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57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F6F923-4862-4C31-A22F-52E85240B5DC}" type="datetimeFigureOut">
              <a:rPr lang="ru-RU"/>
              <a:pPr>
                <a:defRPr/>
              </a:pPr>
              <a:t>14.10.2016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1231E0-4F2D-4615-B544-1034C1D7CD1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DFFFC8-4111-471E-BE91-3A51DC44E278}" type="datetimeFigureOut">
              <a:rPr lang="ru-RU"/>
              <a:pPr>
                <a:defRPr/>
              </a:pPr>
              <a:t>14.10.2016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EE09D8-632C-45CB-AAC7-6CD758D8D9C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7B3B42-96BD-4993-8C07-C44DE4B75AB8}" type="datetimeFigureOut">
              <a:rPr lang="ru-RU"/>
              <a:pPr>
                <a:defRPr/>
              </a:pPr>
              <a:t>14.10.2016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F88060-4236-4494-85FD-9A1967C8483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60E1CC-AA16-45E2-8DDB-FC928B5EFB0B}" type="datetimeFigureOut">
              <a:rPr lang="ru-RU"/>
              <a:pPr>
                <a:defRPr/>
              </a:pPr>
              <a:t>14.10.2016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17D27E-0036-4BE1-8ACB-7EB560DA932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DD8B88-8F82-41EF-B587-3C55D4C7E887}" type="datetimeFigureOut">
              <a:rPr lang="ru-RU"/>
              <a:pPr>
                <a:defRPr/>
              </a:pPr>
              <a:t>14.10.2016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5C9982-04F0-4979-B5A6-B9AE7847C4B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5CCE29-B1BA-434A-8A57-4E27B7D669D1}" type="datetimeFigureOut">
              <a:rPr lang="ru-RU"/>
              <a:pPr>
                <a:defRPr/>
              </a:pPr>
              <a:t>14.10.2016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6BBE5E-5857-42CF-8101-5494A87BAC1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CF2CDB-2067-485D-9575-4462436C36C8}" type="datetimeFigureOut">
              <a:rPr lang="ru-RU"/>
              <a:pPr>
                <a:defRPr/>
              </a:pPr>
              <a:t>14.10.2016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1D0F50-3D8A-4325-9955-679775C0F44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68A032-FE85-492C-9293-E32D2982199F}" type="datetimeFigureOut">
              <a:rPr lang="ru-RU"/>
              <a:pPr>
                <a:defRPr/>
              </a:pPr>
              <a:t>14.10.2016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B76322-413F-4DE9-8B90-8A6592A1AC3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3B568C-8FC2-4E34-9AA2-00DABE88FA1E}" type="datetimeFigureOut">
              <a:rPr lang="ru-RU"/>
              <a:pPr>
                <a:defRPr/>
              </a:pPr>
              <a:t>14.10.2016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3872ED-97A1-45A8-A466-E5C0C4C3464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158D71-FF5E-4D72-99AF-DCA505015175}" type="datetimeFigureOut">
              <a:rPr lang="ru-RU"/>
              <a:pPr>
                <a:defRPr/>
              </a:pPr>
              <a:t>14.10.2016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7996E3-8C6A-4538-A0D6-CD4F1409F0E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C6D5BC-DB57-4F89-BE2F-B9F60ADFE82A}" type="datetimeFigureOut">
              <a:rPr lang="ru-RU"/>
              <a:pPr>
                <a:defRPr/>
              </a:pPr>
              <a:t>14.10.2016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25635E-BEA7-4709-9EE2-A6C563A4CA3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6">
                <a:lumMod val="60000"/>
                <a:lumOff val="40000"/>
              </a:schemeClr>
            </a:gs>
            <a:gs pos="17999">
              <a:srgbClr val="FEE7F2"/>
            </a:gs>
            <a:gs pos="36000">
              <a:srgbClr val="FAC77D"/>
            </a:gs>
            <a:gs pos="61000">
              <a:srgbClr val="FBA97D"/>
            </a:gs>
            <a:gs pos="82001">
              <a:srgbClr val="FBD49C"/>
            </a:gs>
            <a:gs pos="100000">
              <a:srgbClr val="FEE7F2"/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45C3E7BA-5BEA-41AD-8DDA-2850452D7865}" type="datetimeFigureOut">
              <a:rPr lang="ru-RU"/>
              <a:pPr>
                <a:defRPr/>
              </a:pPr>
              <a:t>14.10.2016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7CC4E5CA-8DF5-4EC5-A513-A2FC42726AA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6643688"/>
          </a:xfrm>
          <a:gradFill flip="none" rotWithShape="1">
            <a:gsLst>
              <a:gs pos="0">
                <a:schemeClr val="accent6">
                  <a:lumMod val="60000"/>
                  <a:lumOff val="40000"/>
                </a:schemeClr>
              </a:gs>
              <a:gs pos="17999">
                <a:srgbClr val="FEE7F2"/>
              </a:gs>
              <a:gs pos="36000">
                <a:srgbClr val="FAC77D"/>
              </a:gs>
              <a:gs pos="61000">
                <a:srgbClr val="FBA97D"/>
              </a:gs>
              <a:gs pos="82001">
                <a:srgbClr val="FBD49C"/>
              </a:gs>
              <a:gs pos="100000">
                <a:srgbClr val="FEE7F2"/>
              </a:gs>
            </a:gsLst>
            <a:path path="shape">
              <a:fillToRect l="50000" t="50000" r="50000" b="50000"/>
            </a:path>
            <a:tileRect/>
          </a:gradFill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6600" b="1" i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Тема: </a:t>
            </a:r>
            <a:r>
              <a:rPr lang="ru-RU" sz="6600" b="1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6600" b="1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6600" b="1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Формула объема прямоугольного параллелепипеда</a:t>
            </a:r>
            <a:endParaRPr lang="ru-RU" sz="8800" b="1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Работу выполнили: Петрова Виктория, 5 б класс, МБОУ «Лицей №44» Г.Чебоксары</a:t>
            </a:r>
          </a:p>
          <a:p>
            <a:r>
              <a:rPr lang="ru-RU" smtClean="0"/>
              <a:t>Морозова Наталья </a:t>
            </a:r>
            <a:r>
              <a:rPr lang="ru-RU" smtClean="0"/>
              <a:t> 5 б класс, МБОУ «Лицей №44» Г.Чебоксары</a:t>
            </a: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Содержимое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eaLnBrk="1" hangingPunct="1">
              <a:buFont typeface="Arial" charset="0"/>
              <a:buNone/>
            </a:pPr>
            <a:r>
              <a:rPr lang="ru-RU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Прямоугольный параллелепипед 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– это пространственная фигура, ограниченная прямоугольниками.</a:t>
            </a:r>
          </a:p>
        </p:txBody>
      </p:sp>
      <p:grpSp>
        <p:nvGrpSpPr>
          <p:cNvPr id="3075" name="Группа 21"/>
          <p:cNvGrpSpPr>
            <a:grpSpLocks/>
          </p:cNvGrpSpPr>
          <p:nvPr/>
        </p:nvGrpSpPr>
        <p:grpSpPr bwMode="auto">
          <a:xfrm>
            <a:off x="2927350" y="2857500"/>
            <a:ext cx="6002338" cy="3857625"/>
            <a:chOff x="1643042" y="2357430"/>
            <a:chExt cx="6001586" cy="3857652"/>
          </a:xfrm>
        </p:grpSpPr>
        <p:cxnSp>
          <p:nvCxnSpPr>
            <p:cNvPr id="8" name="Прямая соединительная линия 7"/>
            <p:cNvCxnSpPr/>
            <p:nvPr/>
          </p:nvCxnSpPr>
          <p:spPr>
            <a:xfrm flipV="1">
              <a:off x="5785898" y="4857761"/>
              <a:ext cx="1857142" cy="1357321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3077" name="Группа 20"/>
            <p:cNvGrpSpPr>
              <a:grpSpLocks/>
            </p:cNvGrpSpPr>
            <p:nvPr/>
          </p:nvGrpSpPr>
          <p:grpSpPr bwMode="auto">
            <a:xfrm>
              <a:off x="1643042" y="2357430"/>
              <a:ext cx="6001586" cy="3857652"/>
              <a:chOff x="1643042" y="2214554"/>
              <a:chExt cx="6001586" cy="3857652"/>
            </a:xfrm>
          </p:grpSpPr>
          <p:sp>
            <p:nvSpPr>
              <p:cNvPr id="4" name="Прямоугольник 3"/>
              <p:cNvSpPr/>
              <p:nvPr/>
            </p:nvSpPr>
            <p:spPr>
              <a:xfrm>
                <a:off x="1643042" y="3571877"/>
                <a:ext cx="4142856" cy="2500329"/>
              </a:xfrm>
              <a:prstGeom prst="rect">
                <a:avLst/>
              </a:prstGeom>
              <a:solidFill>
                <a:schemeClr val="bg1">
                  <a:alpha val="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/>
              </a:p>
            </p:txBody>
          </p:sp>
          <p:cxnSp>
            <p:nvCxnSpPr>
              <p:cNvPr id="6" name="Прямая соединительная линия 5"/>
              <p:cNvCxnSpPr/>
              <p:nvPr/>
            </p:nvCxnSpPr>
            <p:spPr>
              <a:xfrm flipV="1">
                <a:off x="1643042" y="2214554"/>
                <a:ext cx="1928571" cy="1357323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" name="Прямая соединительная линия 6"/>
              <p:cNvCxnSpPr/>
              <p:nvPr/>
            </p:nvCxnSpPr>
            <p:spPr>
              <a:xfrm flipV="1">
                <a:off x="5714470" y="2214554"/>
                <a:ext cx="1928570" cy="1357323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" name="Прямая соединительная линия 8"/>
              <p:cNvCxnSpPr/>
              <p:nvPr/>
            </p:nvCxnSpPr>
            <p:spPr>
              <a:xfrm flipV="1">
                <a:off x="1643042" y="4714885"/>
                <a:ext cx="1928571" cy="1357321"/>
              </a:xfrm>
              <a:prstGeom prst="line">
                <a:avLst/>
              </a:prstGeom>
              <a:ln w="25400">
                <a:solidFill>
                  <a:schemeClr val="tx1"/>
                </a:solidFill>
                <a:prstDash val="lg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" name="Прямая соединительная линия 10"/>
              <p:cNvCxnSpPr/>
              <p:nvPr/>
            </p:nvCxnSpPr>
            <p:spPr>
              <a:xfrm>
                <a:off x="3571613" y="2214554"/>
                <a:ext cx="4071427" cy="1588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" name="Прямая соединительная линия 13"/>
              <p:cNvCxnSpPr/>
              <p:nvPr/>
            </p:nvCxnSpPr>
            <p:spPr>
              <a:xfrm>
                <a:off x="3643041" y="4713296"/>
                <a:ext cx="3999999" cy="1588"/>
              </a:xfrm>
              <a:prstGeom prst="line">
                <a:avLst/>
              </a:prstGeom>
              <a:ln w="25400">
                <a:solidFill>
                  <a:schemeClr val="tx1"/>
                </a:solidFill>
                <a:prstDash val="lg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" name="Прямая соединительная линия 15"/>
              <p:cNvCxnSpPr/>
              <p:nvPr/>
            </p:nvCxnSpPr>
            <p:spPr>
              <a:xfrm rot="5400000">
                <a:off x="6393669" y="3465513"/>
                <a:ext cx="2500329" cy="1588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" name="Прямая соединительная линия 19"/>
              <p:cNvCxnSpPr/>
              <p:nvPr/>
            </p:nvCxnSpPr>
            <p:spPr>
              <a:xfrm rot="5400000">
                <a:off x="2322242" y="3463926"/>
                <a:ext cx="2500331" cy="1587"/>
              </a:xfrm>
              <a:prstGeom prst="line">
                <a:avLst/>
              </a:prstGeom>
              <a:ln w="25400">
                <a:solidFill>
                  <a:schemeClr val="tx1"/>
                </a:solidFill>
                <a:prstDash val="lg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Содержимое 5"/>
          <p:cNvSpPr>
            <a:spLocks noGrp="1"/>
          </p:cNvSpPr>
          <p:nvPr>
            <p:ph sz="half" idx="2"/>
          </p:nvPr>
        </p:nvSpPr>
        <p:spPr>
          <a:xfrm>
            <a:off x="5214938" y="0"/>
            <a:ext cx="3929062" cy="6858000"/>
          </a:xfrm>
        </p:spPr>
        <p:txBody>
          <a:bodyPr/>
          <a:lstStyle/>
          <a:p>
            <a:pPr algn="ctr" eaLnBrk="1" hangingPunct="1">
              <a:buFont typeface="Arial" charset="0"/>
              <a:buNone/>
            </a:pPr>
            <a:endParaRPr lang="ru-RU" sz="4800" b="1" smtClean="0"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>
              <a:buFont typeface="Arial" charset="0"/>
              <a:buNone/>
            </a:pPr>
            <a:r>
              <a:rPr lang="ru-RU" sz="4800" b="1" smtClean="0">
                <a:latin typeface="Times New Roman" pitchFamily="18" charset="0"/>
                <a:cs typeface="Times New Roman" pitchFamily="18" charset="0"/>
              </a:rPr>
              <a:t>6 граней</a:t>
            </a:r>
          </a:p>
          <a:p>
            <a:pPr algn="ctr" eaLnBrk="1" hangingPunct="1">
              <a:buFont typeface="Arial" charset="0"/>
              <a:buNone/>
            </a:pPr>
            <a:r>
              <a:rPr lang="ru-RU" sz="4800" b="1" smtClean="0">
                <a:latin typeface="Times New Roman" pitchFamily="18" charset="0"/>
                <a:cs typeface="Times New Roman" pitchFamily="18" charset="0"/>
              </a:rPr>
              <a:t>8 вершин</a:t>
            </a:r>
          </a:p>
          <a:p>
            <a:pPr algn="ctr" eaLnBrk="1" hangingPunct="1">
              <a:buFont typeface="Arial" charset="0"/>
              <a:buNone/>
            </a:pPr>
            <a:r>
              <a:rPr lang="ru-RU" sz="4800" b="1" smtClean="0">
                <a:latin typeface="Times New Roman" pitchFamily="18" charset="0"/>
                <a:cs typeface="Times New Roman" pitchFamily="18" charset="0"/>
              </a:rPr>
              <a:t>12 ребер</a:t>
            </a:r>
          </a:p>
        </p:txBody>
      </p:sp>
      <p:grpSp>
        <p:nvGrpSpPr>
          <p:cNvPr id="4099" name="Группа 15"/>
          <p:cNvGrpSpPr>
            <a:grpSpLocks/>
          </p:cNvGrpSpPr>
          <p:nvPr/>
        </p:nvGrpSpPr>
        <p:grpSpPr bwMode="auto">
          <a:xfrm>
            <a:off x="285750" y="214313"/>
            <a:ext cx="5429250" cy="5000625"/>
            <a:chOff x="1643042" y="2357430"/>
            <a:chExt cx="6001586" cy="3857652"/>
          </a:xfrm>
        </p:grpSpPr>
        <p:cxnSp>
          <p:nvCxnSpPr>
            <p:cNvPr id="17" name="Прямая соединительная линия 16"/>
            <p:cNvCxnSpPr/>
            <p:nvPr/>
          </p:nvCxnSpPr>
          <p:spPr>
            <a:xfrm flipV="1">
              <a:off x="5787997" y="4858168"/>
              <a:ext cx="1856631" cy="1356914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4108" name="Группа 20"/>
            <p:cNvGrpSpPr>
              <a:grpSpLocks/>
            </p:cNvGrpSpPr>
            <p:nvPr/>
          </p:nvGrpSpPr>
          <p:grpSpPr bwMode="auto">
            <a:xfrm>
              <a:off x="1643042" y="2357430"/>
              <a:ext cx="6001586" cy="3857652"/>
              <a:chOff x="1643042" y="2214554"/>
              <a:chExt cx="6001586" cy="3857652"/>
            </a:xfrm>
          </p:grpSpPr>
          <p:sp>
            <p:nvSpPr>
              <p:cNvPr id="19" name="Прямоугольник 3"/>
              <p:cNvSpPr/>
              <p:nvPr/>
            </p:nvSpPr>
            <p:spPr>
              <a:xfrm>
                <a:off x="1643042" y="3571468"/>
                <a:ext cx="4144955" cy="2500738"/>
              </a:xfrm>
              <a:prstGeom prst="rect">
                <a:avLst/>
              </a:prstGeom>
              <a:solidFill>
                <a:schemeClr val="bg1">
                  <a:alpha val="76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/>
              </a:p>
            </p:txBody>
          </p:sp>
          <p:cxnSp>
            <p:nvCxnSpPr>
              <p:cNvPr id="20" name="Прямая соединительная линия 19"/>
              <p:cNvCxnSpPr/>
              <p:nvPr/>
            </p:nvCxnSpPr>
            <p:spPr>
              <a:xfrm flipV="1">
                <a:off x="1643042" y="2214554"/>
                <a:ext cx="1928580" cy="1356914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" name="Прямая соединительная линия 20"/>
              <p:cNvCxnSpPr/>
              <p:nvPr/>
            </p:nvCxnSpPr>
            <p:spPr>
              <a:xfrm flipV="1">
                <a:off x="5716049" y="2214554"/>
                <a:ext cx="1928579" cy="1356914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" name="Прямая соединительная линия 21"/>
              <p:cNvCxnSpPr/>
              <p:nvPr/>
            </p:nvCxnSpPr>
            <p:spPr>
              <a:xfrm flipV="1">
                <a:off x="1643042" y="4715292"/>
                <a:ext cx="1928580" cy="1356914"/>
              </a:xfrm>
              <a:prstGeom prst="line">
                <a:avLst/>
              </a:prstGeom>
              <a:ln w="25400">
                <a:solidFill>
                  <a:schemeClr val="tx1"/>
                </a:solidFill>
                <a:prstDash val="lg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" name="Прямая соединительная линия 22"/>
              <p:cNvCxnSpPr/>
              <p:nvPr/>
            </p:nvCxnSpPr>
            <p:spPr>
              <a:xfrm>
                <a:off x="3571622" y="2214554"/>
                <a:ext cx="4073006" cy="1224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" name="Прямая соединительная линия 23"/>
              <p:cNvCxnSpPr/>
              <p:nvPr/>
            </p:nvCxnSpPr>
            <p:spPr>
              <a:xfrm>
                <a:off x="3643571" y="4712843"/>
                <a:ext cx="4001057" cy="2449"/>
              </a:xfrm>
              <a:prstGeom prst="line">
                <a:avLst/>
              </a:prstGeom>
              <a:ln w="25400">
                <a:solidFill>
                  <a:schemeClr val="tx1"/>
                </a:solidFill>
                <a:prstDash val="lg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" name="Прямая соединительная линия 24"/>
              <p:cNvCxnSpPr/>
              <p:nvPr/>
            </p:nvCxnSpPr>
            <p:spPr>
              <a:xfrm rot="5400000">
                <a:off x="6393994" y="3464658"/>
                <a:ext cx="2499514" cy="1754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" name="Прямая соединительная линия 25"/>
              <p:cNvCxnSpPr/>
              <p:nvPr/>
            </p:nvCxnSpPr>
            <p:spPr>
              <a:xfrm rot="5400000">
                <a:off x="2322130" y="3464046"/>
                <a:ext cx="2500738" cy="1754"/>
              </a:xfrm>
              <a:prstGeom prst="line">
                <a:avLst/>
              </a:prstGeom>
              <a:ln w="25400">
                <a:solidFill>
                  <a:schemeClr val="tx1"/>
                </a:solidFill>
                <a:prstDash val="lg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4100" name="TextBox 26"/>
          <p:cNvSpPr txBox="1">
            <a:spLocks noChangeArrowheads="1"/>
          </p:cNvSpPr>
          <p:nvPr/>
        </p:nvSpPr>
        <p:spPr bwMode="auto">
          <a:xfrm>
            <a:off x="1071563" y="5715000"/>
            <a:ext cx="1627187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4800" b="1">
                <a:latin typeface="Times New Roman" pitchFamily="18" charset="0"/>
                <a:cs typeface="Times New Roman" pitchFamily="18" charset="0"/>
              </a:rPr>
              <a:t>грань</a:t>
            </a:r>
          </a:p>
        </p:txBody>
      </p:sp>
      <p:cxnSp>
        <p:nvCxnSpPr>
          <p:cNvPr id="29" name="Прямая со стрелкой 28"/>
          <p:cNvCxnSpPr/>
          <p:nvPr/>
        </p:nvCxnSpPr>
        <p:spPr>
          <a:xfrm rot="5400000">
            <a:off x="1678782" y="5179219"/>
            <a:ext cx="1214437" cy="428625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Овал 29"/>
          <p:cNvSpPr/>
          <p:nvPr/>
        </p:nvSpPr>
        <p:spPr>
          <a:xfrm>
            <a:off x="4000500" y="5143500"/>
            <a:ext cx="127000" cy="106363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4103" name="TextBox 30"/>
          <p:cNvSpPr txBox="1">
            <a:spLocks noChangeArrowheads="1"/>
          </p:cNvSpPr>
          <p:nvPr/>
        </p:nvSpPr>
        <p:spPr bwMode="auto">
          <a:xfrm>
            <a:off x="3508375" y="5241925"/>
            <a:ext cx="2420938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4800" b="1">
                <a:latin typeface="Times New Roman" pitchFamily="18" charset="0"/>
                <a:cs typeface="Times New Roman" pitchFamily="18" charset="0"/>
              </a:rPr>
              <a:t>вершина</a:t>
            </a:r>
          </a:p>
        </p:txBody>
      </p:sp>
      <p:cxnSp>
        <p:nvCxnSpPr>
          <p:cNvPr id="33" name="Прямая со стрелкой 32"/>
          <p:cNvCxnSpPr/>
          <p:nvPr/>
        </p:nvCxnSpPr>
        <p:spPr>
          <a:xfrm>
            <a:off x="4071938" y="5214938"/>
            <a:ext cx="857250" cy="285750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05" name="TextBox 33"/>
          <p:cNvSpPr txBox="1">
            <a:spLocks noChangeArrowheads="1"/>
          </p:cNvSpPr>
          <p:nvPr/>
        </p:nvSpPr>
        <p:spPr bwMode="auto">
          <a:xfrm>
            <a:off x="5357813" y="3857625"/>
            <a:ext cx="168275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4800" b="1">
                <a:latin typeface="Times New Roman" pitchFamily="18" charset="0"/>
                <a:cs typeface="Times New Roman" pitchFamily="18" charset="0"/>
              </a:rPr>
              <a:t>ребро</a:t>
            </a:r>
          </a:p>
        </p:txBody>
      </p:sp>
      <p:cxnSp>
        <p:nvCxnSpPr>
          <p:cNvPr id="36" name="Прямая со стрелкой 35"/>
          <p:cNvCxnSpPr/>
          <p:nvPr/>
        </p:nvCxnSpPr>
        <p:spPr>
          <a:xfrm>
            <a:off x="5286375" y="3929063"/>
            <a:ext cx="785813" cy="142875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Содержимое 3"/>
          <p:cNvSpPr>
            <a:spLocks noGrp="1"/>
          </p:cNvSpPr>
          <p:nvPr>
            <p:ph sz="half" idx="2"/>
          </p:nvPr>
        </p:nvSpPr>
        <p:spPr>
          <a:xfrm>
            <a:off x="4929188" y="0"/>
            <a:ext cx="4214812" cy="6858000"/>
          </a:xfrm>
        </p:spPr>
        <p:txBody>
          <a:bodyPr/>
          <a:lstStyle/>
          <a:p>
            <a:pPr algn="r" eaLnBrk="1" hangingPunct="1">
              <a:buFont typeface="Arial" charset="0"/>
              <a:buNone/>
            </a:pPr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Измерения – длина, ширина, высота.</a:t>
            </a:r>
          </a:p>
          <a:p>
            <a:pPr algn="r" eaLnBrk="1" hangingPunct="1">
              <a:buFont typeface="Arial" charset="0"/>
              <a:buNone/>
            </a:pPr>
            <a:endParaRPr lang="ru-RU" sz="4400" b="1" dirty="0" smtClean="0">
              <a:latin typeface="Times New Roman" pitchFamily="18" charset="0"/>
              <a:cs typeface="Times New Roman" pitchFamily="18" charset="0"/>
            </a:endParaRPr>
          </a:p>
          <a:p>
            <a:pPr algn="r" eaLnBrk="1" hangingPunct="1">
              <a:buFont typeface="Arial" charset="0"/>
              <a:buNone/>
            </a:pPr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Все три измерения имеют разную длину.</a:t>
            </a:r>
          </a:p>
        </p:txBody>
      </p:sp>
      <p:grpSp>
        <p:nvGrpSpPr>
          <p:cNvPr id="5123" name="Содержимое 4"/>
          <p:cNvGrpSpPr>
            <a:grpSpLocks noGrp="1"/>
          </p:cNvGrpSpPr>
          <p:nvPr>
            <p:ph sz="half" idx="1"/>
          </p:nvPr>
        </p:nvGrpSpPr>
        <p:grpSpPr bwMode="auto">
          <a:xfrm>
            <a:off x="71438" y="857250"/>
            <a:ext cx="4495800" cy="3357563"/>
            <a:chOff x="1643042" y="2357430"/>
            <a:chExt cx="6001586" cy="3857652"/>
          </a:xfrm>
        </p:grpSpPr>
        <p:cxnSp>
          <p:nvCxnSpPr>
            <p:cNvPr id="6" name="Прямая соединительная линия 5"/>
            <p:cNvCxnSpPr/>
            <p:nvPr/>
          </p:nvCxnSpPr>
          <p:spPr>
            <a:xfrm flipV="1">
              <a:off x="5786085" y="4858064"/>
              <a:ext cx="1858543" cy="1357018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5128" name="Группа 20"/>
            <p:cNvGrpSpPr>
              <a:grpSpLocks/>
            </p:cNvGrpSpPr>
            <p:nvPr/>
          </p:nvGrpSpPr>
          <p:grpSpPr bwMode="auto">
            <a:xfrm>
              <a:off x="1643042" y="2357430"/>
              <a:ext cx="6001586" cy="3857652"/>
              <a:chOff x="1643042" y="2214554"/>
              <a:chExt cx="6001586" cy="3857652"/>
            </a:xfrm>
          </p:grpSpPr>
          <p:sp>
            <p:nvSpPr>
              <p:cNvPr id="8" name="Прямоугольник 3"/>
              <p:cNvSpPr/>
              <p:nvPr/>
            </p:nvSpPr>
            <p:spPr>
              <a:xfrm>
                <a:off x="1643042" y="3571572"/>
                <a:ext cx="4143043" cy="2500634"/>
              </a:xfrm>
              <a:prstGeom prst="rect">
                <a:avLst/>
              </a:prstGeom>
              <a:solidFill>
                <a:schemeClr val="bg1">
                  <a:alpha val="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/>
              </a:p>
            </p:txBody>
          </p:sp>
          <p:cxnSp>
            <p:nvCxnSpPr>
              <p:cNvPr id="9" name="Прямая соединительная линия 8"/>
              <p:cNvCxnSpPr/>
              <p:nvPr/>
            </p:nvCxnSpPr>
            <p:spPr>
              <a:xfrm flipV="1">
                <a:off x="1643042" y="2214554"/>
                <a:ext cx="1928476" cy="1357018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" name="Прямая соединительная линия 9"/>
              <p:cNvCxnSpPr/>
              <p:nvPr/>
            </p:nvCxnSpPr>
            <p:spPr>
              <a:xfrm flipV="1">
                <a:off x="5714032" y="2214554"/>
                <a:ext cx="1930596" cy="1357018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" name="Прямая соединительная линия 10"/>
              <p:cNvCxnSpPr/>
              <p:nvPr/>
            </p:nvCxnSpPr>
            <p:spPr>
              <a:xfrm flipV="1">
                <a:off x="1643042" y="4715188"/>
                <a:ext cx="1928476" cy="1357018"/>
              </a:xfrm>
              <a:prstGeom prst="line">
                <a:avLst/>
              </a:prstGeom>
              <a:ln w="25400">
                <a:solidFill>
                  <a:schemeClr val="tx1"/>
                </a:solidFill>
                <a:prstDash val="lg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" name="Прямая соединительная линия 11"/>
              <p:cNvCxnSpPr/>
              <p:nvPr/>
            </p:nvCxnSpPr>
            <p:spPr>
              <a:xfrm>
                <a:off x="3571518" y="2214554"/>
                <a:ext cx="4073110" cy="1825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" name="Прямая соединительная линия 12"/>
              <p:cNvCxnSpPr/>
              <p:nvPr/>
            </p:nvCxnSpPr>
            <p:spPr>
              <a:xfrm>
                <a:off x="3643571" y="4713364"/>
                <a:ext cx="4001057" cy="1825"/>
              </a:xfrm>
              <a:prstGeom prst="line">
                <a:avLst/>
              </a:prstGeom>
              <a:ln w="25400">
                <a:solidFill>
                  <a:schemeClr val="tx1"/>
                </a:solidFill>
                <a:prstDash val="lg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" name="Прямая соединительная линия 13"/>
              <p:cNvCxnSpPr/>
              <p:nvPr/>
            </p:nvCxnSpPr>
            <p:spPr>
              <a:xfrm rot="5400000">
                <a:off x="6393250" y="3463812"/>
                <a:ext cx="2500634" cy="212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" name="Прямая соединительная линия 14"/>
              <p:cNvCxnSpPr/>
              <p:nvPr/>
            </p:nvCxnSpPr>
            <p:spPr>
              <a:xfrm rot="5400000">
                <a:off x="2322260" y="3463812"/>
                <a:ext cx="2500634" cy="2119"/>
              </a:xfrm>
              <a:prstGeom prst="line">
                <a:avLst/>
              </a:prstGeom>
              <a:ln w="25400">
                <a:solidFill>
                  <a:schemeClr val="tx1"/>
                </a:solidFill>
                <a:prstDash val="lg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5124" name="TextBox 15"/>
          <p:cNvSpPr txBox="1">
            <a:spLocks noChangeArrowheads="1"/>
          </p:cNvSpPr>
          <p:nvPr/>
        </p:nvSpPr>
        <p:spPr bwMode="auto">
          <a:xfrm>
            <a:off x="214313" y="3929063"/>
            <a:ext cx="1685925" cy="83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4800" b="1">
                <a:latin typeface="Times New Roman" pitchFamily="18" charset="0"/>
                <a:cs typeface="Times New Roman" pitchFamily="18" charset="0"/>
              </a:rPr>
              <a:t>длина</a:t>
            </a:r>
          </a:p>
        </p:txBody>
      </p:sp>
      <p:sp>
        <p:nvSpPr>
          <p:cNvPr id="5125" name="TextBox 16"/>
          <p:cNvSpPr txBox="1">
            <a:spLocks noChangeArrowheads="1"/>
          </p:cNvSpPr>
          <p:nvPr/>
        </p:nvSpPr>
        <p:spPr bwMode="auto">
          <a:xfrm rot="-2412317">
            <a:off x="2786063" y="3394075"/>
            <a:ext cx="2187575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4800" b="1">
                <a:latin typeface="Times New Roman" pitchFamily="18" charset="0"/>
                <a:cs typeface="Times New Roman" pitchFamily="18" charset="0"/>
              </a:rPr>
              <a:t>ширина</a:t>
            </a:r>
          </a:p>
        </p:txBody>
      </p:sp>
      <p:sp>
        <p:nvSpPr>
          <p:cNvPr id="5126" name="TextBox 17"/>
          <p:cNvSpPr txBox="1">
            <a:spLocks noChangeArrowheads="1"/>
          </p:cNvSpPr>
          <p:nvPr/>
        </p:nvSpPr>
        <p:spPr bwMode="auto">
          <a:xfrm rot="-5400000">
            <a:off x="1745457" y="2755106"/>
            <a:ext cx="21971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4800" b="1">
                <a:latin typeface="Times New Roman" pitchFamily="18" charset="0"/>
                <a:cs typeface="Times New Roman" pitchFamily="18" charset="0"/>
              </a:rPr>
              <a:t>высота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Текст 16"/>
          <p:cNvSpPr>
            <a:spLocks noGrp="1"/>
          </p:cNvSpPr>
          <p:nvPr>
            <p:ph type="body" sz="half" idx="2"/>
          </p:nvPr>
        </p:nvSpPr>
        <p:spPr>
          <a:xfrm>
            <a:off x="4929188" y="0"/>
            <a:ext cx="4214812" cy="6858000"/>
          </a:xfrm>
        </p:spPr>
        <p:txBody>
          <a:bodyPr/>
          <a:lstStyle/>
          <a:p>
            <a:pPr algn="r" eaLnBrk="1" hangingPunct="1"/>
            <a:endParaRPr lang="ru-RU" sz="4800" b="1" dirty="0" smtClean="0">
              <a:latin typeface="Times New Roman" pitchFamily="18" charset="0"/>
              <a:cs typeface="Times New Roman" pitchFamily="18" charset="0"/>
            </a:endParaRPr>
          </a:p>
          <a:p>
            <a:pPr algn="r" eaLnBrk="1" hangingPunct="1"/>
            <a:endParaRPr lang="ru-RU" sz="4800" b="1" dirty="0" smtClean="0">
              <a:latin typeface="Times New Roman" pitchFamily="18" charset="0"/>
              <a:cs typeface="Times New Roman" pitchFamily="18" charset="0"/>
            </a:endParaRPr>
          </a:p>
          <a:p>
            <a:pPr algn="r" eaLnBrk="1" hangingPunct="1"/>
            <a:r>
              <a:rPr lang="ru-RU" sz="4800" b="1" dirty="0" smtClean="0">
                <a:latin typeface="Times New Roman" pitchFamily="18" charset="0"/>
                <a:cs typeface="Times New Roman" pitchFamily="18" charset="0"/>
              </a:rPr>
              <a:t>Если измерения равны, то это куб.</a:t>
            </a:r>
          </a:p>
          <a:p>
            <a:pPr algn="r" eaLnBrk="1" hangingPunct="1"/>
            <a:r>
              <a:rPr lang="en-US" sz="4800" b="1" dirty="0" smtClean="0">
                <a:latin typeface="Times New Roman" pitchFamily="18" charset="0"/>
                <a:cs typeface="Times New Roman" pitchFamily="18" charset="0"/>
              </a:rPr>
              <a:t>     a</a:t>
            </a:r>
            <a:r>
              <a:rPr lang="ru-RU" sz="4800" b="1" dirty="0" smtClean="0"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en-US" sz="4800" b="1" dirty="0" smtClean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ru-RU" sz="4800" b="1" dirty="0" smtClean="0">
                <a:latin typeface="Times New Roman" pitchFamily="18" charset="0"/>
                <a:cs typeface="Times New Roman" pitchFamily="18" charset="0"/>
              </a:rPr>
              <a:t> = с</a:t>
            </a:r>
            <a:endParaRPr lang="en-US" sz="4800" b="1" dirty="0" smtClean="0">
              <a:latin typeface="Times New Roman" pitchFamily="18" charset="0"/>
              <a:cs typeface="Times New Roman" pitchFamily="18" charset="0"/>
            </a:endParaRPr>
          </a:p>
          <a:p>
            <a:pPr algn="r" eaLnBrk="1" hangingPunct="1"/>
            <a:r>
              <a:rPr lang="en-US" sz="4800" b="1" dirty="0" smtClean="0">
                <a:latin typeface="Times New Roman" pitchFamily="18" charset="0"/>
                <a:cs typeface="Times New Roman" pitchFamily="18" charset="0"/>
              </a:rPr>
              <a:t>         </a:t>
            </a:r>
            <a:r>
              <a:rPr lang="ru-RU" sz="4800" b="1" dirty="0" smtClean="0">
                <a:latin typeface="Times New Roman" pitchFamily="18" charset="0"/>
                <a:cs typeface="Times New Roman" pitchFamily="18" charset="0"/>
              </a:rPr>
              <a:t>куб</a:t>
            </a:r>
          </a:p>
        </p:txBody>
      </p:sp>
      <p:grpSp>
        <p:nvGrpSpPr>
          <p:cNvPr id="6147" name="Группа 15"/>
          <p:cNvGrpSpPr>
            <a:grpSpLocks noGrp="1"/>
          </p:cNvGrpSpPr>
          <p:nvPr>
            <p:ph type="pic" idx="1"/>
          </p:nvPr>
        </p:nvGrpSpPr>
        <p:grpSpPr bwMode="auto">
          <a:xfrm>
            <a:off x="357188" y="1285875"/>
            <a:ext cx="4000500" cy="4143375"/>
            <a:chOff x="1643042" y="2357430"/>
            <a:chExt cx="6001586" cy="3857652"/>
          </a:xfrm>
        </p:grpSpPr>
        <p:cxnSp>
          <p:nvCxnSpPr>
            <p:cNvPr id="19" name="Прямая соединительная линия 18"/>
            <p:cNvCxnSpPr/>
            <p:nvPr/>
          </p:nvCxnSpPr>
          <p:spPr>
            <a:xfrm flipV="1">
              <a:off x="5786994" y="4858253"/>
              <a:ext cx="1857634" cy="1356829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6152" name="Группа 20"/>
            <p:cNvGrpSpPr>
              <a:grpSpLocks/>
            </p:cNvGrpSpPr>
            <p:nvPr/>
          </p:nvGrpSpPr>
          <p:grpSpPr bwMode="auto">
            <a:xfrm>
              <a:off x="1643042" y="2357430"/>
              <a:ext cx="6001586" cy="3857652"/>
              <a:chOff x="1643042" y="2214554"/>
              <a:chExt cx="6001586" cy="3857652"/>
            </a:xfrm>
          </p:grpSpPr>
          <p:sp>
            <p:nvSpPr>
              <p:cNvPr id="21" name="Прямоугольник 3"/>
              <p:cNvSpPr/>
              <p:nvPr/>
            </p:nvSpPr>
            <p:spPr>
              <a:xfrm>
                <a:off x="1643042" y="3571383"/>
                <a:ext cx="4143952" cy="2500823"/>
              </a:xfrm>
              <a:prstGeom prst="rect">
                <a:avLst/>
              </a:prstGeom>
              <a:solidFill>
                <a:schemeClr val="bg1">
                  <a:alpha val="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/>
              </a:p>
            </p:txBody>
          </p:sp>
          <p:cxnSp>
            <p:nvCxnSpPr>
              <p:cNvPr id="22" name="Прямая соединительная линия 21"/>
              <p:cNvCxnSpPr/>
              <p:nvPr/>
            </p:nvCxnSpPr>
            <p:spPr>
              <a:xfrm flipV="1">
                <a:off x="1643042" y="2214554"/>
                <a:ext cx="1929081" cy="1356829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" name="Прямая соединительная линия 22"/>
              <p:cNvCxnSpPr/>
              <p:nvPr/>
            </p:nvCxnSpPr>
            <p:spPr>
              <a:xfrm flipV="1">
                <a:off x="5715547" y="2214554"/>
                <a:ext cx="1929081" cy="1356829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" name="Прямая соединительная линия 23"/>
              <p:cNvCxnSpPr/>
              <p:nvPr/>
            </p:nvCxnSpPr>
            <p:spPr>
              <a:xfrm flipV="1">
                <a:off x="1643042" y="4715377"/>
                <a:ext cx="1929081" cy="1356829"/>
              </a:xfrm>
              <a:prstGeom prst="line">
                <a:avLst/>
              </a:prstGeom>
              <a:ln w="25400">
                <a:solidFill>
                  <a:schemeClr val="tx1"/>
                </a:solidFill>
                <a:prstDash val="lg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" name="Прямая соединительная линия 24"/>
              <p:cNvCxnSpPr/>
              <p:nvPr/>
            </p:nvCxnSpPr>
            <p:spPr>
              <a:xfrm>
                <a:off x="3572123" y="2214554"/>
                <a:ext cx="4072505" cy="1478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" name="Прямая соединительная линия 25"/>
              <p:cNvCxnSpPr/>
              <p:nvPr/>
            </p:nvCxnSpPr>
            <p:spPr>
              <a:xfrm>
                <a:off x="3643571" y="4712421"/>
                <a:ext cx="4001057" cy="2956"/>
              </a:xfrm>
              <a:prstGeom prst="line">
                <a:avLst/>
              </a:prstGeom>
              <a:ln w="25400">
                <a:solidFill>
                  <a:schemeClr val="tx1"/>
                </a:solidFill>
                <a:prstDash val="lg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" name="Прямая соединительная линия 26"/>
              <p:cNvCxnSpPr/>
              <p:nvPr/>
            </p:nvCxnSpPr>
            <p:spPr>
              <a:xfrm rot="5400000">
                <a:off x="6393765" y="3464513"/>
                <a:ext cx="2499344" cy="2382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Прямая соединительная линия 27"/>
              <p:cNvCxnSpPr/>
              <p:nvPr/>
            </p:nvCxnSpPr>
            <p:spPr>
              <a:xfrm rot="5400000">
                <a:off x="2322903" y="3463774"/>
                <a:ext cx="2500823" cy="2381"/>
              </a:xfrm>
              <a:prstGeom prst="line">
                <a:avLst/>
              </a:prstGeom>
              <a:ln w="25400">
                <a:solidFill>
                  <a:schemeClr val="tx1"/>
                </a:solidFill>
                <a:prstDash val="lg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6148" name="TextBox 28"/>
          <p:cNvSpPr txBox="1">
            <a:spLocks noChangeArrowheads="1"/>
          </p:cNvSpPr>
          <p:nvPr/>
        </p:nvSpPr>
        <p:spPr bwMode="auto">
          <a:xfrm>
            <a:off x="1214438" y="4643438"/>
            <a:ext cx="569912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6000" b="1">
                <a:latin typeface="Times New Roman" pitchFamily="18" charset="0"/>
                <a:cs typeface="Times New Roman" pitchFamily="18" charset="0"/>
              </a:rPr>
              <a:t>а</a:t>
            </a:r>
          </a:p>
        </p:txBody>
      </p:sp>
      <p:sp>
        <p:nvSpPr>
          <p:cNvPr id="6149" name="TextBox 29"/>
          <p:cNvSpPr txBox="1">
            <a:spLocks noChangeArrowheads="1"/>
          </p:cNvSpPr>
          <p:nvPr/>
        </p:nvSpPr>
        <p:spPr bwMode="auto">
          <a:xfrm>
            <a:off x="3429000" y="4071938"/>
            <a:ext cx="569913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6000" b="1">
                <a:latin typeface="Times New Roman" pitchFamily="18" charset="0"/>
                <a:cs typeface="Times New Roman" pitchFamily="18" charset="0"/>
              </a:rPr>
              <a:t>b</a:t>
            </a:r>
            <a:endParaRPr lang="ru-RU" sz="60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50" name="TextBox 30"/>
          <p:cNvSpPr txBox="1">
            <a:spLocks noChangeArrowheads="1"/>
          </p:cNvSpPr>
          <p:nvPr/>
        </p:nvSpPr>
        <p:spPr bwMode="auto">
          <a:xfrm>
            <a:off x="2571750" y="2571750"/>
            <a:ext cx="525463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6000" b="1">
                <a:latin typeface="Times New Roman" pitchFamily="18" charset="0"/>
                <a:cs typeface="Times New Roman" pitchFamily="18" charset="0"/>
              </a:rPr>
              <a:t>c</a:t>
            </a:r>
            <a:endParaRPr lang="ru-RU" sz="6000" b="1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Текст 3"/>
          <p:cNvSpPr>
            <a:spLocks noGrp="1"/>
          </p:cNvSpPr>
          <p:nvPr>
            <p:ph type="body" sz="half" idx="2"/>
          </p:nvPr>
        </p:nvSpPr>
        <p:spPr>
          <a:xfrm>
            <a:off x="5429250" y="0"/>
            <a:ext cx="3714750" cy="6858000"/>
          </a:xfrm>
        </p:spPr>
        <p:txBody>
          <a:bodyPr/>
          <a:lstStyle/>
          <a:p>
            <a:pPr algn="just" eaLnBrk="1" hangingPunct="1"/>
            <a:r>
              <a:rPr lang="ru-RU" sz="2400" b="1" smtClean="0">
                <a:latin typeface="Times New Roman" pitchFamily="18" charset="0"/>
                <a:cs typeface="Times New Roman" pitchFamily="18" charset="0"/>
              </a:rPr>
              <a:t>Если стороны основания параллелепипеда равны </a:t>
            </a:r>
            <a:r>
              <a:rPr lang="ru-RU" sz="2400" b="1" smtClean="0">
                <a:latin typeface="Comic Sans MS" pitchFamily="66" charset="0"/>
                <a:cs typeface="Times New Roman" pitchFamily="18" charset="0"/>
              </a:rPr>
              <a:t>а</a:t>
            </a:r>
            <a:r>
              <a:rPr lang="ru-RU" sz="2400" b="1" smtClean="0">
                <a:latin typeface="Times New Roman" pitchFamily="18" charset="0"/>
                <a:cs typeface="Times New Roman" pitchFamily="18" charset="0"/>
              </a:rPr>
              <a:t> и </a:t>
            </a:r>
            <a:r>
              <a:rPr lang="en-US" sz="2400" b="1" smtClean="0">
                <a:latin typeface="Comic Sans MS" pitchFamily="66" charset="0"/>
                <a:cs typeface="Times New Roman" pitchFamily="18" charset="0"/>
              </a:rPr>
              <a:t>b</a:t>
            </a:r>
            <a:r>
              <a:rPr lang="en-US" sz="2400" b="1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b="1" smtClean="0">
                <a:latin typeface="Times New Roman" pitchFamily="18" charset="0"/>
                <a:cs typeface="Times New Roman" pitchFamily="18" charset="0"/>
              </a:rPr>
              <a:t>то на это основание можно выставить </a:t>
            </a:r>
            <a:r>
              <a:rPr lang="ru-RU" sz="2400" b="1" smtClean="0">
                <a:latin typeface="Comic Sans MS" pitchFamily="66" charset="0"/>
                <a:cs typeface="Times New Roman" pitchFamily="18" charset="0"/>
              </a:rPr>
              <a:t>а*</a:t>
            </a:r>
            <a:r>
              <a:rPr lang="en-US" sz="2400" b="1" smtClean="0">
                <a:latin typeface="Comic Sans MS" pitchFamily="66" charset="0"/>
                <a:cs typeface="Times New Roman" pitchFamily="18" charset="0"/>
              </a:rPr>
              <a:t>b</a:t>
            </a:r>
            <a:r>
              <a:rPr lang="ru-RU" sz="2400" b="1" smtClean="0">
                <a:latin typeface="Comic Sans MS" pitchFamily="66" charset="0"/>
                <a:cs typeface="Times New Roman" pitchFamily="18" charset="0"/>
              </a:rPr>
              <a:t> </a:t>
            </a:r>
            <a:r>
              <a:rPr lang="ru-RU" sz="2400" b="1" smtClean="0">
                <a:latin typeface="Times New Roman" pitchFamily="18" charset="0"/>
                <a:cs typeface="Times New Roman" pitchFamily="18" charset="0"/>
              </a:rPr>
              <a:t>единичных кубиков. Так как в высоту выкладывается </a:t>
            </a:r>
            <a:r>
              <a:rPr lang="ru-RU" sz="2400" b="1" smtClean="0">
                <a:latin typeface="Comic Sans MS" pitchFamily="66" charset="0"/>
                <a:cs typeface="Times New Roman" pitchFamily="18" charset="0"/>
              </a:rPr>
              <a:t>с</a:t>
            </a:r>
            <a:r>
              <a:rPr lang="ru-RU" sz="2400" b="1" smtClean="0">
                <a:latin typeface="Times New Roman" pitchFamily="18" charset="0"/>
                <a:cs typeface="Times New Roman" pitchFamily="18" charset="0"/>
              </a:rPr>
              <a:t> таких слоев, то объем </a:t>
            </a:r>
            <a:r>
              <a:rPr lang="en-US" sz="2400" b="1" smtClean="0">
                <a:latin typeface="Comic Sans MS" pitchFamily="66" charset="0"/>
                <a:cs typeface="Times New Roman" pitchFamily="18" charset="0"/>
              </a:rPr>
              <a:t>V </a:t>
            </a:r>
            <a:r>
              <a:rPr lang="ru-RU" sz="2400" b="1" smtClean="0">
                <a:latin typeface="Times New Roman" pitchFamily="18" charset="0"/>
                <a:cs typeface="Times New Roman" pitchFamily="18" charset="0"/>
              </a:rPr>
              <a:t>параллелепипеда вычисляется по формуле:</a:t>
            </a:r>
            <a:endParaRPr lang="en-US" sz="2400" b="1" smtClean="0"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/>
            <a:r>
              <a:rPr lang="en-US" sz="3600" b="1" smtClean="0">
                <a:solidFill>
                  <a:srgbClr val="FF0000"/>
                </a:solidFill>
                <a:latin typeface="Comic Sans MS" pitchFamily="66" charset="0"/>
                <a:cs typeface="Times New Roman" pitchFamily="18" charset="0"/>
              </a:rPr>
              <a:t>V = a*b*c</a:t>
            </a:r>
          </a:p>
          <a:p>
            <a:pPr algn="just" eaLnBrk="1" hangingPunct="1"/>
            <a:r>
              <a:rPr lang="ru-RU" sz="28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Объем прямоугольного параллелепипеда равен произведению трех его измерений. </a:t>
            </a:r>
          </a:p>
          <a:p>
            <a:pPr algn="just" eaLnBrk="1" hangingPunct="1"/>
            <a:endParaRPr lang="ru-RU" sz="2400" b="1" smtClean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7171" name="Группа 15"/>
          <p:cNvGrpSpPr>
            <a:grpSpLocks noGrp="1"/>
          </p:cNvGrpSpPr>
          <p:nvPr>
            <p:ph type="pic" idx="1"/>
          </p:nvPr>
        </p:nvGrpSpPr>
        <p:grpSpPr bwMode="auto">
          <a:xfrm>
            <a:off x="215900" y="142875"/>
            <a:ext cx="5213350" cy="6500813"/>
            <a:chOff x="1643041" y="2357430"/>
            <a:chExt cx="6001587" cy="3857652"/>
          </a:xfrm>
        </p:grpSpPr>
        <p:cxnSp>
          <p:nvCxnSpPr>
            <p:cNvPr id="6" name="Прямая соединительная линия 5"/>
            <p:cNvCxnSpPr/>
            <p:nvPr/>
          </p:nvCxnSpPr>
          <p:spPr>
            <a:xfrm flipV="1">
              <a:off x="5787864" y="4858545"/>
              <a:ext cx="1856764" cy="1356537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7190" name="Группа 20"/>
            <p:cNvGrpSpPr>
              <a:grpSpLocks/>
            </p:cNvGrpSpPr>
            <p:nvPr/>
          </p:nvGrpSpPr>
          <p:grpSpPr bwMode="auto">
            <a:xfrm>
              <a:off x="1643041" y="2357430"/>
              <a:ext cx="6001587" cy="3857652"/>
              <a:chOff x="1643041" y="2214554"/>
              <a:chExt cx="6001587" cy="3857652"/>
            </a:xfrm>
          </p:grpSpPr>
          <p:sp>
            <p:nvSpPr>
              <p:cNvPr id="8" name="Прямоугольник 3"/>
              <p:cNvSpPr/>
              <p:nvPr/>
            </p:nvSpPr>
            <p:spPr>
              <a:xfrm>
                <a:off x="1643041" y="3571091"/>
                <a:ext cx="4144823" cy="2501115"/>
              </a:xfrm>
              <a:prstGeom prst="rect">
                <a:avLst/>
              </a:prstGeom>
              <a:solidFill>
                <a:schemeClr val="bg1">
                  <a:alpha val="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 dirty="0"/>
              </a:p>
            </p:txBody>
          </p:sp>
          <p:cxnSp>
            <p:nvCxnSpPr>
              <p:cNvPr id="9" name="Прямая соединительная линия 8"/>
              <p:cNvCxnSpPr/>
              <p:nvPr/>
            </p:nvCxnSpPr>
            <p:spPr>
              <a:xfrm flipV="1">
                <a:off x="1643041" y="2214554"/>
                <a:ext cx="1928038" cy="1356537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" name="Прямая соединительная линия 9"/>
              <p:cNvCxnSpPr/>
              <p:nvPr/>
            </p:nvCxnSpPr>
            <p:spPr>
              <a:xfrm rot="5400000" flipH="1" flipV="1">
                <a:off x="6020616" y="1947079"/>
                <a:ext cx="1356537" cy="1891486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" name="Прямая соединительная линия 11"/>
              <p:cNvCxnSpPr/>
              <p:nvPr/>
            </p:nvCxnSpPr>
            <p:spPr>
              <a:xfrm>
                <a:off x="3571079" y="2214554"/>
                <a:ext cx="4073549" cy="942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" name="Прямая соединительная линия 13"/>
              <p:cNvCxnSpPr/>
              <p:nvPr/>
            </p:nvCxnSpPr>
            <p:spPr>
              <a:xfrm rot="5400000">
                <a:off x="6393628" y="3464669"/>
                <a:ext cx="2500173" cy="1827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" name="Прямая соединительная линия 14"/>
              <p:cNvCxnSpPr/>
              <p:nvPr/>
            </p:nvCxnSpPr>
            <p:spPr>
              <a:xfrm rot="5400000">
                <a:off x="2557510" y="3189744"/>
                <a:ext cx="1992414" cy="42034"/>
              </a:xfrm>
              <a:prstGeom prst="line">
                <a:avLst/>
              </a:prstGeom>
              <a:ln w="25400">
                <a:solidFill>
                  <a:schemeClr val="tx1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cxnSp>
        <p:nvCxnSpPr>
          <p:cNvPr id="32" name="Прямая соединительная линия 31"/>
          <p:cNvCxnSpPr/>
          <p:nvPr/>
        </p:nvCxnSpPr>
        <p:spPr>
          <a:xfrm>
            <a:off x="214313" y="5786438"/>
            <a:ext cx="3571875" cy="15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173" name="Группа 64"/>
          <p:cNvGrpSpPr>
            <a:grpSpLocks/>
          </p:cNvGrpSpPr>
          <p:nvPr/>
        </p:nvGrpSpPr>
        <p:grpSpPr bwMode="auto">
          <a:xfrm>
            <a:off x="214313" y="3429000"/>
            <a:ext cx="5214937" cy="3216275"/>
            <a:chOff x="214282" y="3428999"/>
            <a:chExt cx="5214976" cy="3216299"/>
          </a:xfrm>
        </p:grpSpPr>
        <p:cxnSp>
          <p:nvCxnSpPr>
            <p:cNvPr id="58" name="Прямая соединительная линия 57"/>
            <p:cNvCxnSpPr/>
            <p:nvPr/>
          </p:nvCxnSpPr>
          <p:spPr>
            <a:xfrm>
              <a:off x="285720" y="5786455"/>
              <a:ext cx="3500464" cy="1587"/>
            </a:xfrm>
            <a:prstGeom prst="line">
              <a:avLst/>
            </a:prstGeom>
            <a:ln w="381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7175" name="Группа 63"/>
            <p:cNvGrpSpPr>
              <a:grpSpLocks/>
            </p:cNvGrpSpPr>
            <p:nvPr/>
          </p:nvGrpSpPr>
          <p:grpSpPr bwMode="auto">
            <a:xfrm>
              <a:off x="214282" y="3428999"/>
              <a:ext cx="5214976" cy="3216299"/>
              <a:chOff x="214282" y="3428999"/>
              <a:chExt cx="5214976" cy="3216299"/>
            </a:xfrm>
          </p:grpSpPr>
          <p:cxnSp>
            <p:nvCxnSpPr>
              <p:cNvPr id="24" name="Прямая соединительная линия 23"/>
              <p:cNvCxnSpPr/>
              <p:nvPr/>
            </p:nvCxnSpPr>
            <p:spPr>
              <a:xfrm rot="5400000" flipH="1" flipV="1">
                <a:off x="785786" y="3857627"/>
                <a:ext cx="2286017" cy="1571637"/>
              </a:xfrm>
              <a:prstGeom prst="line">
                <a:avLst/>
              </a:prstGeom>
              <a:ln w="38100" cmpd="sng">
                <a:solidFill>
                  <a:srgbClr val="0000FF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" name="Прямая соединительная линия 25"/>
              <p:cNvCxnSpPr/>
              <p:nvPr/>
            </p:nvCxnSpPr>
            <p:spPr>
              <a:xfrm rot="5400000" flipH="1" flipV="1">
                <a:off x="1643043" y="3857627"/>
                <a:ext cx="2286017" cy="1571637"/>
              </a:xfrm>
              <a:prstGeom prst="line">
                <a:avLst/>
              </a:prstGeom>
              <a:ln w="38100">
                <a:solidFill>
                  <a:srgbClr val="0000FF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" name="Прямая соединительная линия 26"/>
              <p:cNvCxnSpPr/>
              <p:nvPr/>
            </p:nvCxnSpPr>
            <p:spPr>
              <a:xfrm rot="5400000" flipH="1" flipV="1">
                <a:off x="2571738" y="3857627"/>
                <a:ext cx="2286017" cy="1571637"/>
              </a:xfrm>
              <a:prstGeom prst="line">
                <a:avLst/>
              </a:prstGeom>
              <a:ln w="38100">
                <a:solidFill>
                  <a:srgbClr val="0000FF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" name="Прямая соединительная линия 30"/>
              <p:cNvCxnSpPr/>
              <p:nvPr/>
            </p:nvCxnSpPr>
            <p:spPr>
              <a:xfrm rot="5400000" flipH="1" flipV="1">
                <a:off x="-107189" y="3821909"/>
                <a:ext cx="2286017" cy="1643074"/>
              </a:xfrm>
              <a:prstGeom prst="line">
                <a:avLst/>
              </a:prstGeom>
              <a:ln w="38100">
                <a:solidFill>
                  <a:srgbClr val="0000FF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" name="Прямая соединительная линия 35"/>
              <p:cNvCxnSpPr/>
              <p:nvPr/>
            </p:nvCxnSpPr>
            <p:spPr>
              <a:xfrm rot="5400000" flipH="1" flipV="1">
                <a:off x="642116" y="6214289"/>
                <a:ext cx="858843" cy="3175"/>
              </a:xfrm>
              <a:prstGeom prst="line">
                <a:avLst/>
              </a:prstGeom>
              <a:ln w="38100">
                <a:solidFill>
                  <a:srgbClr val="0000FF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" name="Прямая соединительная линия 36"/>
              <p:cNvCxnSpPr/>
              <p:nvPr/>
            </p:nvCxnSpPr>
            <p:spPr>
              <a:xfrm rot="5400000" flipH="1" flipV="1">
                <a:off x="2500299" y="6213495"/>
                <a:ext cx="857256" cy="3175"/>
              </a:xfrm>
              <a:prstGeom prst="line">
                <a:avLst/>
              </a:prstGeom>
              <a:ln w="38100">
                <a:solidFill>
                  <a:srgbClr val="0000FF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" name="Прямая соединительная линия 37"/>
              <p:cNvCxnSpPr/>
              <p:nvPr/>
            </p:nvCxnSpPr>
            <p:spPr>
              <a:xfrm rot="5400000" flipH="1" flipV="1">
                <a:off x="1570811" y="6214289"/>
                <a:ext cx="857256" cy="1587"/>
              </a:xfrm>
              <a:prstGeom prst="line">
                <a:avLst/>
              </a:prstGeom>
              <a:ln w="38100">
                <a:solidFill>
                  <a:srgbClr val="0000FF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8" name="Прямая соединительная линия 47"/>
              <p:cNvCxnSpPr>
                <a:endCxn id="7170" idx="1"/>
              </p:cNvCxnSpPr>
              <p:nvPr/>
            </p:nvCxnSpPr>
            <p:spPr>
              <a:xfrm rot="5400000" flipH="1" flipV="1">
                <a:off x="3428993" y="3786190"/>
                <a:ext cx="2357456" cy="1643074"/>
              </a:xfrm>
              <a:prstGeom prst="line">
                <a:avLst/>
              </a:prstGeom>
              <a:ln w="38100">
                <a:solidFill>
                  <a:srgbClr val="0000FF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9" name="Прямая соединительная линия 48"/>
              <p:cNvCxnSpPr/>
              <p:nvPr/>
            </p:nvCxnSpPr>
            <p:spPr>
              <a:xfrm>
                <a:off x="1857356" y="3500438"/>
                <a:ext cx="3571902" cy="1587"/>
              </a:xfrm>
              <a:prstGeom prst="line">
                <a:avLst/>
              </a:prstGeom>
              <a:ln w="38100">
                <a:solidFill>
                  <a:srgbClr val="0000FF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6" name="Прямая соединительная линия 55"/>
              <p:cNvCxnSpPr/>
              <p:nvPr/>
            </p:nvCxnSpPr>
            <p:spPr>
              <a:xfrm>
                <a:off x="785786" y="4999049"/>
                <a:ext cx="3571902" cy="1587"/>
              </a:xfrm>
              <a:prstGeom prst="line">
                <a:avLst/>
              </a:prstGeom>
              <a:ln w="38100">
                <a:solidFill>
                  <a:srgbClr val="0000FF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7" name="Прямая соединительная линия 56"/>
              <p:cNvCxnSpPr/>
              <p:nvPr/>
            </p:nvCxnSpPr>
            <p:spPr>
              <a:xfrm>
                <a:off x="1357291" y="4213230"/>
                <a:ext cx="3571902" cy="1588"/>
              </a:xfrm>
              <a:prstGeom prst="line">
                <a:avLst/>
              </a:prstGeom>
              <a:ln w="38100">
                <a:solidFill>
                  <a:srgbClr val="0000FF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1" name="Прямая соединительная линия 60"/>
              <p:cNvCxnSpPr/>
              <p:nvPr/>
            </p:nvCxnSpPr>
            <p:spPr>
              <a:xfrm rot="5400000">
                <a:off x="3894929" y="5464983"/>
                <a:ext cx="927107" cy="1587"/>
              </a:xfrm>
              <a:prstGeom prst="line">
                <a:avLst/>
              </a:prstGeom>
              <a:ln w="38100">
                <a:solidFill>
                  <a:srgbClr val="0000FF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2" name="Прямая соединительная линия 61"/>
              <p:cNvCxnSpPr/>
              <p:nvPr/>
            </p:nvCxnSpPr>
            <p:spPr>
              <a:xfrm rot="5400000">
                <a:off x="4537077" y="4606933"/>
                <a:ext cx="785818" cy="1587"/>
              </a:xfrm>
              <a:prstGeom prst="line">
                <a:avLst/>
              </a:prstGeom>
              <a:ln w="38100">
                <a:solidFill>
                  <a:srgbClr val="0000FF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Содержимое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algn="just">
              <a:buFont typeface="Arial" charset="0"/>
              <a:buNone/>
            </a:pPr>
            <a:endParaRPr lang="ru-RU" sz="4000" b="1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Arial" charset="0"/>
              <a:buNone/>
            </a:pPr>
            <a:r>
              <a:rPr lang="ru-RU" sz="40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Задача 1. </a:t>
            </a:r>
            <a:r>
              <a:rPr lang="ru-RU" sz="4000" b="1" smtClean="0">
                <a:latin typeface="Times New Roman" pitchFamily="18" charset="0"/>
                <a:cs typeface="Times New Roman" pitchFamily="18" charset="0"/>
              </a:rPr>
              <a:t>Найти объем прямоугольного параллелепипеда с измерениями 6 см, 9 см, 2 см.</a:t>
            </a:r>
          </a:p>
          <a:p>
            <a:pPr algn="just">
              <a:buFont typeface="Arial" charset="0"/>
              <a:buNone/>
            </a:pPr>
            <a:endParaRPr lang="ru-RU" sz="4000" b="1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Arial" charset="0"/>
              <a:buNone/>
            </a:pPr>
            <a:r>
              <a:rPr lang="ru-RU" sz="40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Решение:     </a:t>
            </a:r>
            <a:r>
              <a:rPr lang="en-US" sz="4000" b="1" smtClean="0">
                <a:latin typeface="Comic Sans MS" pitchFamily="66" charset="0"/>
                <a:cs typeface="Times New Roman" pitchFamily="18" charset="0"/>
              </a:rPr>
              <a:t>V</a:t>
            </a:r>
            <a:r>
              <a:rPr lang="ru-RU" sz="4000" b="1" smtClean="0">
                <a:latin typeface="Comic Sans MS" pitchFamily="66" charset="0"/>
                <a:cs typeface="Times New Roman" pitchFamily="18" charset="0"/>
              </a:rPr>
              <a:t> = а</a:t>
            </a:r>
            <a:r>
              <a:rPr lang="en-US" sz="4000" b="1" smtClean="0">
                <a:latin typeface="Comic Sans MS" pitchFamily="66" charset="0"/>
                <a:cs typeface="Times New Roman" pitchFamily="18" charset="0"/>
              </a:rPr>
              <a:t> </a:t>
            </a:r>
            <a:r>
              <a:rPr lang="ru-RU" sz="4000" b="1" smtClean="0">
                <a:latin typeface="Comic Sans MS" pitchFamily="66" charset="0"/>
                <a:cs typeface="Times New Roman" pitchFamily="18" charset="0"/>
              </a:rPr>
              <a:t>*</a:t>
            </a:r>
            <a:r>
              <a:rPr lang="en-US" sz="4000" b="1" smtClean="0">
                <a:latin typeface="Comic Sans MS" pitchFamily="66" charset="0"/>
                <a:cs typeface="Times New Roman" pitchFamily="18" charset="0"/>
              </a:rPr>
              <a:t> b * c</a:t>
            </a:r>
            <a:endParaRPr lang="ru-RU" sz="4000" b="1" smtClean="0">
              <a:latin typeface="Comic Sans MS" pitchFamily="66" charset="0"/>
              <a:cs typeface="Times New Roman" pitchFamily="18" charset="0"/>
            </a:endParaRPr>
          </a:p>
          <a:p>
            <a:pPr algn="just">
              <a:buFont typeface="Arial" charset="0"/>
              <a:buNone/>
            </a:pPr>
            <a:r>
              <a:rPr lang="ru-RU" sz="4000" b="1" smtClean="0">
                <a:latin typeface="Times New Roman" pitchFamily="18" charset="0"/>
                <a:cs typeface="Times New Roman" pitchFamily="18" charset="0"/>
              </a:rPr>
              <a:t>                     </a:t>
            </a:r>
          </a:p>
          <a:p>
            <a:pPr algn="just">
              <a:buFont typeface="Arial" charset="0"/>
              <a:buNone/>
            </a:pPr>
            <a:r>
              <a:rPr lang="ru-RU" sz="4000" b="1" smtClean="0">
                <a:latin typeface="Times New Roman" pitchFamily="18" charset="0"/>
                <a:cs typeface="Times New Roman" pitchFamily="18" charset="0"/>
              </a:rPr>
              <a:t>                     </a:t>
            </a:r>
            <a:r>
              <a:rPr lang="en-US" sz="4000" b="1" smtClean="0">
                <a:latin typeface="Comic Sans MS" pitchFamily="66" charset="0"/>
                <a:cs typeface="Times New Roman" pitchFamily="18" charset="0"/>
              </a:rPr>
              <a:t>V</a:t>
            </a:r>
            <a:r>
              <a:rPr lang="ru-RU" sz="4000" b="1" smtClean="0">
                <a:latin typeface="Comic Sans MS" pitchFamily="66" charset="0"/>
                <a:cs typeface="Times New Roman" pitchFamily="18" charset="0"/>
              </a:rPr>
              <a:t> </a:t>
            </a:r>
            <a:r>
              <a:rPr lang="ru-RU" sz="4000" b="1" smtClean="0">
                <a:latin typeface="Times New Roman" pitchFamily="18" charset="0"/>
                <a:cs typeface="Times New Roman" pitchFamily="18" charset="0"/>
              </a:rPr>
              <a:t> = 6 * 9 * 2 = 108 см</a:t>
            </a:r>
            <a:r>
              <a:rPr lang="ru-RU" sz="40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³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algn="just">
              <a:buFont typeface="Arial" charset="0"/>
              <a:buNone/>
              <a:defRPr/>
            </a:pP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Задача 2: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По рисунку параллелепипеда назови:</a:t>
            </a:r>
          </a:p>
          <a:p>
            <a:pPr algn="just">
              <a:buFont typeface="Arial" charset="0"/>
              <a:buNone/>
              <a:defRPr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а) верхнюю и правую грани;</a:t>
            </a:r>
          </a:p>
          <a:p>
            <a:pPr algn="just">
              <a:buFont typeface="Arial" charset="0"/>
              <a:buNone/>
              <a:defRPr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б) ребра, равные ребру </a:t>
            </a:r>
            <a:r>
              <a:rPr lang="ru-RU" b="1" dirty="0" smtClean="0">
                <a:latin typeface="Comic Sans MS" pitchFamily="66" charset="0"/>
                <a:cs typeface="Times New Roman" pitchFamily="18" charset="0"/>
              </a:rPr>
              <a:t>АМ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>
              <a:buFont typeface="Arial" charset="0"/>
              <a:buNone/>
              <a:defRPr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в) вершины, принадлежащие </a:t>
            </a:r>
          </a:p>
          <a:p>
            <a:pPr algn="just">
              <a:buFont typeface="Arial" charset="0"/>
              <a:buNone/>
              <a:defRPr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задней грани;</a:t>
            </a:r>
          </a:p>
          <a:p>
            <a:pPr algn="just">
              <a:buFont typeface="Arial" charset="0"/>
              <a:buNone/>
              <a:defRPr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г)грань, равную </a:t>
            </a:r>
            <a:r>
              <a:rPr lang="ru-RU" b="1" dirty="0" smtClean="0">
                <a:latin typeface="Comic Sans MS" pitchFamily="66" charset="0"/>
                <a:cs typeface="Times New Roman" pitchFamily="18" charset="0"/>
              </a:rPr>
              <a:t>АВСД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514350" indent="-514350">
              <a:buFont typeface="Arial" charset="0"/>
              <a:buNone/>
              <a:defRPr/>
            </a:pP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9219" name="Группа 21"/>
          <p:cNvGrpSpPr>
            <a:grpSpLocks/>
          </p:cNvGrpSpPr>
          <p:nvPr/>
        </p:nvGrpSpPr>
        <p:grpSpPr bwMode="auto">
          <a:xfrm>
            <a:off x="4357688" y="2571750"/>
            <a:ext cx="4429125" cy="4084638"/>
            <a:chOff x="1643042" y="2357430"/>
            <a:chExt cx="6001586" cy="3871944"/>
          </a:xfrm>
        </p:grpSpPr>
        <p:cxnSp>
          <p:nvCxnSpPr>
            <p:cNvPr id="5" name="Прямая соединительная линия 4"/>
            <p:cNvCxnSpPr/>
            <p:nvPr/>
          </p:nvCxnSpPr>
          <p:spPr>
            <a:xfrm flipV="1">
              <a:off x="5783921" y="4858468"/>
              <a:ext cx="1858556" cy="1355858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9229" name="Группа 20"/>
            <p:cNvGrpSpPr>
              <a:grpSpLocks/>
            </p:cNvGrpSpPr>
            <p:nvPr/>
          </p:nvGrpSpPr>
          <p:grpSpPr bwMode="auto">
            <a:xfrm>
              <a:off x="1643042" y="2357430"/>
              <a:ext cx="6001586" cy="3871944"/>
              <a:chOff x="1643042" y="2214554"/>
              <a:chExt cx="6001586" cy="3871944"/>
            </a:xfrm>
          </p:grpSpPr>
          <p:sp>
            <p:nvSpPr>
              <p:cNvPr id="7" name="Прямоугольник 3"/>
              <p:cNvSpPr/>
              <p:nvPr/>
            </p:nvSpPr>
            <p:spPr>
              <a:xfrm>
                <a:off x="1643042" y="3585460"/>
                <a:ext cx="4140879" cy="2501038"/>
              </a:xfrm>
              <a:prstGeom prst="rect">
                <a:avLst/>
              </a:prstGeom>
              <a:solidFill>
                <a:schemeClr val="bg1">
                  <a:alpha val="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/>
              </a:p>
            </p:txBody>
          </p:sp>
          <p:cxnSp>
            <p:nvCxnSpPr>
              <p:cNvPr id="8" name="Прямая соединительная линия 7"/>
              <p:cNvCxnSpPr/>
              <p:nvPr/>
            </p:nvCxnSpPr>
            <p:spPr>
              <a:xfrm flipV="1">
                <a:off x="1643042" y="2214554"/>
                <a:ext cx="1927391" cy="1357362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" name="Прямая соединительная линия 8"/>
              <p:cNvCxnSpPr/>
              <p:nvPr/>
            </p:nvCxnSpPr>
            <p:spPr>
              <a:xfrm flipV="1">
                <a:off x="5715085" y="2214554"/>
                <a:ext cx="1927391" cy="1357362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" name="Прямая соединительная линия 9"/>
              <p:cNvCxnSpPr/>
              <p:nvPr/>
            </p:nvCxnSpPr>
            <p:spPr>
              <a:xfrm flipV="1">
                <a:off x="1643042" y="4715592"/>
                <a:ext cx="1927391" cy="1355858"/>
              </a:xfrm>
              <a:prstGeom prst="line">
                <a:avLst/>
              </a:prstGeom>
              <a:ln w="25400">
                <a:solidFill>
                  <a:schemeClr val="tx1"/>
                </a:solidFill>
                <a:prstDash val="lg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" name="Прямая соединительная линия 10"/>
              <p:cNvCxnSpPr/>
              <p:nvPr/>
            </p:nvCxnSpPr>
            <p:spPr>
              <a:xfrm>
                <a:off x="3570433" y="2214554"/>
                <a:ext cx="4072043" cy="1505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" name="Прямая соединительная линия 11"/>
              <p:cNvCxnSpPr/>
              <p:nvPr/>
            </p:nvCxnSpPr>
            <p:spPr>
              <a:xfrm>
                <a:off x="3643571" y="4712582"/>
                <a:ext cx="3998906" cy="3010"/>
              </a:xfrm>
              <a:prstGeom prst="line">
                <a:avLst/>
              </a:prstGeom>
              <a:ln w="25400">
                <a:solidFill>
                  <a:schemeClr val="tx1"/>
                </a:solidFill>
                <a:prstDash val="lg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" name="Прямая соединительная линия 12"/>
              <p:cNvCxnSpPr/>
              <p:nvPr/>
            </p:nvCxnSpPr>
            <p:spPr>
              <a:xfrm rot="5400000">
                <a:off x="6393033" y="3465503"/>
                <a:ext cx="2501038" cy="2152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" name="Прямая соединительная линия 13"/>
              <p:cNvCxnSpPr/>
              <p:nvPr/>
            </p:nvCxnSpPr>
            <p:spPr>
              <a:xfrm rot="5400000">
                <a:off x="2320989" y="3463998"/>
                <a:ext cx="2501038" cy="2150"/>
              </a:xfrm>
              <a:prstGeom prst="line">
                <a:avLst/>
              </a:prstGeom>
              <a:ln w="25400">
                <a:solidFill>
                  <a:schemeClr val="tx1"/>
                </a:solidFill>
                <a:prstDash val="lg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9220" name="TextBox 14"/>
          <p:cNvSpPr txBox="1">
            <a:spLocks noChangeArrowheads="1"/>
          </p:cNvSpPr>
          <p:nvPr/>
        </p:nvSpPr>
        <p:spPr bwMode="auto">
          <a:xfrm>
            <a:off x="4546600" y="6000750"/>
            <a:ext cx="596900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4400" b="1">
                <a:latin typeface="Comic Sans MS" pitchFamily="66" charset="0"/>
              </a:rPr>
              <a:t>А</a:t>
            </a:r>
          </a:p>
        </p:txBody>
      </p:sp>
      <p:sp>
        <p:nvSpPr>
          <p:cNvPr id="9221" name="TextBox 15"/>
          <p:cNvSpPr txBox="1">
            <a:spLocks noChangeArrowheads="1"/>
          </p:cNvSpPr>
          <p:nvPr/>
        </p:nvSpPr>
        <p:spPr bwMode="auto">
          <a:xfrm>
            <a:off x="5715000" y="5000625"/>
            <a:ext cx="541338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4400" b="1">
                <a:latin typeface="Comic Sans MS" pitchFamily="66" charset="0"/>
              </a:rPr>
              <a:t>В</a:t>
            </a:r>
          </a:p>
        </p:txBody>
      </p:sp>
      <p:sp>
        <p:nvSpPr>
          <p:cNvPr id="9222" name="TextBox 16"/>
          <p:cNvSpPr txBox="1">
            <a:spLocks noChangeArrowheads="1"/>
          </p:cNvSpPr>
          <p:nvPr/>
        </p:nvSpPr>
        <p:spPr bwMode="auto">
          <a:xfrm>
            <a:off x="4316413" y="3786188"/>
            <a:ext cx="684212" cy="769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4400" b="1">
                <a:latin typeface="Comic Sans MS" pitchFamily="66" charset="0"/>
              </a:rPr>
              <a:t>М</a:t>
            </a:r>
          </a:p>
        </p:txBody>
      </p:sp>
      <p:sp>
        <p:nvSpPr>
          <p:cNvPr id="9223" name="TextBox 17"/>
          <p:cNvSpPr txBox="1">
            <a:spLocks noChangeArrowheads="1"/>
          </p:cNvSpPr>
          <p:nvPr/>
        </p:nvSpPr>
        <p:spPr bwMode="auto">
          <a:xfrm>
            <a:off x="8429625" y="5000625"/>
            <a:ext cx="533400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4400" b="1">
                <a:latin typeface="Comic Sans MS" pitchFamily="66" charset="0"/>
              </a:rPr>
              <a:t>С</a:t>
            </a:r>
          </a:p>
        </p:txBody>
      </p:sp>
      <p:sp>
        <p:nvSpPr>
          <p:cNvPr id="9224" name="TextBox 18"/>
          <p:cNvSpPr txBox="1">
            <a:spLocks noChangeArrowheads="1"/>
          </p:cNvSpPr>
          <p:nvPr/>
        </p:nvSpPr>
        <p:spPr bwMode="auto">
          <a:xfrm>
            <a:off x="7500938" y="6088063"/>
            <a:ext cx="592137" cy="769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4400" b="1">
                <a:latin typeface="Comic Sans MS" pitchFamily="66" charset="0"/>
              </a:rPr>
              <a:t>D</a:t>
            </a:r>
            <a:endParaRPr lang="ru-RU" sz="4400" b="1">
              <a:latin typeface="Comic Sans MS" pitchFamily="66" charset="0"/>
            </a:endParaRPr>
          </a:p>
        </p:txBody>
      </p:sp>
      <p:sp>
        <p:nvSpPr>
          <p:cNvPr id="9225" name="TextBox 19"/>
          <p:cNvSpPr txBox="1">
            <a:spLocks noChangeArrowheads="1"/>
          </p:cNvSpPr>
          <p:nvPr/>
        </p:nvSpPr>
        <p:spPr bwMode="auto">
          <a:xfrm>
            <a:off x="7358063" y="3643313"/>
            <a:ext cx="541337" cy="769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4400" b="1">
                <a:latin typeface="Comic Sans MS" pitchFamily="66" charset="0"/>
              </a:rPr>
              <a:t>К</a:t>
            </a:r>
          </a:p>
        </p:txBody>
      </p:sp>
      <p:sp>
        <p:nvSpPr>
          <p:cNvPr id="9226" name="TextBox 20"/>
          <p:cNvSpPr txBox="1">
            <a:spLocks noChangeArrowheads="1"/>
          </p:cNvSpPr>
          <p:nvPr/>
        </p:nvSpPr>
        <p:spPr bwMode="auto">
          <a:xfrm>
            <a:off x="5786438" y="2587625"/>
            <a:ext cx="642937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4400" b="1">
                <a:latin typeface="Comic Sans MS" pitchFamily="66" charset="0"/>
              </a:rPr>
              <a:t>N</a:t>
            </a:r>
            <a:endParaRPr lang="ru-RU" sz="4400" b="1">
              <a:latin typeface="Comic Sans MS" pitchFamily="66" charset="0"/>
            </a:endParaRPr>
          </a:p>
        </p:txBody>
      </p:sp>
      <p:sp>
        <p:nvSpPr>
          <p:cNvPr id="9227" name="TextBox 21"/>
          <p:cNvSpPr txBox="1">
            <a:spLocks noChangeArrowheads="1"/>
          </p:cNvSpPr>
          <p:nvPr/>
        </p:nvSpPr>
        <p:spPr bwMode="auto">
          <a:xfrm>
            <a:off x="8358188" y="2714625"/>
            <a:ext cx="485775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4400" b="1">
                <a:latin typeface="Comic Sans MS" pitchFamily="66" charset="0"/>
              </a:rPr>
              <a:t>P</a:t>
            </a:r>
            <a:endParaRPr lang="ru-RU" sz="4400" b="1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algn="just">
              <a:buFont typeface="Arial" charset="0"/>
              <a:buNone/>
              <a:defRPr/>
            </a:pPr>
            <a:endParaRPr lang="ru-RU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Arial" charset="0"/>
              <a:buNone/>
              <a:defRPr/>
            </a:pP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Задача 3: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Напиши формулу объема прямоугольного параллелепипеда. Найди объем параллелепипеда, если:       </a:t>
            </a:r>
          </a:p>
          <a:p>
            <a:pPr algn="just">
              <a:buFont typeface="Arial" charset="0"/>
              <a:buNone/>
              <a:defRPr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  а) </a:t>
            </a:r>
            <a:r>
              <a:rPr lang="ru-RU" b="1" dirty="0" err="1" smtClean="0">
                <a:latin typeface="Comic Sans MS" pitchFamily="66" charset="0"/>
                <a:cs typeface="Times New Roman" pitchFamily="18" charset="0"/>
              </a:rPr>
              <a:t>а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= 8 см        </a:t>
            </a:r>
            <a:r>
              <a:rPr lang="ru-RU" b="1" dirty="0" smtClean="0">
                <a:latin typeface="Comic Sans MS" pitchFamily="66" charset="0"/>
                <a:cs typeface="Times New Roman" pitchFamily="18" charset="0"/>
              </a:rPr>
              <a:t>в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= 10 см           </a:t>
            </a:r>
            <a:r>
              <a:rPr lang="ru-RU" b="1" dirty="0" smtClean="0">
                <a:latin typeface="Comic Sans MS" pitchFamily="66" charset="0"/>
                <a:cs typeface="Times New Roman" pitchFamily="18" charset="0"/>
              </a:rPr>
              <a:t>с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= 9 см;</a:t>
            </a:r>
          </a:p>
          <a:p>
            <a:pPr marL="354013" indent="-339725" algn="just">
              <a:buFont typeface="Arial" charset="0"/>
              <a:buNone/>
              <a:defRPr/>
            </a:pP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б) </a:t>
            </a:r>
            <a:r>
              <a:rPr lang="ru-RU" b="1" dirty="0" smtClean="0">
                <a:latin typeface="Comic Sans MS" pitchFamily="66" charset="0"/>
                <a:cs typeface="Times New Roman" pitchFamily="18" charset="0"/>
              </a:rPr>
              <a:t>а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= 30м         </a:t>
            </a:r>
            <a:r>
              <a:rPr lang="ru-RU" b="1" dirty="0" smtClean="0">
                <a:latin typeface="Comic Sans MS" pitchFamily="66" charset="0"/>
                <a:cs typeface="Times New Roman" pitchFamily="18" charset="0"/>
              </a:rPr>
              <a:t>в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= 20 м            </a:t>
            </a:r>
            <a:r>
              <a:rPr lang="ru-RU" b="1" dirty="0" smtClean="0">
                <a:latin typeface="Comic Sans MS" pitchFamily="66" charset="0"/>
                <a:cs typeface="Times New Roman" pitchFamily="18" charset="0"/>
              </a:rPr>
              <a:t> с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= 70 м;</a:t>
            </a:r>
          </a:p>
          <a:p>
            <a:pPr algn="just">
              <a:buFont typeface="Arial" charset="0"/>
              <a:buNone/>
              <a:defRPr/>
            </a:pPr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Arial" charset="0"/>
              <a:buNone/>
              <a:defRPr/>
            </a:pP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Задача 4: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Напиши формулу объема куба со стороной </a:t>
            </a:r>
            <a:r>
              <a:rPr lang="ru-RU" b="1" dirty="0" smtClean="0">
                <a:latin typeface="Comic Sans MS" pitchFamily="66" charset="0"/>
                <a:cs typeface="Times New Roman" pitchFamily="18" charset="0"/>
              </a:rPr>
              <a:t>а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. Найди объем куба, если: </a:t>
            </a:r>
          </a:p>
          <a:p>
            <a:pPr algn="just">
              <a:buFont typeface="Arial" charset="0"/>
              <a:buNone/>
              <a:defRPr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   а) </a:t>
            </a:r>
            <a:r>
              <a:rPr lang="ru-RU" b="1" dirty="0" err="1" smtClean="0">
                <a:latin typeface="Comic Sans MS" pitchFamily="66" charset="0"/>
                <a:cs typeface="Times New Roman" pitchFamily="18" charset="0"/>
              </a:rPr>
              <a:t>а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= 4 см;     б) </a:t>
            </a:r>
            <a:r>
              <a:rPr lang="ru-RU" b="1" dirty="0" smtClean="0">
                <a:latin typeface="Comic Sans MS" pitchFamily="66" charset="0"/>
                <a:cs typeface="Times New Roman" pitchFamily="18" charset="0"/>
              </a:rPr>
              <a:t>а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= 60 м;     в) </a:t>
            </a:r>
            <a:r>
              <a:rPr lang="ru-RU" b="1" dirty="0" smtClean="0">
                <a:latin typeface="Comic Sans MS" pitchFamily="66" charset="0"/>
                <a:cs typeface="Times New Roman" pitchFamily="18" charset="0"/>
              </a:rPr>
              <a:t>а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= 900 см</a:t>
            </a:r>
            <a:endParaRPr lang="ru-RU" b="1" dirty="0">
              <a:solidFill>
                <a:srgbClr val="FF0000"/>
              </a:solidFill>
              <a:latin typeface="Comic Sans MS" pitchFamily="66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формула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формула</Template>
  <TotalTime>6</TotalTime>
  <Words>304</Words>
  <Application>Microsoft Office PowerPoint</Application>
  <PresentationFormat>Экран (4:3)</PresentationFormat>
  <Paragraphs>55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формула</vt:lpstr>
      <vt:lpstr>Тема:  Формула объема прямоугольного параллелепипеда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Тема:  Формула объема прямоугольного параллелепипеда</dc:title>
  <dc:creator>viki</dc:creator>
  <cp:lastModifiedBy>User2013</cp:lastModifiedBy>
  <cp:revision>2</cp:revision>
  <dcterms:created xsi:type="dcterms:W3CDTF">2010-11-19T20:21:35Z</dcterms:created>
  <dcterms:modified xsi:type="dcterms:W3CDTF">2016-10-14T19:08:19Z</dcterms:modified>
</cp:coreProperties>
</file>