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0" r:id="rId1"/>
  </p:sldMasterIdLst>
  <p:notesMasterIdLst>
    <p:notesMasterId r:id="rId14"/>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995611-8A56-4A1D-9D8B-5D673C42CA11}" type="datetimeFigureOut">
              <a:rPr lang="ru-RU" smtClean="0"/>
              <a:pPr/>
              <a:t>06.11.2016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530186-DB41-4DCB-975C-26449664AF5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973C766F-8AA0-4BC5-BBF2-E03E806F8EAA}" type="datetime1">
              <a:rPr lang="ru-RU" smtClean="0"/>
              <a:pPr/>
              <a:t>06.11.2016</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FBDA67BA-5D4B-4E0C-B472-6750BFF08862}"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D67AB4B-5C10-4318-83A5-39C5301EFAA6}" type="datetime1">
              <a:rPr lang="ru-RU" smtClean="0"/>
              <a:pPr/>
              <a:t>06.11.2016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DA67BA-5D4B-4E0C-B472-6750BFF0886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49BA568-B821-4CCF-ADE6-C73968E7A2F1}" type="datetime1">
              <a:rPr lang="ru-RU" smtClean="0"/>
              <a:pPr/>
              <a:t>06.11.2016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DA67BA-5D4B-4E0C-B472-6750BFF0886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A4CA4AB-F2B2-4337-82E0-891E1EA688ED}" type="datetime1">
              <a:rPr lang="ru-RU" smtClean="0"/>
              <a:pPr/>
              <a:t>06.11.2016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DA67BA-5D4B-4E0C-B472-6750BFF0886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FB262BC-E034-41B0-B5EB-9BA95FED9D56}" type="datetime1">
              <a:rPr lang="ru-RU" smtClean="0"/>
              <a:pPr/>
              <a:t>06.11.2016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FBDA67BA-5D4B-4E0C-B472-6750BFF0886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E35D1F6-B626-4153-83C3-07995F5229CF}" type="datetime1">
              <a:rPr lang="ru-RU" smtClean="0"/>
              <a:pPr/>
              <a:t>06.11.2016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DA67BA-5D4B-4E0C-B472-6750BFF0886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B8E4D1D-073E-4F29-9898-ABBDCC76A90A}" type="datetime1">
              <a:rPr lang="ru-RU" smtClean="0"/>
              <a:pPr/>
              <a:t>06.11.2016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BDA67BA-5D4B-4E0C-B472-6750BFF0886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6F298F3-E0BA-4C8A-89B3-C48B182379C9}" type="datetime1">
              <a:rPr lang="ru-RU" smtClean="0"/>
              <a:pPr/>
              <a:t>06.11.2016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BDA67BA-5D4B-4E0C-B472-6750BFF0886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969595-B4D4-4324-B09B-237E71D82063}" type="datetime1">
              <a:rPr lang="ru-RU" smtClean="0"/>
              <a:pPr/>
              <a:t>06.11.2016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BDA67BA-5D4B-4E0C-B472-6750BFF0886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5D68253-7BDD-4A4A-9D59-6026C9A0BEBC}" type="datetime1">
              <a:rPr lang="ru-RU" smtClean="0"/>
              <a:pPr/>
              <a:t>06.11.2016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DA67BA-5D4B-4E0C-B472-6750BFF0886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F9AABA4C-49B5-4D80-B38E-C42BDF319EB4}" type="datetime1">
              <a:rPr lang="ru-RU" smtClean="0"/>
              <a:pPr/>
              <a:t>06.11.2016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DA67BA-5D4B-4E0C-B472-6750BFF0886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075A796-DF7B-4880-B4E3-B60DE0980A39}" type="datetime1">
              <a:rPr lang="ru-RU" smtClean="0"/>
              <a:pPr/>
              <a:t>06.11.2016</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BDA67BA-5D4B-4E0C-B472-6750BFF08862}"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357166"/>
            <a:ext cx="7772400" cy="1470025"/>
          </a:xfrm>
        </p:spPr>
        <p:txBody>
          <a:bodyPr>
            <a:normAutofit/>
          </a:bodyPr>
          <a:lstStyle/>
          <a:p>
            <a:r>
              <a:rPr lang="ru-RU" b="1" dirty="0" smtClean="0"/>
              <a:t>ДЕТИ БЕСЛАНА: </a:t>
            </a:r>
            <a:br>
              <a:rPr lang="ru-RU" b="1" dirty="0" smtClean="0"/>
            </a:br>
            <a:r>
              <a:rPr lang="ru-RU" b="1" dirty="0" smtClean="0"/>
              <a:t>ТЕРРОРИЗМ И ДЕТИ</a:t>
            </a:r>
            <a:endParaRPr lang="ru-RU" b="1" dirty="0"/>
          </a:p>
        </p:txBody>
      </p:sp>
      <p:sp>
        <p:nvSpPr>
          <p:cNvPr id="3" name="Подзаголовок 2"/>
          <p:cNvSpPr>
            <a:spLocks noGrp="1"/>
          </p:cNvSpPr>
          <p:nvPr>
            <p:ph type="subTitle" idx="1"/>
          </p:nvPr>
        </p:nvSpPr>
        <p:spPr>
          <a:xfrm>
            <a:off x="3357554" y="5929330"/>
            <a:ext cx="5557854" cy="714380"/>
          </a:xfrm>
        </p:spPr>
        <p:txBody>
          <a:bodyPr>
            <a:normAutofit fontScale="77500" lnSpcReduction="20000"/>
          </a:bodyPr>
          <a:lstStyle/>
          <a:p>
            <a:r>
              <a:rPr lang="ru-RU" sz="1800" b="1" dirty="0" smtClean="0"/>
              <a:t>Презентация подготовлена </a:t>
            </a:r>
            <a:r>
              <a:rPr lang="ru-RU" sz="1800" b="1" dirty="0" smtClean="0"/>
              <a:t>ученицей </a:t>
            </a:r>
            <a:r>
              <a:rPr lang="ru-RU" sz="1800" b="1" dirty="0" smtClean="0"/>
              <a:t>4Г класса</a:t>
            </a:r>
          </a:p>
          <a:p>
            <a:r>
              <a:rPr lang="ru-RU" sz="1800" b="1" dirty="0" smtClean="0"/>
              <a:t> ГБОУ Школа </a:t>
            </a:r>
            <a:r>
              <a:rPr lang="ru-RU" sz="1800" b="1" dirty="0" smtClean="0"/>
              <a:t>2120</a:t>
            </a:r>
            <a:r>
              <a:rPr lang="ru-RU" sz="1800" b="1" dirty="0" smtClean="0"/>
              <a:t> </a:t>
            </a:r>
            <a:endParaRPr lang="ru-RU" sz="1800" b="1" dirty="0" smtClean="0"/>
          </a:p>
          <a:p>
            <a:r>
              <a:rPr lang="ru-RU" sz="1800" b="1" dirty="0" err="1" smtClean="0"/>
              <a:t>Алмазовой</a:t>
            </a:r>
            <a:r>
              <a:rPr lang="ru-RU" sz="1800" b="1" dirty="0" smtClean="0"/>
              <a:t> </a:t>
            </a:r>
            <a:r>
              <a:rPr lang="ru-RU" sz="1800" b="1" dirty="0" smtClean="0"/>
              <a:t>Софьей</a:t>
            </a:r>
            <a:endParaRPr lang="ru-RU" sz="1800" b="1" dirty="0"/>
          </a:p>
        </p:txBody>
      </p:sp>
      <p:pic>
        <p:nvPicPr>
          <p:cNvPr id="2050" name="Picture 2" descr="C:\Users\user\Desktop\5.jpg"/>
          <p:cNvPicPr>
            <a:picLocks noChangeAspect="1" noChangeArrowheads="1"/>
          </p:cNvPicPr>
          <p:nvPr/>
        </p:nvPicPr>
        <p:blipFill>
          <a:blip r:embed="rId2" cstate="print"/>
          <a:srcRect/>
          <a:stretch>
            <a:fillRect/>
          </a:stretch>
        </p:blipFill>
        <p:spPr bwMode="auto">
          <a:xfrm>
            <a:off x="1714480" y="1928802"/>
            <a:ext cx="5724297" cy="378621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FBDA67BA-5D4B-4E0C-B472-6750BFF08862}" type="slidenum">
              <a:rPr lang="ru-RU" smtClean="0"/>
              <a:pPr/>
              <a:t>10</a:t>
            </a:fld>
            <a:endParaRPr lang="ru-RU"/>
          </a:p>
        </p:txBody>
      </p:sp>
      <p:pic>
        <p:nvPicPr>
          <p:cNvPr id="8" name="Рисунок 7" descr="древо.jpg"/>
          <p:cNvPicPr>
            <a:picLocks noChangeAspect="1"/>
          </p:cNvPicPr>
          <p:nvPr/>
        </p:nvPicPr>
        <p:blipFill>
          <a:blip r:embed="rId2" cstate="print"/>
          <a:stretch>
            <a:fillRect/>
          </a:stretch>
        </p:blipFill>
        <p:spPr>
          <a:xfrm>
            <a:off x="214282" y="428604"/>
            <a:ext cx="5600739" cy="3500462"/>
          </a:xfrm>
          <a:prstGeom prst="rect">
            <a:avLst/>
          </a:prstGeom>
        </p:spPr>
      </p:pic>
      <p:sp>
        <p:nvSpPr>
          <p:cNvPr id="3" name="Содержимое 2"/>
          <p:cNvSpPr>
            <a:spLocks noGrp="1"/>
          </p:cNvSpPr>
          <p:nvPr>
            <p:ph idx="1"/>
          </p:nvPr>
        </p:nvSpPr>
        <p:spPr>
          <a:xfrm>
            <a:off x="214282" y="4143380"/>
            <a:ext cx="8715436" cy="1928826"/>
          </a:xfrm>
        </p:spPr>
        <p:txBody>
          <a:bodyPr>
            <a:normAutofit fontScale="77500" lnSpcReduction="20000"/>
          </a:bodyPr>
          <a:lstStyle/>
          <a:p>
            <a:pPr marL="0" indent="0" algn="just">
              <a:buNone/>
            </a:pPr>
            <a:r>
              <a:rPr lang="ru-RU" dirty="0" smtClean="0"/>
              <a:t>     </a:t>
            </a:r>
          </a:p>
          <a:p>
            <a:pPr marL="0" indent="0" algn="just">
              <a:buNone/>
            </a:pPr>
            <a:r>
              <a:rPr lang="ru-RU" dirty="0" smtClean="0"/>
              <a:t>     Бронзовая композиция представляет собой ствол дерева, образованный четырьмя женскими фигурами. Крона дерева образована распростёртыми руками женщин, которые держат ангелов, символизирующих погибших детей. </a:t>
            </a:r>
          </a:p>
          <a:p>
            <a:pPr marL="0" indent="0" algn="just">
              <a:buNone/>
            </a:pPr>
            <a:r>
              <a:rPr lang="ru-RU" dirty="0" smtClean="0"/>
              <a:t>    </a:t>
            </a:r>
            <a:endParaRPr lang="ru-RU" dirty="0"/>
          </a:p>
        </p:txBody>
      </p:sp>
      <p:sp>
        <p:nvSpPr>
          <p:cNvPr id="9" name="Прямоугольник 8"/>
          <p:cNvSpPr/>
          <p:nvPr/>
        </p:nvSpPr>
        <p:spPr>
          <a:xfrm>
            <a:off x="6000760" y="500042"/>
            <a:ext cx="2928926" cy="3170099"/>
          </a:xfrm>
          <a:prstGeom prst="rect">
            <a:avLst/>
          </a:prstGeom>
        </p:spPr>
        <p:txBody>
          <a:bodyPr wrap="square">
            <a:spAutoFit/>
          </a:bodyPr>
          <a:lstStyle/>
          <a:p>
            <a:pPr algn="just"/>
            <a:r>
              <a:rPr lang="ru-RU" sz="2400" dirty="0" smtClean="0"/>
              <a:t>     </a:t>
            </a:r>
            <a:r>
              <a:rPr lang="ru-RU" sz="2200" dirty="0" smtClean="0"/>
              <a:t>3 сентября 2005 года на мемориальном кладбище «Город ангелов», где были захоронены большинство жертв теракта, состоялось открытие памятника «Древо скорби». </a:t>
            </a:r>
            <a:endParaRPr lang="ru-RU" sz="2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FBDA67BA-5D4B-4E0C-B472-6750BFF08862}" type="slidenum">
              <a:rPr lang="ru-RU" smtClean="0"/>
              <a:pPr/>
              <a:t>11</a:t>
            </a:fld>
            <a:endParaRPr lang="ru-RU"/>
          </a:p>
        </p:txBody>
      </p:sp>
      <p:sp>
        <p:nvSpPr>
          <p:cNvPr id="5" name="Прямоугольник 4"/>
          <p:cNvSpPr/>
          <p:nvPr/>
        </p:nvSpPr>
        <p:spPr>
          <a:xfrm>
            <a:off x="357158" y="4643446"/>
            <a:ext cx="8572560" cy="1569660"/>
          </a:xfrm>
          <a:prstGeom prst="rect">
            <a:avLst/>
          </a:prstGeom>
        </p:spPr>
        <p:txBody>
          <a:bodyPr wrap="square">
            <a:spAutoFit/>
          </a:bodyPr>
          <a:lstStyle/>
          <a:p>
            <a:pPr algn="just"/>
            <a:r>
              <a:rPr lang="ru-RU" sz="2400" dirty="0" smtClean="0"/>
              <a:t>     Неподалёку от «Древа» находится памятник погибшим бойцам «Альфы» и «Вымпела»: раскинутый военный плащ, на котором установлены шлем и бронежилет, накрывающий собой детскую игрушку и книжку….</a:t>
            </a:r>
            <a:endParaRPr lang="ru-RU" sz="2400" dirty="0"/>
          </a:p>
        </p:txBody>
      </p:sp>
      <p:pic>
        <p:nvPicPr>
          <p:cNvPr id="6" name="Рисунок 5" descr="альфа1.jpg"/>
          <p:cNvPicPr>
            <a:picLocks noChangeAspect="1"/>
          </p:cNvPicPr>
          <p:nvPr/>
        </p:nvPicPr>
        <p:blipFill>
          <a:blip r:embed="rId2" cstate="print"/>
          <a:stretch>
            <a:fillRect/>
          </a:stretch>
        </p:blipFill>
        <p:spPr>
          <a:xfrm>
            <a:off x="714348" y="500042"/>
            <a:ext cx="4071966" cy="388337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FBDA67BA-5D4B-4E0C-B472-6750BFF08862}" type="slidenum">
              <a:rPr lang="ru-RU" smtClean="0"/>
              <a:pPr/>
              <a:t>12</a:t>
            </a:fld>
            <a:endParaRPr lang="ru-RU"/>
          </a:p>
        </p:txBody>
      </p:sp>
      <p:pic>
        <p:nvPicPr>
          <p:cNvPr id="5" name="Рисунок 4" descr="1409553072_1146918033.jpg"/>
          <p:cNvPicPr>
            <a:picLocks noChangeAspect="1"/>
          </p:cNvPicPr>
          <p:nvPr/>
        </p:nvPicPr>
        <p:blipFill>
          <a:blip r:embed="rId2" cstate="print"/>
          <a:stretch>
            <a:fillRect/>
          </a:stretch>
        </p:blipFill>
        <p:spPr>
          <a:xfrm>
            <a:off x="487114" y="357166"/>
            <a:ext cx="8169772" cy="614366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Захват школы</a:t>
            </a:r>
            <a:endParaRPr lang="ru-RU" b="1" dirty="0"/>
          </a:p>
        </p:txBody>
      </p:sp>
      <p:sp>
        <p:nvSpPr>
          <p:cNvPr id="3" name="Содержимое 2"/>
          <p:cNvSpPr>
            <a:spLocks noGrp="1"/>
          </p:cNvSpPr>
          <p:nvPr>
            <p:ph idx="1"/>
          </p:nvPr>
        </p:nvSpPr>
        <p:spPr>
          <a:xfrm>
            <a:off x="571472" y="1571612"/>
            <a:ext cx="7972452" cy="4329130"/>
          </a:xfrm>
        </p:spPr>
        <p:txBody>
          <a:bodyPr>
            <a:normAutofit fontScale="92500" lnSpcReduction="10000"/>
          </a:bodyPr>
          <a:lstStyle/>
          <a:p>
            <a:pPr marL="0" indent="0" algn="just">
              <a:buNone/>
            </a:pPr>
            <a:r>
              <a:rPr lang="ru-RU" b="1" dirty="0" smtClean="0"/>
              <a:t>	Террористический </a:t>
            </a:r>
            <a:r>
              <a:rPr lang="ru-RU" b="1" dirty="0"/>
              <a:t>акт в </a:t>
            </a:r>
            <a:r>
              <a:rPr lang="ru-RU" b="1" dirty="0" err="1"/>
              <a:t>Бесла́не</a:t>
            </a:r>
            <a:r>
              <a:rPr lang="ru-RU" dirty="0"/>
              <a:t> — захват </a:t>
            </a:r>
            <a:r>
              <a:rPr lang="ru-RU" dirty="0" smtClean="0"/>
              <a:t>заложников</a:t>
            </a:r>
            <a:r>
              <a:rPr lang="ru-RU" dirty="0"/>
              <a:t> в школе № 1 города </a:t>
            </a:r>
            <a:r>
              <a:rPr lang="ru-RU" dirty="0" smtClean="0"/>
              <a:t>Беслана (Северная Осетия), </a:t>
            </a:r>
            <a:r>
              <a:rPr lang="ru-RU" dirty="0"/>
              <a:t>совершённый террористами утром </a:t>
            </a:r>
            <a:r>
              <a:rPr lang="ru-RU" b="1" dirty="0" smtClean="0"/>
              <a:t>1 сентября 2004 года</a:t>
            </a:r>
            <a:r>
              <a:rPr lang="ru-RU" dirty="0"/>
              <a:t> во время торжественной линейки, посвящённой началу учебного года. В течение двух с половиной дней террористы удерживали в заминированном здании 1128 заложников </a:t>
            </a:r>
            <a:r>
              <a:rPr lang="ru-RU" dirty="0" smtClean="0"/>
              <a:t>(в основном </a:t>
            </a:r>
            <a:r>
              <a:rPr lang="ru-RU" dirty="0"/>
              <a:t>детей, их родителей и сотрудников школы) в тяжелейших условиях, отказывая людям даже в удовлетворении минимальных естественных потребностей.</a:t>
            </a:r>
          </a:p>
          <a:p>
            <a:endParaRPr lang="ru-RU" dirty="0"/>
          </a:p>
        </p:txBody>
      </p:sp>
      <p:sp>
        <p:nvSpPr>
          <p:cNvPr id="4" name="Номер слайда 3"/>
          <p:cNvSpPr>
            <a:spLocks noGrp="1"/>
          </p:cNvSpPr>
          <p:nvPr>
            <p:ph type="sldNum" sz="quarter" idx="12"/>
          </p:nvPr>
        </p:nvSpPr>
        <p:spPr/>
        <p:txBody>
          <a:bodyPr>
            <a:normAutofit/>
          </a:bodyPr>
          <a:lstStyle/>
          <a:p>
            <a:fld id="{FBDA67BA-5D4B-4E0C-B472-6750BFF08862}" type="slidenum">
              <a:rPr lang="ru-RU" smtClean="0"/>
              <a:pPr/>
              <a:t>2</a:t>
            </a:fld>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714380"/>
          </a:xfrm>
        </p:spPr>
        <p:txBody>
          <a:bodyPr>
            <a:normAutofit fontScale="90000"/>
          </a:bodyPr>
          <a:lstStyle/>
          <a:p>
            <a:r>
              <a:rPr lang="ru-RU" dirty="0" smtClean="0"/>
              <a:t/>
            </a:r>
            <a:br>
              <a:rPr lang="ru-RU" dirty="0" smtClean="0"/>
            </a:br>
            <a:r>
              <a:rPr lang="ru-RU" sz="3600" b="1" dirty="0" smtClean="0"/>
              <a:t>Почему </a:t>
            </a:r>
            <a:r>
              <a:rPr lang="ru-RU" sz="3600" b="1" dirty="0"/>
              <a:t>была выбрана именно школа?</a:t>
            </a:r>
            <a:r>
              <a:rPr lang="ru-RU" dirty="0"/>
              <a:t/>
            </a:r>
            <a:br>
              <a:rPr lang="ru-RU" dirty="0"/>
            </a:br>
            <a:endParaRPr lang="ru-RU" dirty="0"/>
          </a:p>
        </p:txBody>
      </p:sp>
      <p:sp>
        <p:nvSpPr>
          <p:cNvPr id="3" name="Содержимое 2"/>
          <p:cNvSpPr>
            <a:spLocks noGrp="1"/>
          </p:cNvSpPr>
          <p:nvPr>
            <p:ph idx="1"/>
          </p:nvPr>
        </p:nvSpPr>
        <p:spPr>
          <a:xfrm>
            <a:off x="285720" y="4357694"/>
            <a:ext cx="8572528" cy="2214602"/>
          </a:xfrm>
          <a:noFill/>
        </p:spPr>
        <p:txBody>
          <a:bodyPr>
            <a:normAutofit fontScale="40000" lnSpcReduction="20000"/>
          </a:bodyPr>
          <a:lstStyle/>
          <a:p>
            <a:pPr marL="0" indent="0" algn="just">
              <a:buNone/>
            </a:pPr>
            <a:r>
              <a:rPr lang="ru-RU" sz="5000" dirty="0" smtClean="0"/>
              <a:t>    Школьный двор был разделен по центру зданием спортзала. Это также было выгодно боевикам, потому что они могли контролировать территорию со всех сторон. Таким образом, при захвате школы им удалось удержать от побега многих людей. </a:t>
            </a:r>
          </a:p>
          <a:p>
            <a:pPr marL="0" indent="0" algn="just">
              <a:buNone/>
            </a:pPr>
            <a:r>
              <a:rPr lang="ru-RU" sz="5000" dirty="0" smtClean="0"/>
              <a:t>     Беслан </a:t>
            </a:r>
            <a:r>
              <a:rPr lang="ru-RU" sz="5000" dirty="0"/>
              <a:t>находился всего в тридцати километрах от базы террористов, поэтому у них не возникло проблем с быстротой прибытия на место. </a:t>
            </a:r>
          </a:p>
          <a:p>
            <a:pPr marL="0" indent="0" algn="just">
              <a:buNone/>
            </a:pPr>
            <a:r>
              <a:rPr lang="ru-RU" sz="5000" dirty="0" smtClean="0"/>
              <a:t>     По </a:t>
            </a:r>
            <a:r>
              <a:rPr lang="ru-RU" sz="5000" dirty="0"/>
              <a:t>официальной версии следствия, Беслан 1 сентября атаковали тридцать четыре террориста, среди них было несколько женщин-смертниц.</a:t>
            </a:r>
          </a:p>
          <a:p>
            <a:pPr>
              <a:buNone/>
            </a:pPr>
            <a:endParaRPr lang="ru-RU" dirty="0"/>
          </a:p>
        </p:txBody>
      </p:sp>
      <p:sp>
        <p:nvSpPr>
          <p:cNvPr id="7" name="Номер слайда 6"/>
          <p:cNvSpPr>
            <a:spLocks noGrp="1"/>
          </p:cNvSpPr>
          <p:nvPr>
            <p:ph type="sldNum" sz="quarter" idx="12"/>
          </p:nvPr>
        </p:nvSpPr>
        <p:spPr/>
        <p:txBody>
          <a:bodyPr>
            <a:normAutofit/>
          </a:bodyPr>
          <a:lstStyle/>
          <a:p>
            <a:fld id="{FBDA67BA-5D4B-4E0C-B472-6750BFF08862}" type="slidenum">
              <a:rPr lang="ru-RU" smtClean="0"/>
              <a:pPr/>
              <a:t>3</a:t>
            </a:fld>
            <a:endParaRPr lang="ru-RU"/>
          </a:p>
        </p:txBody>
      </p:sp>
      <p:pic>
        <p:nvPicPr>
          <p:cNvPr id="1029" name="Picture 5"/>
          <p:cNvPicPr>
            <a:picLocks noChangeAspect="1" noChangeArrowheads="1"/>
          </p:cNvPicPr>
          <p:nvPr/>
        </p:nvPicPr>
        <p:blipFill>
          <a:blip r:embed="rId2" cstate="print"/>
          <a:srcRect/>
          <a:stretch>
            <a:fillRect/>
          </a:stretch>
        </p:blipFill>
        <p:spPr bwMode="auto">
          <a:xfrm>
            <a:off x="285720" y="952483"/>
            <a:ext cx="4679189" cy="3119459"/>
          </a:xfrm>
          <a:prstGeom prst="rect">
            <a:avLst/>
          </a:prstGeom>
          <a:noFill/>
          <a:ln w="9525">
            <a:noFill/>
            <a:miter lim="800000"/>
            <a:headEnd/>
            <a:tailEnd/>
          </a:ln>
          <a:effectLst/>
        </p:spPr>
      </p:pic>
      <p:sp>
        <p:nvSpPr>
          <p:cNvPr id="10" name="Прямоугольник 9"/>
          <p:cNvSpPr/>
          <p:nvPr/>
        </p:nvSpPr>
        <p:spPr>
          <a:xfrm>
            <a:off x="5072066" y="857232"/>
            <a:ext cx="3786214" cy="3308598"/>
          </a:xfrm>
          <a:prstGeom prst="rect">
            <a:avLst/>
          </a:prstGeom>
        </p:spPr>
        <p:txBody>
          <a:bodyPr wrap="square">
            <a:spAutoFit/>
          </a:bodyPr>
          <a:lstStyle/>
          <a:p>
            <a:pPr algn="just"/>
            <a:r>
              <a:rPr lang="ru-RU" dirty="0" smtClean="0"/>
              <a:t>      </a:t>
            </a:r>
            <a:r>
              <a:rPr lang="ru-RU" sz="1900" dirty="0" smtClean="0"/>
              <a:t>Выбор объекта для проведения террористического акта тщательно продумывался. Школа №1 была старейшей в Беслане, а также выгодно отличалась по количеству учеников от других школ города. Поскольку основное здание было построено еще в девятнадцатом веке, у школы было много пристроек, что создавало террористам преимущество. </a:t>
            </a:r>
            <a:endParaRPr lang="ru-RU" sz="19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Первый день</a:t>
            </a:r>
            <a:r>
              <a:rPr lang="ru-RU" dirty="0"/>
              <a:t/>
            </a:r>
            <a:br>
              <a:rPr lang="ru-RU" dirty="0"/>
            </a:br>
            <a:endParaRPr lang="ru-RU" dirty="0"/>
          </a:p>
        </p:txBody>
      </p:sp>
      <p:sp>
        <p:nvSpPr>
          <p:cNvPr id="3" name="Содержимое 2"/>
          <p:cNvSpPr>
            <a:spLocks noGrp="1"/>
          </p:cNvSpPr>
          <p:nvPr>
            <p:ph idx="1"/>
          </p:nvPr>
        </p:nvSpPr>
        <p:spPr/>
        <p:txBody>
          <a:bodyPr>
            <a:normAutofit/>
          </a:bodyPr>
          <a:lstStyle/>
          <a:p>
            <a:pPr marL="0" indent="0" algn="just">
              <a:buNone/>
            </a:pPr>
            <a:r>
              <a:rPr lang="ru-RU" dirty="0" smtClean="0"/>
              <a:t>	Террористы </a:t>
            </a:r>
            <a:r>
              <a:rPr lang="ru-RU" dirty="0"/>
              <a:t>появились в самый разгар праздника. Они подъехали на двух машинах (одну из которых угнали накануне у участкового). Сразу же боевики открыли огонь в воздух, заставляя тем самым людей заходить в здание. Более тысячи ста человек оказались в здании школы. Большинство террористы разместили в спортивном зале, остальные были распределены в столовой, душевой. </a:t>
            </a:r>
            <a:endParaRPr lang="ru-RU" dirty="0" smtClean="0"/>
          </a:p>
          <a:p>
            <a:pPr marL="0" indent="0" algn="just">
              <a:buNone/>
            </a:pPr>
            <a:r>
              <a:rPr lang="ru-RU" dirty="0"/>
              <a:t>	</a:t>
            </a:r>
            <a:r>
              <a:rPr lang="ru-RU" dirty="0" smtClean="0"/>
              <a:t>У </a:t>
            </a:r>
            <a:r>
              <a:rPr lang="ru-RU" dirty="0"/>
              <a:t>боевиков был огромный запас оружия. </a:t>
            </a:r>
            <a:endParaRPr lang="ru-RU" dirty="0" smtClean="0"/>
          </a:p>
          <a:p>
            <a:pPr marL="0" indent="0" algn="just">
              <a:buNone/>
            </a:pPr>
            <a:r>
              <a:rPr lang="ru-RU" dirty="0"/>
              <a:t>	</a:t>
            </a:r>
          </a:p>
          <a:p>
            <a:pPr marL="0" indent="0">
              <a:buNone/>
            </a:pPr>
            <a:endParaRPr lang="ru-RU" dirty="0"/>
          </a:p>
        </p:txBody>
      </p:sp>
      <p:sp>
        <p:nvSpPr>
          <p:cNvPr id="4" name="Номер слайда 3"/>
          <p:cNvSpPr>
            <a:spLocks noGrp="1"/>
          </p:cNvSpPr>
          <p:nvPr>
            <p:ph type="sldNum" sz="quarter" idx="12"/>
          </p:nvPr>
        </p:nvSpPr>
        <p:spPr/>
        <p:txBody>
          <a:bodyPr>
            <a:normAutofit/>
          </a:bodyPr>
          <a:lstStyle/>
          <a:p>
            <a:fld id="{FBDA67BA-5D4B-4E0C-B472-6750BFF08862}" type="slidenum">
              <a:rPr lang="ru-RU" smtClean="0"/>
              <a:pPr/>
              <a:t>4</a:t>
            </a:fld>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Второй день </a:t>
            </a:r>
            <a:r>
              <a:rPr lang="ru-RU" dirty="0"/>
              <a:t/>
            </a:r>
            <a:br>
              <a:rPr lang="ru-RU" dirty="0"/>
            </a:br>
            <a:endParaRPr lang="ru-RU" dirty="0"/>
          </a:p>
        </p:txBody>
      </p:sp>
      <p:sp>
        <p:nvSpPr>
          <p:cNvPr id="3" name="Содержимое 2"/>
          <p:cNvSpPr>
            <a:spLocks noGrp="1"/>
          </p:cNvSpPr>
          <p:nvPr>
            <p:ph idx="1"/>
          </p:nvPr>
        </p:nvSpPr>
        <p:spPr/>
        <p:txBody>
          <a:bodyPr/>
          <a:lstStyle/>
          <a:p>
            <a:pPr marL="0" indent="0" algn="just">
              <a:buNone/>
            </a:pPr>
            <a:r>
              <a:rPr lang="ru-RU" dirty="0" smtClean="0"/>
              <a:t>	Второй </a:t>
            </a:r>
            <a:r>
              <a:rPr lang="ru-RU" dirty="0"/>
              <a:t>день ознаменовался попытками оперативного штаба договориться с террористами. Им были предложены крупные суммы денег и обеспечение безопасного отступления. Однако боевики от всего отказались.</a:t>
            </a:r>
          </a:p>
          <a:p>
            <a:pPr marL="0" indent="0">
              <a:buNone/>
            </a:pPr>
            <a:endParaRPr lang="ru-RU" dirty="0"/>
          </a:p>
        </p:txBody>
      </p:sp>
      <p:sp>
        <p:nvSpPr>
          <p:cNvPr id="4" name="Номер слайда 3"/>
          <p:cNvSpPr>
            <a:spLocks noGrp="1"/>
          </p:cNvSpPr>
          <p:nvPr>
            <p:ph type="sldNum" sz="quarter" idx="12"/>
          </p:nvPr>
        </p:nvSpPr>
        <p:spPr/>
        <p:txBody>
          <a:bodyPr>
            <a:normAutofit/>
          </a:bodyPr>
          <a:lstStyle/>
          <a:p>
            <a:fld id="{FBDA67BA-5D4B-4E0C-B472-6750BFF08862}" type="slidenum">
              <a:rPr lang="ru-RU" smtClean="0"/>
              <a:pPr/>
              <a:t>5</a:t>
            </a:fld>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Третий день</a:t>
            </a:r>
            <a:r>
              <a:rPr lang="ru-RU" dirty="0"/>
              <a:t/>
            </a:r>
            <a:br>
              <a:rPr lang="ru-RU" dirty="0"/>
            </a:br>
            <a:endParaRPr lang="ru-RU" dirty="0"/>
          </a:p>
        </p:txBody>
      </p:sp>
      <p:sp>
        <p:nvSpPr>
          <p:cNvPr id="3" name="Содержимое 2"/>
          <p:cNvSpPr>
            <a:spLocks noGrp="1"/>
          </p:cNvSpPr>
          <p:nvPr>
            <p:ph idx="1"/>
          </p:nvPr>
        </p:nvSpPr>
        <p:spPr>
          <a:xfrm>
            <a:off x="285720" y="4214818"/>
            <a:ext cx="8643998" cy="2286016"/>
          </a:xfrm>
        </p:spPr>
        <p:txBody>
          <a:bodyPr>
            <a:normAutofit fontScale="85000" lnSpcReduction="20000"/>
          </a:bodyPr>
          <a:lstStyle/>
          <a:p>
            <a:pPr marL="0" indent="0" algn="just">
              <a:buNone/>
            </a:pPr>
            <a:r>
              <a:rPr lang="ru-RU" dirty="0" smtClean="0"/>
              <a:t>     В здании </a:t>
            </a:r>
            <a:r>
              <a:rPr lang="ru-RU" dirty="0"/>
              <a:t>с интервалом в несколько минут раздались два взрыва. Из-за них обвалилась часть крыши, заложники, способные передвигаться, получили возможность сбежать. </a:t>
            </a:r>
          </a:p>
          <a:p>
            <a:pPr marL="0" indent="0" algn="just">
              <a:buNone/>
            </a:pPr>
            <a:r>
              <a:rPr lang="ru-RU" dirty="0" smtClean="0"/>
              <a:t>     Около </a:t>
            </a:r>
            <a:r>
              <a:rPr lang="ru-RU" dirty="0"/>
              <a:t>трех часов дня в спортивном зале школы вспыхнул сильный пожар. Спасатели боролись с ним до девяти часов вечера. От ожогов погибло много людей. Через несколько минут после взрывов </a:t>
            </a:r>
            <a:r>
              <a:rPr lang="ru-RU" dirty="0" smtClean="0"/>
              <a:t>было </a:t>
            </a:r>
            <a:r>
              <a:rPr lang="ru-RU" dirty="0"/>
              <a:t>принято решение начинать штурм.</a:t>
            </a:r>
          </a:p>
          <a:p>
            <a:pPr marL="0" indent="0">
              <a:buNone/>
            </a:pPr>
            <a:endParaRPr lang="ru-RU" dirty="0"/>
          </a:p>
        </p:txBody>
      </p:sp>
      <p:sp>
        <p:nvSpPr>
          <p:cNvPr id="9" name="Номер слайда 8"/>
          <p:cNvSpPr>
            <a:spLocks noGrp="1"/>
          </p:cNvSpPr>
          <p:nvPr>
            <p:ph type="sldNum" sz="quarter" idx="12"/>
          </p:nvPr>
        </p:nvSpPr>
        <p:spPr/>
        <p:txBody>
          <a:bodyPr>
            <a:normAutofit/>
          </a:bodyPr>
          <a:lstStyle/>
          <a:p>
            <a:fld id="{FBDA67BA-5D4B-4E0C-B472-6750BFF08862}" type="slidenum">
              <a:rPr lang="ru-RU" smtClean="0"/>
              <a:pPr/>
              <a:t>6</a:t>
            </a:fld>
            <a:endParaRPr lang="ru-RU"/>
          </a:p>
        </p:txBody>
      </p:sp>
      <p:pic>
        <p:nvPicPr>
          <p:cNvPr id="10" name="Рисунок 9" descr="1.jpg"/>
          <p:cNvPicPr>
            <a:picLocks noChangeAspect="1"/>
          </p:cNvPicPr>
          <p:nvPr/>
        </p:nvPicPr>
        <p:blipFill>
          <a:blip r:embed="rId2" cstate="print"/>
          <a:stretch>
            <a:fillRect/>
          </a:stretch>
        </p:blipFill>
        <p:spPr>
          <a:xfrm>
            <a:off x="2071670" y="857232"/>
            <a:ext cx="5048262" cy="33607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2.jpg"/>
          <p:cNvPicPr>
            <a:picLocks noChangeAspect="1"/>
          </p:cNvPicPr>
          <p:nvPr/>
        </p:nvPicPr>
        <p:blipFill>
          <a:blip r:embed="rId2" cstate="print"/>
          <a:stretch>
            <a:fillRect/>
          </a:stretch>
        </p:blipFill>
        <p:spPr>
          <a:xfrm>
            <a:off x="285720" y="1000108"/>
            <a:ext cx="5214974" cy="2607487"/>
          </a:xfrm>
          <a:prstGeom prst="rect">
            <a:avLst/>
          </a:prstGeom>
        </p:spPr>
      </p:pic>
      <p:sp>
        <p:nvSpPr>
          <p:cNvPr id="2" name="Заголовок 1"/>
          <p:cNvSpPr>
            <a:spLocks noGrp="1"/>
          </p:cNvSpPr>
          <p:nvPr>
            <p:ph type="title"/>
          </p:nvPr>
        </p:nvSpPr>
        <p:spPr/>
        <p:txBody>
          <a:bodyPr>
            <a:normAutofit fontScale="90000"/>
          </a:bodyPr>
          <a:lstStyle/>
          <a:p>
            <a:r>
              <a:rPr lang="ru-RU" b="1" dirty="0"/>
              <a:t>Штурм</a:t>
            </a:r>
            <a:r>
              <a:rPr lang="ru-RU" dirty="0"/>
              <a:t> </a:t>
            </a:r>
            <a:br>
              <a:rPr lang="ru-RU" dirty="0"/>
            </a:br>
            <a:endParaRPr lang="ru-RU" dirty="0"/>
          </a:p>
        </p:txBody>
      </p:sp>
      <p:sp>
        <p:nvSpPr>
          <p:cNvPr id="3" name="Содержимое 2"/>
          <p:cNvSpPr>
            <a:spLocks noGrp="1"/>
          </p:cNvSpPr>
          <p:nvPr>
            <p:ph idx="1"/>
          </p:nvPr>
        </p:nvSpPr>
        <p:spPr>
          <a:xfrm>
            <a:off x="214282" y="4000504"/>
            <a:ext cx="8572560" cy="2500330"/>
          </a:xfrm>
        </p:spPr>
        <p:txBody>
          <a:bodyPr>
            <a:normAutofit fontScale="25000" lnSpcReduction="20000"/>
          </a:bodyPr>
          <a:lstStyle/>
          <a:p>
            <a:pPr marL="0" indent="0" algn="just">
              <a:buNone/>
            </a:pPr>
            <a:r>
              <a:rPr lang="ru-RU" sz="7200" dirty="0" smtClean="0"/>
              <a:t>      </a:t>
            </a:r>
            <a:r>
              <a:rPr lang="ru-RU" sz="8000" dirty="0" smtClean="0"/>
              <a:t>В </a:t>
            </a:r>
            <a:r>
              <a:rPr lang="ru-RU" sz="8000" dirty="0"/>
              <a:t>районе трех часов </a:t>
            </a:r>
            <a:r>
              <a:rPr lang="ru-RU" sz="8000" dirty="0" smtClean="0"/>
              <a:t>пополудни группа специального назначения </a:t>
            </a:r>
            <a:r>
              <a:rPr lang="ru-RU" sz="8000" dirty="0"/>
              <a:t>"Альфа" прибыла в Беслан. Спецназ оказался в здании школы в начале четвертого. Самые ожесточенные бои проходили на втором этаже, куда забрались террористы. Они прятались в классных комнатах, прикрываясь детьми. Чтобы спасти заложников, многие офицеры пожертвовали своими жизнями. Боевики разделились на несколько групп. Самая маленькая осталась в здании школы, чтобы прикрыть отступление остальных. </a:t>
            </a:r>
            <a:endParaRPr lang="ru-RU" sz="8000" dirty="0" smtClean="0"/>
          </a:p>
          <a:p>
            <a:pPr marL="0" indent="0" algn="just">
              <a:buNone/>
            </a:pPr>
            <a:r>
              <a:rPr lang="ru-RU" sz="8000" dirty="0" smtClean="0"/>
              <a:t>    Захват </a:t>
            </a:r>
            <a:r>
              <a:rPr lang="ru-RU" sz="8000" dirty="0"/>
              <a:t>школы Беслана стал самым дерзким и жестоким террористическим актом в России. </a:t>
            </a:r>
          </a:p>
          <a:p>
            <a:pPr marL="0" indent="0">
              <a:buNone/>
            </a:pPr>
            <a:endParaRPr lang="ru-RU" sz="8000" dirty="0"/>
          </a:p>
        </p:txBody>
      </p:sp>
      <p:sp>
        <p:nvSpPr>
          <p:cNvPr id="4" name="Номер слайда 3"/>
          <p:cNvSpPr>
            <a:spLocks noGrp="1"/>
          </p:cNvSpPr>
          <p:nvPr>
            <p:ph type="sldNum" sz="quarter" idx="12"/>
          </p:nvPr>
        </p:nvSpPr>
        <p:spPr/>
        <p:txBody>
          <a:bodyPr>
            <a:normAutofit/>
          </a:bodyPr>
          <a:lstStyle/>
          <a:p>
            <a:fld id="{FBDA67BA-5D4B-4E0C-B472-6750BFF08862}" type="slidenum">
              <a:rPr lang="ru-RU" smtClean="0"/>
              <a:pPr/>
              <a:t>7</a:t>
            </a:fld>
            <a:endParaRPr lang="ru-RU"/>
          </a:p>
        </p:txBody>
      </p:sp>
      <p:sp>
        <p:nvSpPr>
          <p:cNvPr id="6" name="Прямоугольник 5"/>
          <p:cNvSpPr/>
          <p:nvPr/>
        </p:nvSpPr>
        <p:spPr>
          <a:xfrm>
            <a:off x="5643570" y="1071546"/>
            <a:ext cx="3286148" cy="2585323"/>
          </a:xfrm>
          <a:prstGeom prst="rect">
            <a:avLst/>
          </a:prstGeom>
        </p:spPr>
        <p:txBody>
          <a:bodyPr wrap="square">
            <a:spAutoFit/>
          </a:bodyPr>
          <a:lstStyle/>
          <a:p>
            <a:pPr algn="just"/>
            <a:r>
              <a:rPr lang="ru-RU" dirty="0" smtClean="0"/>
              <a:t>    Штурм Беслана был неизбежен. Отрядов было три. Они заходили с разных сторон школы. </a:t>
            </a:r>
          </a:p>
          <a:p>
            <a:pPr algn="just"/>
            <a:r>
              <a:rPr lang="ru-RU" dirty="0" smtClean="0"/>
              <a:t>     Осложняло выполнение задачи то, что террористы вели по бойцам огонь, при этом прикрываясь заложниками как щитом.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4638"/>
            <a:ext cx="8115328" cy="725470"/>
          </a:xfrm>
        </p:spPr>
        <p:txBody>
          <a:bodyPr>
            <a:normAutofit fontScale="90000"/>
          </a:bodyPr>
          <a:lstStyle/>
          <a:p>
            <a:r>
              <a:rPr lang="ru-RU" b="1" dirty="0" smtClean="0"/>
              <a:t/>
            </a:r>
            <a:br>
              <a:rPr lang="ru-RU" b="1" dirty="0" smtClean="0"/>
            </a:br>
            <a:r>
              <a:rPr lang="ru-RU" sz="3600" b="1" dirty="0" smtClean="0"/>
              <a:t>Жертвы</a:t>
            </a:r>
            <a:r>
              <a:rPr lang="ru-RU" sz="3600" b="1" dirty="0"/>
              <a:t>: погибшие и пострадавшие </a:t>
            </a:r>
            <a:r>
              <a:rPr lang="ru-RU" dirty="0"/>
              <a:t/>
            </a:r>
            <a:br>
              <a:rPr lang="ru-RU" dirty="0"/>
            </a:br>
            <a:endParaRPr lang="ru-RU" dirty="0"/>
          </a:p>
        </p:txBody>
      </p:sp>
      <p:sp>
        <p:nvSpPr>
          <p:cNvPr id="3" name="Содержимое 2"/>
          <p:cNvSpPr>
            <a:spLocks noGrp="1"/>
          </p:cNvSpPr>
          <p:nvPr>
            <p:ph idx="1"/>
          </p:nvPr>
        </p:nvSpPr>
        <p:spPr>
          <a:xfrm>
            <a:off x="5072066" y="1071546"/>
            <a:ext cx="3786214" cy="2786082"/>
          </a:xfrm>
        </p:spPr>
        <p:txBody>
          <a:bodyPr>
            <a:normAutofit/>
          </a:bodyPr>
          <a:lstStyle/>
          <a:p>
            <a:pPr marL="0" indent="0" algn="just">
              <a:buNone/>
            </a:pPr>
            <a:r>
              <a:rPr lang="ru-RU" dirty="0" smtClean="0"/>
              <a:t>   </a:t>
            </a:r>
            <a:r>
              <a:rPr lang="ru-RU" sz="2000" dirty="0" smtClean="0"/>
              <a:t>Траурным цветом окрасились улицы города Беслан. Захват школы 1 сентября 2004 года принес много жертв, большинством из которых стали беззащитные дети. Триста тридцать три человека погибли в неравной схватке с врагом.</a:t>
            </a:r>
            <a:endParaRPr lang="ru-RU" dirty="0"/>
          </a:p>
        </p:txBody>
      </p:sp>
      <p:sp>
        <p:nvSpPr>
          <p:cNvPr id="4" name="Номер слайда 3"/>
          <p:cNvSpPr>
            <a:spLocks noGrp="1"/>
          </p:cNvSpPr>
          <p:nvPr>
            <p:ph type="sldNum" sz="quarter" idx="12"/>
          </p:nvPr>
        </p:nvSpPr>
        <p:spPr/>
        <p:txBody>
          <a:bodyPr>
            <a:normAutofit/>
          </a:bodyPr>
          <a:lstStyle/>
          <a:p>
            <a:fld id="{FBDA67BA-5D4B-4E0C-B472-6750BFF08862}" type="slidenum">
              <a:rPr lang="ru-RU" smtClean="0"/>
              <a:pPr/>
              <a:t>8</a:t>
            </a:fld>
            <a:endParaRPr lang="ru-RU"/>
          </a:p>
        </p:txBody>
      </p:sp>
      <p:pic>
        <p:nvPicPr>
          <p:cNvPr id="5" name="Рисунок 4" descr="помним.jpg"/>
          <p:cNvPicPr>
            <a:picLocks noChangeAspect="1"/>
          </p:cNvPicPr>
          <p:nvPr/>
        </p:nvPicPr>
        <p:blipFill>
          <a:blip r:embed="rId2" cstate="print"/>
          <a:stretch>
            <a:fillRect/>
          </a:stretch>
        </p:blipFill>
        <p:spPr>
          <a:xfrm>
            <a:off x="189924" y="1214422"/>
            <a:ext cx="4654074" cy="2786082"/>
          </a:xfrm>
          <a:prstGeom prst="rect">
            <a:avLst/>
          </a:prstGeom>
        </p:spPr>
      </p:pic>
      <p:sp>
        <p:nvSpPr>
          <p:cNvPr id="6" name="Содержимое 2"/>
          <p:cNvSpPr txBox="1">
            <a:spLocks/>
          </p:cNvSpPr>
          <p:nvPr/>
        </p:nvSpPr>
        <p:spPr>
          <a:xfrm>
            <a:off x="357158" y="3857628"/>
            <a:ext cx="8501090" cy="1357322"/>
          </a:xfrm>
          <a:prstGeom prst="rect">
            <a:avLst/>
          </a:prstGeom>
        </p:spPr>
        <p:txBody>
          <a:bodyPr vert="horz">
            <a:normAutofit fontScale="92500" lnSpcReduction="20000"/>
          </a:bodyPr>
          <a:lstStyle/>
          <a:p>
            <a:pPr marL="0" marR="0" lvl="0" indent="0" algn="just"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2800" b="0" i="0" u="none" strike="noStrike" kern="1200" cap="none" spc="0" normalizeH="0" baseline="0" noProof="0" dirty="0" smtClean="0">
                <a:ln>
                  <a:noFill/>
                </a:ln>
                <a:solidFill>
                  <a:schemeClr val="tx1"/>
                </a:solidFill>
                <a:effectLst/>
                <a:uLnTx/>
                <a:uFillTx/>
                <a:latin typeface="+mn-lt"/>
                <a:ea typeface="+mn-ea"/>
                <a:cs typeface="+mn-cs"/>
              </a:rPr>
              <a:t>   </a:t>
            </a:r>
            <a:endParaRPr kumimoji="0" lang="ru-RU"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2000" b="0" i="0" u="none" strike="noStrike" kern="1200" cap="none" spc="0" normalizeH="0" baseline="0" noProof="0" dirty="0" smtClean="0">
                <a:ln>
                  <a:noFill/>
                </a:ln>
                <a:solidFill>
                  <a:schemeClr val="tx1"/>
                </a:solidFill>
                <a:effectLst/>
                <a:uLnTx/>
                <a:uFillTx/>
                <a:latin typeface="+mn-lt"/>
                <a:ea typeface="+mn-ea"/>
                <a:cs typeface="+mn-cs"/>
              </a:rPr>
              <a:t>      </a:t>
            </a:r>
            <a:r>
              <a:rPr kumimoji="0" lang="ru-RU" sz="2400" b="0" i="0" u="none" strike="noStrike" kern="1200" cap="none" spc="0" normalizeH="0" baseline="0" noProof="0" dirty="0" smtClean="0">
                <a:ln>
                  <a:noFill/>
                </a:ln>
                <a:solidFill>
                  <a:schemeClr val="tx1"/>
                </a:solidFill>
                <a:effectLst/>
                <a:uLnTx/>
                <a:uFillTx/>
                <a:latin typeface="+mn-lt"/>
                <a:ea typeface="+mn-ea"/>
                <a:cs typeface="+mn-cs"/>
              </a:rPr>
              <a:t>Все террористы в Беслане были уничтожены. Все, кроме одного. В итоге его осудили по нескольким статьям Уголовного кодекса и приговорили к пожизненному заключению. </a:t>
            </a:r>
          </a:p>
          <a:p>
            <a:pPr marL="0" marR="0" lvl="0" indent="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FBDA67BA-5D4B-4E0C-B472-6750BFF08862}" type="slidenum">
              <a:rPr lang="ru-RU" smtClean="0"/>
              <a:pPr/>
              <a:t>9</a:t>
            </a:fld>
            <a:endParaRPr lang="ru-RU"/>
          </a:p>
        </p:txBody>
      </p:sp>
      <p:pic>
        <p:nvPicPr>
          <p:cNvPr id="5" name="Рисунок 4" descr="альфа.jpg"/>
          <p:cNvPicPr>
            <a:picLocks noChangeAspect="1"/>
          </p:cNvPicPr>
          <p:nvPr/>
        </p:nvPicPr>
        <p:blipFill>
          <a:blip r:embed="rId2" cstate="print"/>
          <a:stretch>
            <a:fillRect/>
          </a:stretch>
        </p:blipFill>
        <p:spPr>
          <a:xfrm>
            <a:off x="214282" y="428604"/>
            <a:ext cx="4575243" cy="3429024"/>
          </a:xfrm>
          <a:prstGeom prst="rect">
            <a:avLst/>
          </a:prstGeom>
        </p:spPr>
      </p:pic>
      <p:sp>
        <p:nvSpPr>
          <p:cNvPr id="3" name="Содержимое 2"/>
          <p:cNvSpPr>
            <a:spLocks noGrp="1"/>
          </p:cNvSpPr>
          <p:nvPr>
            <p:ph idx="1"/>
          </p:nvPr>
        </p:nvSpPr>
        <p:spPr>
          <a:xfrm>
            <a:off x="214282" y="5214950"/>
            <a:ext cx="8715436" cy="1428760"/>
          </a:xfrm>
        </p:spPr>
        <p:txBody>
          <a:bodyPr>
            <a:normAutofit fontScale="85000" lnSpcReduction="20000"/>
          </a:bodyPr>
          <a:lstStyle/>
          <a:p>
            <a:pPr marL="0" indent="0" algn="just">
              <a:buNone/>
            </a:pPr>
            <a:r>
              <a:rPr lang="ru-RU" dirty="0" smtClean="0"/>
              <a:t>   </a:t>
            </a:r>
          </a:p>
          <a:p>
            <a:pPr marL="0" indent="0" algn="just">
              <a:buNone/>
            </a:pPr>
            <a:r>
              <a:rPr lang="ru-RU" dirty="0" smtClean="0"/>
              <a:t>    На стене бесланской полуразрушенной школы осталась надпись: «Альфа, Вымпел, спасибо за то, что вы спасали наших детей!»</a:t>
            </a:r>
            <a:endParaRPr lang="ru-RU" dirty="0"/>
          </a:p>
        </p:txBody>
      </p:sp>
      <p:sp>
        <p:nvSpPr>
          <p:cNvPr id="6" name="Прямоугольник 5"/>
          <p:cNvSpPr/>
          <p:nvPr/>
        </p:nvSpPr>
        <p:spPr>
          <a:xfrm>
            <a:off x="214282" y="4000504"/>
            <a:ext cx="8643998" cy="1446550"/>
          </a:xfrm>
          <a:prstGeom prst="rect">
            <a:avLst/>
          </a:prstGeom>
        </p:spPr>
        <p:txBody>
          <a:bodyPr wrap="square">
            <a:spAutoFit/>
          </a:bodyPr>
          <a:lstStyle/>
          <a:p>
            <a:pPr algn="just"/>
            <a:r>
              <a:rPr lang="ru-RU" dirty="0" smtClean="0"/>
              <a:t>     </a:t>
            </a:r>
            <a:r>
              <a:rPr lang="ru-RU" sz="2200" dirty="0" smtClean="0"/>
              <a:t>Все спецназовцы, кто принимал участие в операции по ликвидации террористов и освобождению заложников в Беслане, были награждены государственными наградами. Виталий </a:t>
            </a:r>
            <a:r>
              <a:rPr lang="ru-RU" sz="2200" dirty="0" err="1" smtClean="0"/>
              <a:t>Демидкин</a:t>
            </a:r>
            <a:r>
              <a:rPr lang="ru-RU" sz="2200" dirty="0" smtClean="0"/>
              <a:t> получил орден Мужества, Александр </a:t>
            </a:r>
            <a:r>
              <a:rPr lang="ru-RU" sz="2200" dirty="0" err="1" smtClean="0"/>
              <a:t>Бетин</a:t>
            </a:r>
            <a:r>
              <a:rPr lang="ru-RU" sz="2200" dirty="0" smtClean="0"/>
              <a:t> - медаль «За отвагу». </a:t>
            </a:r>
            <a:endParaRPr lang="ru-RU" sz="2200" dirty="0"/>
          </a:p>
        </p:txBody>
      </p:sp>
      <p:pic>
        <p:nvPicPr>
          <p:cNvPr id="7" name="Рисунок 6" descr="image-11-09-16-17-22.jpeg"/>
          <p:cNvPicPr>
            <a:picLocks noChangeAspect="1"/>
          </p:cNvPicPr>
          <p:nvPr/>
        </p:nvPicPr>
        <p:blipFill>
          <a:blip r:embed="rId3" cstate="print"/>
          <a:stretch>
            <a:fillRect/>
          </a:stretch>
        </p:blipFill>
        <p:spPr>
          <a:xfrm>
            <a:off x="5000628" y="357166"/>
            <a:ext cx="3643338" cy="364333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521</TotalTime>
  <Words>577</Words>
  <Application>Microsoft Office PowerPoint</Application>
  <PresentationFormat>Экран (4:3)</PresentationFormat>
  <Paragraphs>48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Апекс</vt:lpstr>
      <vt:lpstr>ДЕТИ БЕСЛАНА:  ТЕРРОРИЗМ И ДЕТИ</vt:lpstr>
      <vt:lpstr>Захват школы</vt:lpstr>
      <vt:lpstr> Почему была выбрана именно школа? </vt:lpstr>
      <vt:lpstr>Первый день </vt:lpstr>
      <vt:lpstr>Второй день  </vt:lpstr>
      <vt:lpstr>Третий день </vt:lpstr>
      <vt:lpstr>Штурм  </vt:lpstr>
      <vt:lpstr> Жертвы: погибшие и пострадавшие  </vt:lpstr>
      <vt:lpstr>Слайд 9</vt:lpstr>
      <vt:lpstr>Слайд 10</vt:lpstr>
      <vt:lpstr>Слайд 11</vt:lpstr>
      <vt:lpstr>Слайд 12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ДЕТИ БЕСЛАНА:  ТЕРРОРИЗМ И ДЕТИ</dc:title>
  <dc:creator>user</dc:creator>
  <cp:lastModifiedBy>user</cp:lastModifiedBy>
  <cp:revision>41</cp:revision>
  <dcterms:created xsi:type="dcterms:W3CDTF">2016-09-11T07:00:30Z</dcterms:created>
  <dcterms:modified xsi:type="dcterms:W3CDTF">2016-11-06T19:45:19Z</dcterms:modified>
</cp:coreProperties>
</file>