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53" autoAdjust="0"/>
    <p:restoredTop sz="94624" autoAdjust="0"/>
  </p:normalViewPr>
  <p:slideViewPr>
    <p:cSldViewPr>
      <p:cViewPr varScale="1">
        <p:scale>
          <a:sx n="65" d="100"/>
          <a:sy n="65" d="100"/>
        </p:scale>
        <p:origin x="-1416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B2DDC8-FDB4-4DD7-BADA-9955B2BBA089}" type="datetimeFigureOut">
              <a:rPr lang="ru-RU" smtClean="0"/>
              <a:pPr/>
              <a:t>07.12.2015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9FDC59-D4C0-4459-9102-4D1B0A83254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B2DDC8-FDB4-4DD7-BADA-9955B2BBA089}" type="datetimeFigureOut">
              <a:rPr lang="ru-RU" smtClean="0"/>
              <a:pPr/>
              <a:t>07.12.2015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9FDC59-D4C0-4459-9102-4D1B0A83254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B2DDC8-FDB4-4DD7-BADA-9955B2BBA089}" type="datetimeFigureOut">
              <a:rPr lang="ru-RU" smtClean="0"/>
              <a:pPr/>
              <a:t>07.12.2015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9FDC59-D4C0-4459-9102-4D1B0A83254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B2DDC8-FDB4-4DD7-BADA-9955B2BBA089}" type="datetimeFigureOut">
              <a:rPr lang="ru-RU" smtClean="0"/>
              <a:pPr/>
              <a:t>07.12.2015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9FDC59-D4C0-4459-9102-4D1B0A83254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B2DDC8-FDB4-4DD7-BADA-9955B2BBA089}" type="datetimeFigureOut">
              <a:rPr lang="ru-RU" smtClean="0"/>
              <a:pPr/>
              <a:t>07.12.2015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9FDC59-D4C0-4459-9102-4D1B0A83254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B2DDC8-FDB4-4DD7-BADA-9955B2BBA089}" type="datetimeFigureOut">
              <a:rPr lang="ru-RU" smtClean="0"/>
              <a:pPr/>
              <a:t>07.12.2015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9FDC59-D4C0-4459-9102-4D1B0A83254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B2DDC8-FDB4-4DD7-BADA-9955B2BBA089}" type="datetimeFigureOut">
              <a:rPr lang="ru-RU" smtClean="0"/>
              <a:pPr/>
              <a:t>07.12.2015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9FDC59-D4C0-4459-9102-4D1B0A83254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B2DDC8-FDB4-4DD7-BADA-9955B2BBA089}" type="datetimeFigureOut">
              <a:rPr lang="ru-RU" smtClean="0"/>
              <a:pPr/>
              <a:t>07.12.2015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9FDC59-D4C0-4459-9102-4D1B0A83254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B2DDC8-FDB4-4DD7-BADA-9955B2BBA089}" type="datetimeFigureOut">
              <a:rPr lang="ru-RU" smtClean="0"/>
              <a:pPr/>
              <a:t>07.12.2015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9FDC59-D4C0-4459-9102-4D1B0A83254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B2DDC8-FDB4-4DD7-BADA-9955B2BBA089}" type="datetimeFigureOut">
              <a:rPr lang="ru-RU" smtClean="0"/>
              <a:pPr/>
              <a:t>07.12.2015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9FDC59-D4C0-4459-9102-4D1B0A83254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B2DDC8-FDB4-4DD7-BADA-9955B2BBA089}" type="datetimeFigureOut">
              <a:rPr lang="ru-RU" smtClean="0"/>
              <a:pPr/>
              <a:t>07.12.2015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9FDC59-D4C0-4459-9102-4D1B0A83254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B2DDC8-FDB4-4DD7-BADA-9955B2BBA089}" type="datetimeFigureOut">
              <a:rPr lang="ru-RU" smtClean="0"/>
              <a:pPr/>
              <a:t>07.12.2015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9FDC59-D4C0-4459-9102-4D1B0A83254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СОБОР2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00100" y="928670"/>
            <a:ext cx="7143800" cy="5357851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500826" y="6215081"/>
            <a:ext cx="2714644" cy="571505"/>
          </a:xfrm>
        </p:spPr>
        <p:txBody>
          <a:bodyPr>
            <a:noAutofit/>
          </a:bodyPr>
          <a:lstStyle/>
          <a:p>
            <a:pPr algn="l"/>
            <a:r>
              <a:rPr lang="ru-RU" sz="1600" b="1" dirty="0" smtClean="0"/>
              <a:t>Докладчик:</a:t>
            </a:r>
            <a:br>
              <a:rPr lang="ru-RU" sz="1600" b="1" dirty="0" smtClean="0"/>
            </a:br>
            <a:r>
              <a:rPr lang="ru-RU" sz="1600" b="1" dirty="0" err="1" smtClean="0"/>
              <a:t>Алмазова</a:t>
            </a:r>
            <a:r>
              <a:rPr lang="ru-RU" sz="1600" b="1" dirty="0" smtClean="0"/>
              <a:t> Софья, 3 Г класс</a:t>
            </a:r>
            <a:endParaRPr lang="ru-RU" sz="1600" b="1" dirty="0"/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571472" y="285728"/>
            <a:ext cx="8072494" cy="135732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Музеи Московского Кремля:</a:t>
            </a:r>
            <a:b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АРХАНГЕЛЬСКИЙ СОБОР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1490" y="214290"/>
            <a:ext cx="8229600" cy="571504"/>
          </a:xfrm>
        </p:spPr>
        <p:txBody>
          <a:bodyPr>
            <a:noAutofit/>
          </a:bodyPr>
          <a:lstStyle/>
          <a:p>
            <a:pPr algn="l"/>
            <a:r>
              <a:rPr lang="ru-RU" b="1" dirty="0" smtClean="0"/>
              <a:t>История собора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4357742"/>
            <a:ext cx="8643998" cy="2500258"/>
          </a:xfrm>
        </p:spPr>
        <p:txBody>
          <a:bodyPr>
            <a:noAutofit/>
          </a:bodyPr>
          <a:lstStyle/>
          <a:p>
            <a:pPr marL="0" lvl="1" indent="0" algn="just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Храм посвящен Архангелу Михаилу, предводителю небесного воинства, который почитался на Руси как покровитель князей, поэтому в княжеских городах-резиденциях обязательно старались возвести храм во имя архангела Михаила. Не была исключением и Москва. </a:t>
            </a:r>
          </a:p>
          <a:p>
            <a:pPr marL="0" lvl="1" indent="0" algn="just">
              <a:buNone/>
            </a:pP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       Еще в 12 веке на месте нынешнего Архангельского собора стояла деревянная церковь Михаила Архангела. Первый белокаменный храм Михаила Архангела был построен Иваном </a:t>
            </a:r>
            <a:r>
              <a:rPr lang="ru-RU" sz="2100" dirty="0" err="1" smtClean="0">
                <a:latin typeface="Times New Roman" pitchFamily="18" charset="0"/>
                <a:cs typeface="Times New Roman" pitchFamily="18" charset="0"/>
              </a:rPr>
              <a:t>Калитой</a:t>
            </a: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 в 1333 году.</a:t>
            </a:r>
            <a:endParaRPr lang="ru-RU" sz="21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715008" y="1252539"/>
            <a:ext cx="3143272" cy="24622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indent="0" algn="just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Собо́р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свято́го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—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Архистрати́га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Михаи́ла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Арха́нгельский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собо́р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Кремле -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 православный храм, расположенный на Соборной площади Московского Кремля. </a:t>
            </a:r>
          </a:p>
        </p:txBody>
      </p:sp>
      <p:pic>
        <p:nvPicPr>
          <p:cNvPr id="6" name="Рисунок 5" descr="4d09336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4282" y="785794"/>
            <a:ext cx="5368686" cy="3500462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429124" y="857232"/>
            <a:ext cx="4357718" cy="4714908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Возводить новый Архангельский собор было поручено приехавшему в Москву итальянцу, известному в России под именем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Алевиза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Нового. Перед итальянским зодчим стояла сложная задача: создать новый храм-усыпальницу, памятник древнему великокняжескому роду, сумевшему возродить и прославить Русь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600" dirty="0"/>
          </a:p>
        </p:txBody>
      </p:sp>
      <p:pic>
        <p:nvPicPr>
          <p:cNvPr id="4" name="Рисунок 3" descr="al_oldotkr1450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4282" y="357166"/>
            <a:ext cx="4071966" cy="6175493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71414"/>
            <a:ext cx="8229600" cy="725470"/>
          </a:xfrm>
        </p:spPr>
        <p:txBody>
          <a:bodyPr>
            <a:noAutofit/>
          </a:bodyPr>
          <a:lstStyle/>
          <a:p>
            <a:pPr algn="l"/>
            <a:r>
              <a:rPr lang="ru-RU" b="1" dirty="0" smtClean="0"/>
              <a:t>Архитектура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4714884"/>
            <a:ext cx="8329642" cy="1928826"/>
          </a:xfrm>
        </p:spPr>
        <p:txBody>
          <a:bodyPr>
            <a:normAutofit fontScale="77500" lnSpcReduction="20000"/>
          </a:bodyPr>
          <a:lstStyle/>
          <a:p>
            <a:pPr marL="0" indent="0" algn="just">
              <a:buNone/>
            </a:pPr>
            <a:r>
              <a:rPr lang="ru-RU" dirty="0"/>
              <a:t> </a:t>
            </a:r>
            <a:r>
              <a:rPr lang="ru-RU" dirty="0" smtClean="0"/>
              <a:t>    </a:t>
            </a: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Выстроен </a:t>
            </a: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из кирпича, декорирован белым камнем. В обработке стен широко использованы мотивы </a:t>
            </a: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архитектуры </a:t>
            </a: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итальянского </a:t>
            </a: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 Возрождения.</a:t>
            </a:r>
            <a:endParaRPr lang="ru-RU" sz="2900" dirty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     Первоначально </a:t>
            </a: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главы храма были крыты чернолощёной черепицей, стены, вероятно, были окрашены красным, а детали — белым.</a:t>
            </a:r>
          </a:p>
          <a:p>
            <a:endParaRPr lang="ru-RU" dirty="0"/>
          </a:p>
        </p:txBody>
      </p:sp>
      <p:pic>
        <p:nvPicPr>
          <p:cNvPr id="4" name="Рисунок 3" descr="gallery_promo2100666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85852" y="785794"/>
            <a:ext cx="6672310" cy="3706838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74638"/>
            <a:ext cx="8229600" cy="725470"/>
          </a:xfrm>
        </p:spPr>
        <p:txBody>
          <a:bodyPr>
            <a:noAutofit/>
          </a:bodyPr>
          <a:lstStyle/>
          <a:p>
            <a:pPr algn="l"/>
            <a:r>
              <a:rPr lang="ru-RU" b="1" dirty="0" smtClean="0"/>
              <a:t>Интерьер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4500570"/>
            <a:ext cx="8715436" cy="2143140"/>
          </a:xfrm>
        </p:spPr>
        <p:txBody>
          <a:bodyPr>
            <a:normAutofit fontScale="25000" lnSpcReduction="20000"/>
          </a:bodyPr>
          <a:lstStyle/>
          <a:p>
            <a:pPr marL="0" indent="0" algn="just">
              <a:buNone/>
            </a:pPr>
            <a:r>
              <a:rPr lang="ru-RU" dirty="0" smtClean="0"/>
              <a:t>                 </a:t>
            </a:r>
            <a:r>
              <a:rPr lang="ru-RU" sz="8400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8400" dirty="0">
                <a:latin typeface="Times New Roman" pitchFamily="18" charset="0"/>
                <a:cs typeface="Times New Roman" pitchFamily="18" charset="0"/>
              </a:rPr>
              <a:t>интерьере собора царит полумрак. В этом полумраке безмолвно высятся сорок шесть массивных каменных гробниц московских князей и царей начиная с Ивана </a:t>
            </a:r>
            <a:r>
              <a:rPr lang="ru-RU" sz="8400" dirty="0" err="1">
                <a:latin typeface="Times New Roman" pitchFamily="18" charset="0"/>
                <a:cs typeface="Times New Roman" pitchFamily="18" charset="0"/>
              </a:rPr>
              <a:t>Калиты</a:t>
            </a:r>
            <a:r>
              <a:rPr lang="ru-RU" sz="8400" dirty="0">
                <a:latin typeface="Times New Roman" pitchFamily="18" charset="0"/>
                <a:cs typeface="Times New Roman" pitchFamily="18" charset="0"/>
              </a:rPr>
              <a:t> и кончая Иваном Алексеевичем, братом Петра </a:t>
            </a:r>
            <a:r>
              <a:rPr lang="ru-RU" sz="8400" dirty="0" smtClean="0">
                <a:latin typeface="Times New Roman" pitchFamily="18" charset="0"/>
                <a:cs typeface="Times New Roman" pitchFamily="18" charset="0"/>
              </a:rPr>
              <a:t>I.</a:t>
            </a:r>
          </a:p>
          <a:p>
            <a:pPr marL="0" indent="0" algn="just">
              <a:buNone/>
            </a:pPr>
            <a:r>
              <a:rPr lang="ru-RU" sz="8400" dirty="0" smtClean="0">
                <a:latin typeface="Times New Roman" pitchFamily="18" charset="0"/>
                <a:cs typeface="Times New Roman" pitchFamily="18" charset="0"/>
              </a:rPr>
              <a:t>      В соборе находятся фрески 16-17 веков, а также деревянный иконостас с иконами 18-19 веков. </a:t>
            </a:r>
          </a:p>
          <a:p>
            <a:pPr marL="0" indent="0" algn="just">
              <a:buNone/>
            </a:pPr>
            <a:r>
              <a:rPr lang="ru-RU" sz="8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8400" dirty="0" smtClean="0">
                <a:latin typeface="Times New Roman" pitchFamily="18" charset="0"/>
                <a:cs typeface="Times New Roman" pitchFamily="18" charset="0"/>
              </a:rPr>
              <a:t>     Роспись Архангельского собора монументальна и величественна.</a:t>
            </a:r>
          </a:p>
          <a:p>
            <a:pPr marL="0" indent="0" algn="just">
              <a:buNone/>
            </a:pPr>
            <a:r>
              <a:rPr lang="ru-RU" sz="84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8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собор - интерьер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8832" y="1000108"/>
            <a:ext cx="4280292" cy="3307559"/>
          </a:xfrm>
          <a:prstGeom prst="rect">
            <a:avLst/>
          </a:prstGeom>
        </p:spPr>
      </p:pic>
      <p:pic>
        <p:nvPicPr>
          <p:cNvPr id="5" name="Рисунок 4" descr="img2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72000" y="1000108"/>
            <a:ext cx="4381531" cy="3286148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5214950"/>
            <a:ext cx="8501122" cy="1357322"/>
          </a:xfrm>
        </p:spPr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ru-RU" dirty="0" smtClean="0"/>
              <a:t>   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Постройка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Архангельского собора сделала Соборную площадь Московского Кремля необыкновенно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торжественной</a:t>
            </a:r>
            <a:r>
              <a:rPr lang="ru-RU" dirty="0" smtClean="0"/>
              <a:t>.</a:t>
            </a:r>
            <a:endParaRPr lang="ru-RU" dirty="0"/>
          </a:p>
          <a:p>
            <a:pPr>
              <a:buNone/>
            </a:pPr>
            <a:endParaRPr lang="ru-RU" dirty="0"/>
          </a:p>
        </p:txBody>
      </p:sp>
      <p:pic>
        <p:nvPicPr>
          <p:cNvPr id="4" name="Рисунок 3" descr="moscow2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71604" y="241346"/>
            <a:ext cx="6215106" cy="4902166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0"/>
            <a:ext cx="8229600" cy="1143000"/>
          </a:xfrm>
        </p:spPr>
        <p:txBody>
          <a:bodyPr/>
          <a:lstStyle/>
          <a:p>
            <a:r>
              <a:rPr lang="ru-RU" b="1" dirty="0" smtClean="0"/>
              <a:t>Спасибо за внимание!</a:t>
            </a:r>
            <a:endParaRPr lang="ru-RU" b="1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91</TotalTime>
  <Words>201</Words>
  <Application>Microsoft Office PowerPoint</Application>
  <PresentationFormat>Экран (4:3)</PresentationFormat>
  <Paragraphs>17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Докладчик: Алмазова Софья, 3 Г класс</vt:lpstr>
      <vt:lpstr>История собора</vt:lpstr>
      <vt:lpstr>Слайд 3</vt:lpstr>
      <vt:lpstr>Архитектура</vt:lpstr>
      <vt:lpstr>Интерьер</vt:lpstr>
      <vt:lpstr>Слайд 6</vt:lpstr>
      <vt:lpstr>Спасибо за внимание!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Музеи Московского Кремля: АРХАНГЕЛЬСКИЙ СОБОР</dc:title>
  <dc:creator>user</dc:creator>
  <cp:lastModifiedBy>user</cp:lastModifiedBy>
  <cp:revision>10</cp:revision>
  <dcterms:created xsi:type="dcterms:W3CDTF">2015-12-07T17:52:05Z</dcterms:created>
  <dcterms:modified xsi:type="dcterms:W3CDTF">2015-12-07T19:28:32Z</dcterms:modified>
</cp:coreProperties>
</file>