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79" r:id="rId2"/>
    <p:sldMasterId id="2147483680" r:id="rId3"/>
    <p:sldMasterId id="2147483681" r:id="rId4"/>
    <p:sldMasterId id="2147483682" r:id="rId5"/>
  </p:sldMasterIdLst>
  <p:notesMasterIdLst>
    <p:notesMasterId r:id="rId20"/>
  </p:notesMasterIdLst>
  <p:sldIdLst>
    <p:sldId id="256" r:id="rId6"/>
    <p:sldId id="257" r:id="rId7"/>
    <p:sldId id="294" r:id="rId8"/>
    <p:sldId id="296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258" r:id="rId17"/>
    <p:sldId id="298" r:id="rId18"/>
    <p:sldId id="29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DF883BE3-8A82-4177-854B-1E5AAD3D1C96}">
  <a:tblStyle styleId="{DF883BE3-8A82-4177-854B-1E5AAD3D1C96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D6C65628-232E-464F-9087-88EFB7DFB7EF}" styleName="Table_1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такое псевдоним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5 класс</c:v>
                </c:pt>
                <c:pt idx="1">
                  <c:v>7 класс</c:v>
                </c:pt>
                <c:pt idx="2">
                  <c:v>9-11 класс</c:v>
                </c:pt>
                <c:pt idx="3">
                  <c:v>Старшее поколение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0.57999999999999996</c:v>
                </c:pt>
                <c:pt idx="2">
                  <c:v>0.76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Примеры псевдонимов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5 класс</c:v>
                </c:pt>
                <c:pt idx="1">
                  <c:v>7 класс</c:v>
                </c:pt>
                <c:pt idx="2">
                  <c:v>9-11 класс</c:v>
                </c:pt>
                <c:pt idx="3">
                  <c:v>Старшее поколение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</c:v>
                </c:pt>
                <c:pt idx="1">
                  <c:v>0.46</c:v>
                </c:pt>
                <c:pt idx="2">
                  <c:v>0.94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Псевдонимы нужны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5 класс</c:v>
                </c:pt>
                <c:pt idx="1">
                  <c:v>7 класс</c:v>
                </c:pt>
                <c:pt idx="2">
                  <c:v>9-11 класс</c:v>
                </c:pt>
                <c:pt idx="3">
                  <c:v>Старшее поколение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0.3</c:v>
                </c:pt>
                <c:pt idx="1">
                  <c:v>0.54</c:v>
                </c:pt>
                <c:pt idx="2">
                  <c:v>0.8</c:v>
                </c:pt>
                <c:pt idx="3">
                  <c:v>0.72</c:v>
                </c:pt>
              </c:numCache>
            </c:numRef>
          </c:val>
        </c:ser>
        <c:axId val="75907072"/>
        <c:axId val="87791872"/>
      </c:barChart>
      <c:catAx>
        <c:axId val="75907072"/>
        <c:scaling>
          <c:orientation val="minMax"/>
        </c:scaling>
        <c:axPos val="b"/>
        <c:tickLblPos val="nextTo"/>
        <c:crossAx val="87791872"/>
        <c:crosses val="autoZero"/>
        <c:auto val="1"/>
        <c:lblAlgn val="ctr"/>
        <c:lblOffset val="100"/>
      </c:catAx>
      <c:valAx>
        <c:axId val="87791872"/>
        <c:scaling>
          <c:orientation val="minMax"/>
        </c:scaling>
        <c:axPos val="l"/>
        <c:majorGridlines/>
        <c:numFmt formatCode="0%" sourceLinked="1"/>
        <c:tickLblPos val="nextTo"/>
        <c:crossAx val="759070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Цензура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Старшее поколение</c:v>
                </c:pt>
                <c:pt idx="1">
                  <c:v>7 класс</c:v>
                </c:pt>
                <c:pt idx="2">
                  <c:v>9-11 класс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0.12</c:v>
                </c:pt>
                <c:pt idx="2">
                  <c:v>0.36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Анонимность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Старшее поколение</c:v>
                </c:pt>
                <c:pt idx="1">
                  <c:v>7 класс</c:v>
                </c:pt>
                <c:pt idx="2">
                  <c:v>9-11 класс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</c:v>
                </c:pt>
                <c:pt idx="1">
                  <c:v>0.26</c:v>
                </c:pt>
                <c:pt idx="2">
                  <c:v>0.24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Неблагозвучие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Старшее поколение</c:v>
                </c:pt>
                <c:pt idx="1">
                  <c:v>7 класс</c:v>
                </c:pt>
                <c:pt idx="2">
                  <c:v>9-11 класс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0.3</c:v>
                </c:pt>
                <c:pt idx="1">
                  <c:v>0.32</c:v>
                </c:pt>
                <c:pt idx="2">
                  <c:v>0.21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Создание образа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Старшее поколение</c:v>
                </c:pt>
                <c:pt idx="1">
                  <c:v>7 класс</c:v>
                </c:pt>
                <c:pt idx="2">
                  <c:v>9-11 класс</c:v>
                </c:pt>
              </c:strCache>
            </c:strRef>
          </c:cat>
          <c:val>
            <c:numRef>
              <c:f>Лист1!$E$2:$E$5</c:f>
              <c:numCache>
                <c:formatCode>0%</c:formatCode>
                <c:ptCount val="4"/>
                <c:pt idx="0">
                  <c:v>0.1</c:v>
                </c:pt>
                <c:pt idx="1">
                  <c:v>0.08</c:v>
                </c:pt>
                <c:pt idx="2">
                  <c:v>0.09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Не знаю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Старшее поколение</c:v>
                </c:pt>
                <c:pt idx="1">
                  <c:v>7 класс</c:v>
                </c:pt>
                <c:pt idx="2">
                  <c:v>9-11 класс</c:v>
                </c:pt>
              </c:strCache>
            </c:strRef>
          </c:cat>
          <c:val>
            <c:numRef>
              <c:f>Лист1!$F$2:$F$5</c:f>
              <c:numCache>
                <c:formatCode>0%</c:formatCode>
                <c:ptCount val="4"/>
                <c:pt idx="0">
                  <c:v>0</c:v>
                </c:pt>
                <c:pt idx="1">
                  <c:v>0.22</c:v>
                </c:pt>
                <c:pt idx="2">
                  <c:v>0</c:v>
                </c:pt>
              </c:numCache>
            </c:numRef>
          </c:val>
        </c:ser>
        <c:axId val="115547520"/>
        <c:axId val="115624960"/>
      </c:barChart>
      <c:catAx>
        <c:axId val="115547520"/>
        <c:scaling>
          <c:orientation val="minMax"/>
        </c:scaling>
        <c:axPos val="b"/>
        <c:tickLblPos val="nextTo"/>
        <c:crossAx val="115624960"/>
        <c:crosses val="autoZero"/>
        <c:auto val="1"/>
        <c:lblAlgn val="ctr"/>
        <c:lblOffset val="100"/>
      </c:catAx>
      <c:valAx>
        <c:axId val="115624960"/>
        <c:scaling>
          <c:orientation val="minMax"/>
        </c:scaling>
        <c:axPos val="l"/>
        <c:majorGridlines/>
        <c:numFmt formatCode="0%" sourceLinked="1"/>
        <c:tickLblPos val="nextTo"/>
        <c:crossAx val="1155475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hape 2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74193231 w 120000"/>
              <a:gd name="T3" fmla="*/ 0 h 120000"/>
              <a:gd name="T4" fmla="*/ 174193231 w 120000"/>
              <a:gd name="T5" fmla="*/ 97983678 h 120000"/>
              <a:gd name="T6" fmla="*/ 0 w 120000"/>
              <a:gd name="T7" fmla="*/ 97983678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1"/>
            <a:r>
              <a:rPr lang="ru" noProof="0"/>
              <a:t>
</a:t>
            </a:r>
          </a:p>
          <a:p>
            <a:pPr lvl="0"/>
            <a:endParaRPr lang="ru" noProof="0"/>
          </a:p>
          <a:p>
            <a:pPr lvl="0"/>
            <a:endParaRPr lang="ru" noProof="0"/>
          </a:p>
          <a:p>
            <a:pPr lvl="0"/>
            <a:endParaRPr lang="ru" noProof="0"/>
          </a:p>
          <a:p>
            <a:pPr lvl="0"/>
            <a:endParaRPr lang="ru" noProof="0"/>
          </a:p>
          <a:p>
            <a:pPr lvl="0"/>
            <a:endParaRPr lang="ru" noProof="0"/>
          </a:p>
          <a:p>
            <a:pPr lvl="0"/>
            <a:endParaRPr lang="ru" noProof="0"/>
          </a:p>
          <a:p>
            <a:pPr lvl="0"/>
            <a:endParaRPr lang="ru"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914400" indent="-317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hape 121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48131" name="Shape 12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hape 127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49155" name="Shape 128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hape 133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50179" name="Shape 134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hape 133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51203" name="Shape 134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11"/>
          <p:cNvCxnSpPr>
            <a:cxnSpLocks noChangeShapeType="1"/>
          </p:cNvCxnSpPr>
          <p:nvPr/>
        </p:nvCxnSpPr>
        <p:spPr bwMode="auto">
          <a:xfrm>
            <a:off x="457200" y="549275"/>
            <a:ext cx="8229600" cy="0"/>
          </a:xfrm>
          <a:prstGeom prst="straightConnector1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5" name="Shape 12"/>
          <p:cNvCxnSpPr>
            <a:cxnSpLocks noChangeShapeType="1"/>
          </p:cNvCxnSpPr>
          <p:nvPr/>
        </p:nvCxnSpPr>
        <p:spPr bwMode="auto">
          <a:xfrm>
            <a:off x="457200" y="4845050"/>
            <a:ext cx="8229600" cy="0"/>
          </a:xfrm>
          <a:prstGeom prst="straightConnector1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9" name="Shape 9"/>
          <p:cNvSpPr>
            <a:spLocks noGrp="1"/>
          </p:cNvSpPr>
          <p:nvPr>
            <p:ph type="ctrTitle"/>
          </p:nvPr>
        </p:nvSpPr>
        <p:spPr>
          <a:xfrm>
            <a:off x="457200" y="751679"/>
            <a:ext cx="8229600" cy="4012499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2"/>
          <p:cNvSpPr>
            <a:spLocks noChangeArrowheads="1"/>
          </p:cNvSpPr>
          <p:nvPr/>
        </p:nvSpPr>
        <p:spPr bwMode="auto">
          <a:xfrm rot="10800000" flipH="1">
            <a:off x="0" y="4124325"/>
            <a:ext cx="8458200" cy="9493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3" name="Shape 53"/>
          <p:cNvSpPr>
            <a:spLocks noGrp="1"/>
          </p:cNvSpPr>
          <p:nvPr>
            <p:ph type="ctrTitle"/>
          </p:nvPr>
        </p:nvSpPr>
        <p:spPr>
          <a:xfrm>
            <a:off x="685800" y="1734342"/>
            <a:ext cx="7772400" cy="22454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subTitle" idx="1"/>
          </p:nvPr>
        </p:nvSpPr>
        <p:spPr>
          <a:xfrm>
            <a:off x="685800" y="4124476"/>
            <a:ext cx="7772400" cy="949799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6"/>
          <p:cNvSpPr>
            <a:spLocks noChangeArrowheads="1"/>
          </p:cNvSpPr>
          <p:nvPr/>
        </p:nvSpPr>
        <p:spPr bwMode="auto">
          <a:xfrm>
            <a:off x="0" y="274638"/>
            <a:ext cx="8686800" cy="15541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0"/>
          <p:cNvSpPr>
            <a:spLocks noChangeArrowheads="1"/>
          </p:cNvSpPr>
          <p:nvPr/>
        </p:nvSpPr>
        <p:spPr bwMode="auto">
          <a:xfrm>
            <a:off x="0" y="274638"/>
            <a:ext cx="8686800" cy="15541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457200" y="1947332"/>
            <a:ext cx="4030200" cy="46202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body" idx="2"/>
          </p:nvPr>
        </p:nvSpPr>
        <p:spPr>
          <a:xfrm>
            <a:off x="4656667" y="1949211"/>
            <a:ext cx="4030200" cy="46202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65"/>
          <p:cNvSpPr>
            <a:spLocks noChangeArrowheads="1"/>
          </p:cNvSpPr>
          <p:nvPr/>
        </p:nvSpPr>
        <p:spPr bwMode="auto">
          <a:xfrm>
            <a:off x="0" y="274638"/>
            <a:ext cx="8686800" cy="15541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68"/>
          <p:cNvSpPr>
            <a:spLocks noChangeArrowheads="1"/>
          </p:cNvSpPr>
          <p:nvPr/>
        </p:nvSpPr>
        <p:spPr bwMode="auto">
          <a:xfrm>
            <a:off x="0" y="5875338"/>
            <a:ext cx="8686800" cy="6921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 i="0">
                <a:solidFill>
                  <a:schemeClr val="lt1"/>
                </a:solidFill>
              </a:defRPr>
            </a:lvl1pPr>
            <a:lvl2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 i="0">
                <a:solidFill>
                  <a:schemeClr val="lt1"/>
                </a:solidFill>
              </a:defRPr>
            </a:lvl2pPr>
            <a:lvl3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 i="0">
                <a:solidFill>
                  <a:schemeClr val="lt1"/>
                </a:solidFill>
              </a:defRPr>
            </a:lvl3pPr>
            <a:lvl4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 i="0">
                <a:solidFill>
                  <a:schemeClr val="lt1"/>
                </a:solidFill>
              </a:defRPr>
            </a:lvl4pPr>
            <a:lvl5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 i="0">
                <a:solidFill>
                  <a:schemeClr val="lt1"/>
                </a:solidFill>
              </a:defRPr>
            </a:lvl5pPr>
            <a:lvl6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 i="0">
                <a:solidFill>
                  <a:schemeClr val="lt1"/>
                </a:solidFill>
              </a:defRPr>
            </a:lvl6pPr>
            <a:lvl7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 i="0">
                <a:solidFill>
                  <a:schemeClr val="lt1"/>
                </a:solidFill>
              </a:defRPr>
            </a:lvl7pPr>
            <a:lvl8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 i="0">
                <a:solidFill>
                  <a:schemeClr val="lt1"/>
                </a:solidFill>
              </a:defRPr>
            </a:lvl8pPr>
            <a:lvl9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 i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5"/>
          <p:cNvSpPr>
            <a:spLocks noChangeArrowheads="1"/>
          </p:cNvSpPr>
          <p:nvPr/>
        </p:nvSpPr>
        <p:spPr bwMode="auto">
          <a:xfrm>
            <a:off x="0" y="0"/>
            <a:ext cx="9144000" cy="46910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cxnSp>
        <p:nvCxnSpPr>
          <p:cNvPr id="5" name="Shape 76"/>
          <p:cNvCxnSpPr>
            <a:cxnSpLocks noChangeShapeType="1"/>
          </p:cNvCxnSpPr>
          <p:nvPr/>
        </p:nvCxnSpPr>
        <p:spPr bwMode="auto">
          <a:xfrm>
            <a:off x="0" y="4662488"/>
            <a:ext cx="9144000" cy="0"/>
          </a:xfrm>
          <a:prstGeom prst="straightConnector1">
            <a:avLst/>
          </a:prstGeom>
          <a:noFill/>
          <a:ln w="57150">
            <a:solidFill>
              <a:srgbClr val="000000">
                <a:alpha val="14902"/>
              </a:srgbClr>
            </a:solidFill>
            <a:round/>
            <a:headEnd/>
            <a:tailEnd/>
          </a:ln>
        </p:spPr>
      </p:cxnSp>
      <p:sp>
        <p:nvSpPr>
          <p:cNvPr id="77" name="Shape 77"/>
          <p:cNvSpPr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0"/>
          <p:cNvSpPr>
            <a:spLocks noChangeArrowheads="1"/>
          </p:cNvSpPr>
          <p:nvPr/>
        </p:nvSpPr>
        <p:spPr bwMode="auto">
          <a:xfrm>
            <a:off x="0" y="0"/>
            <a:ext cx="9144000" cy="1533525"/>
          </a:xfrm>
          <a:prstGeom prst="rect">
            <a:avLst/>
          </a:prstGeom>
          <a:solidFill>
            <a:srgbClr val="2388DB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cxnSp>
        <p:nvCxnSpPr>
          <p:cNvPr id="5" name="Shape 81"/>
          <p:cNvCxnSpPr>
            <a:cxnSpLocks noChangeShapeType="1"/>
          </p:cNvCxnSpPr>
          <p:nvPr/>
        </p:nvCxnSpPr>
        <p:spPr bwMode="auto">
          <a:xfrm>
            <a:off x="0" y="1503363"/>
            <a:ext cx="9144000" cy="0"/>
          </a:xfrm>
          <a:prstGeom prst="straightConnector1">
            <a:avLst/>
          </a:prstGeom>
          <a:noFill/>
          <a:ln w="57150">
            <a:solidFill>
              <a:srgbClr val="000000">
                <a:alpha val="14902"/>
              </a:srgbClr>
            </a:solidFill>
            <a:round/>
            <a:headEnd/>
            <a:tailEnd/>
          </a:ln>
        </p:spPr>
      </p:cxnSp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16"/>
          <p:cNvCxnSpPr>
            <a:cxnSpLocks noChangeShapeType="1"/>
          </p:cNvCxnSpPr>
          <p:nvPr/>
        </p:nvCxnSpPr>
        <p:spPr bwMode="auto">
          <a:xfrm>
            <a:off x="457200" y="1524000"/>
            <a:ext cx="8229600" cy="0"/>
          </a:xfrm>
          <a:prstGeom prst="straightConnector1">
            <a:avLst/>
          </a:prstGeom>
          <a:noFill/>
          <a:ln w="50800">
            <a:solidFill>
              <a:srgbClr val="DA0002"/>
            </a:solidFill>
            <a:round/>
            <a:headEnd/>
            <a:tailEnd/>
          </a:ln>
        </p:spPr>
      </p:cxnSp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5"/>
          <p:cNvSpPr>
            <a:spLocks noChangeArrowheads="1"/>
          </p:cNvSpPr>
          <p:nvPr/>
        </p:nvSpPr>
        <p:spPr bwMode="auto">
          <a:xfrm>
            <a:off x="0" y="0"/>
            <a:ext cx="9144000" cy="15335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cxnSp>
        <p:nvCxnSpPr>
          <p:cNvPr id="6" name="Shape 86"/>
          <p:cNvCxnSpPr>
            <a:cxnSpLocks noChangeShapeType="1"/>
          </p:cNvCxnSpPr>
          <p:nvPr/>
        </p:nvCxnSpPr>
        <p:spPr bwMode="auto">
          <a:xfrm>
            <a:off x="0" y="1503363"/>
            <a:ext cx="9144000" cy="0"/>
          </a:xfrm>
          <a:prstGeom prst="straightConnector1">
            <a:avLst/>
          </a:prstGeom>
          <a:noFill/>
          <a:ln w="57150">
            <a:solidFill>
              <a:srgbClr val="000000">
                <a:alpha val="14902"/>
              </a:srgbClr>
            </a:solidFill>
            <a:round/>
            <a:headEnd/>
            <a:tailEnd/>
          </a:ln>
        </p:spPr>
      </p:cxnSp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91"/>
          <p:cNvSpPr>
            <a:spLocks noChangeArrowheads="1"/>
          </p:cNvSpPr>
          <p:nvPr/>
        </p:nvSpPr>
        <p:spPr bwMode="auto">
          <a:xfrm>
            <a:off x="0" y="0"/>
            <a:ext cx="9144000" cy="1533525"/>
          </a:xfrm>
          <a:prstGeom prst="rect">
            <a:avLst/>
          </a:prstGeom>
          <a:solidFill>
            <a:srgbClr val="2388DB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cxnSp>
        <p:nvCxnSpPr>
          <p:cNvPr id="4" name="Shape 92"/>
          <p:cNvCxnSpPr>
            <a:cxnSpLocks noChangeShapeType="1"/>
          </p:cNvCxnSpPr>
          <p:nvPr/>
        </p:nvCxnSpPr>
        <p:spPr bwMode="auto">
          <a:xfrm>
            <a:off x="0" y="1503363"/>
            <a:ext cx="9144000" cy="0"/>
          </a:xfrm>
          <a:prstGeom prst="straightConnector1">
            <a:avLst/>
          </a:prstGeom>
          <a:noFill/>
          <a:ln w="57150">
            <a:solidFill>
              <a:srgbClr val="000000">
                <a:alpha val="14902"/>
              </a:srgbClr>
            </a:solidFill>
            <a:round/>
            <a:headEnd/>
            <a:tailEnd/>
          </a:ln>
        </p:spPr>
      </p:cxnSp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96"/>
          <p:cNvSpPr>
            <a:spLocks noChangeArrowheads="1"/>
          </p:cNvSpPr>
          <p:nvPr/>
        </p:nvSpPr>
        <p:spPr bwMode="auto">
          <a:xfrm>
            <a:off x="4763" y="0"/>
            <a:ext cx="9144000" cy="5875338"/>
          </a:xfrm>
          <a:prstGeom prst="rect">
            <a:avLst/>
          </a:prstGeom>
          <a:solidFill>
            <a:srgbClr val="2388DB"/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pPr>
              <a:defRPr/>
            </a:pPr>
            <a:endParaRPr lang="ru-RU"/>
          </a:p>
        </p:txBody>
      </p:sp>
      <p:cxnSp>
        <p:nvCxnSpPr>
          <p:cNvPr id="4" name="Shape 97"/>
          <p:cNvCxnSpPr>
            <a:cxnSpLocks noChangeShapeType="1"/>
          </p:cNvCxnSpPr>
          <p:nvPr/>
        </p:nvCxnSpPr>
        <p:spPr bwMode="auto">
          <a:xfrm>
            <a:off x="0" y="5845175"/>
            <a:ext cx="9144000" cy="0"/>
          </a:xfrm>
          <a:prstGeom prst="straightConnector1">
            <a:avLst/>
          </a:prstGeom>
          <a:noFill/>
          <a:ln w="57150">
            <a:solidFill>
              <a:srgbClr val="000000">
                <a:alpha val="14902"/>
              </a:srgbClr>
            </a:solidFill>
            <a:round/>
            <a:headEnd/>
            <a:tailEnd/>
          </a:ln>
        </p:spPr>
      </p:cxnSp>
      <p:sp>
        <p:nvSpPr>
          <p:cNvPr id="95" name="Shape 95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bg2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hape 24"/>
          <p:cNvCxnSpPr>
            <a:cxnSpLocks noChangeShapeType="1"/>
          </p:cNvCxnSpPr>
          <p:nvPr/>
        </p:nvCxnSpPr>
        <p:spPr bwMode="auto">
          <a:xfrm>
            <a:off x="457200" y="1524000"/>
            <a:ext cx="8229600" cy="0"/>
          </a:xfrm>
          <a:prstGeom prst="straightConnector1">
            <a:avLst/>
          </a:prstGeom>
          <a:noFill/>
          <a:ln w="508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accent1"/>
                </a:solidFill>
              </a:defRPr>
            </a:lvl2pPr>
            <a:lvl3pPr rtl="0">
              <a:defRPr>
                <a:solidFill>
                  <a:schemeClr val="accent1"/>
                </a:solidFill>
              </a:defRPr>
            </a:lvl3pPr>
            <a:lvl4pPr rtl="0">
              <a:defRPr>
                <a:solidFill>
                  <a:schemeClr val="accent1"/>
                </a:solidFill>
              </a:defRPr>
            </a:lvl4pPr>
            <a:lvl5pPr rtl="0">
              <a:defRPr>
                <a:solidFill>
                  <a:schemeClr val="accent1"/>
                </a:solidFill>
              </a:defRPr>
            </a:lvl5pPr>
            <a:lvl6pPr rtl="0">
              <a:defRPr>
                <a:solidFill>
                  <a:schemeClr val="accent1"/>
                </a:solidFill>
              </a:defRPr>
            </a:lvl6pPr>
            <a:lvl7pPr rtl="0">
              <a:defRPr>
                <a:solidFill>
                  <a:schemeClr val="accent1"/>
                </a:solidFill>
              </a:defRPr>
            </a:lvl7pPr>
            <a:lvl8pPr rtl="0">
              <a:defRPr>
                <a:solidFill>
                  <a:schemeClr val="accent1"/>
                </a:solidFill>
              </a:defRPr>
            </a:lvl8pPr>
            <a:lvl9pPr rtl="0"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hape 27"/>
          <p:cNvCxnSpPr>
            <a:cxnSpLocks noChangeShapeType="1"/>
          </p:cNvCxnSpPr>
          <p:nvPr/>
        </p:nvCxnSpPr>
        <p:spPr bwMode="auto">
          <a:xfrm>
            <a:off x="457200" y="5756275"/>
            <a:ext cx="8229600" cy="0"/>
          </a:xfrm>
          <a:prstGeom prst="straightConnector1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</p:spPr>
      </p:cxn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hape 29"/>
          <p:cNvCxnSpPr>
            <a:cxnSpLocks noChangeShapeType="1"/>
          </p:cNvCxnSpPr>
          <p:nvPr/>
        </p:nvCxnSpPr>
        <p:spPr bwMode="auto">
          <a:xfrm>
            <a:off x="457200" y="150813"/>
            <a:ext cx="8229600" cy="0"/>
          </a:xfrm>
          <a:prstGeom prst="straightConnector1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hape 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3075" name="Shape 6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cxnSp>
        <p:nvCxnSpPr>
          <p:cNvPr id="3076" name="Shape 7"/>
          <p:cNvCxnSpPr>
            <a:cxnSpLocks noChangeShapeType="1"/>
          </p:cNvCxnSpPr>
          <p:nvPr/>
        </p:nvCxnSpPr>
        <p:spPr bwMode="auto">
          <a:xfrm>
            <a:off x="457200" y="6697663"/>
            <a:ext cx="8229600" cy="0"/>
          </a:xfrm>
          <a:prstGeom prst="straightConnector1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7" r:id="rId3"/>
    <p:sldLayoutId id="2147483858" r:id="rId4"/>
    <p:sldLayoutId id="2147483859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hape 3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4099" name="Shape 3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4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5123" name="Shape 50"/>
          <p:cNvSpPr>
            <a:spLocks noGrp="1"/>
          </p:cNvSpPr>
          <p:nvPr>
            <p:ph type="body" idx="1"/>
          </p:nvPr>
        </p:nvSpPr>
        <p:spPr bwMode="auto">
          <a:xfrm>
            <a:off x="457200" y="1947863"/>
            <a:ext cx="82296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47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hape 7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6147" name="Shape 7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hape 100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7171" name="Shape 10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118"/>
          <p:cNvSpPr>
            <a:spLocks noGrp="1"/>
          </p:cNvSpPr>
          <p:nvPr>
            <p:ph type="ctrTitle"/>
          </p:nvPr>
        </p:nvSpPr>
        <p:spPr>
          <a:xfrm>
            <a:off x="2786063" y="428625"/>
            <a:ext cx="5900737" cy="3262401"/>
          </a:xfrm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SzTx/>
            </a:pPr>
            <a:r>
              <a:rPr lang="ru-RU" sz="4000" dirty="0" smtClean="0"/>
              <a:t>«Причины </a:t>
            </a:r>
            <a:r>
              <a:rPr lang="ru-RU" sz="4000" dirty="0" smtClean="0"/>
              <a:t>возникновения и значение псевдонимов русских писателей и поэтов». </a:t>
            </a:r>
            <a:endParaRPr lang="ru-RU" sz="4000" dirty="0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5603" name="Shape 119"/>
          <p:cNvSpPr>
            <a:spLocks noGrp="1"/>
          </p:cNvSpPr>
          <p:nvPr>
            <p:ph type="subTitle" idx="1"/>
          </p:nvPr>
        </p:nvSpPr>
        <p:spPr>
          <a:xfrm>
            <a:off x="457200" y="5000636"/>
            <a:ext cx="8229600" cy="1477297"/>
          </a:xfr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5B595A"/>
              </a:buClr>
              <a:buSzTx/>
              <a:buFontTx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Автор: </a:t>
            </a:r>
            <a:r>
              <a:rPr lang="ru-RU" sz="2800" dirty="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Бузюргина Алина, ученица 9а класса</a:t>
            </a:r>
          </a:p>
          <a:p>
            <a:pPr eaLnBrk="1" hangingPunct="1">
              <a:spcBef>
                <a:spcPct val="0"/>
              </a:spcBef>
              <a:buClr>
                <a:srgbClr val="5B595A"/>
              </a:buClr>
              <a:buSzTx/>
              <a:buFontTx/>
              <a:buNone/>
            </a:pPr>
            <a:r>
              <a:rPr lang="ru-RU" sz="2800" dirty="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             МКОУ Северной СШ</a:t>
            </a:r>
            <a:endParaRPr lang="ru-RU" sz="2800" dirty="0" smtClean="0">
              <a:solidFill>
                <a:schemeClr val="tx1"/>
              </a:solidFill>
              <a:latin typeface="Arial" charset="0"/>
              <a:cs typeface="Arial" charset="0"/>
              <a:sym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5B595A"/>
              </a:buClr>
              <a:buSzTx/>
              <a:buFontTx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Руководитель: </a:t>
            </a:r>
            <a:r>
              <a:rPr lang="ru-RU" sz="2800" dirty="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Тимошенко Е.А.</a:t>
            </a:r>
            <a:endParaRPr lang="ru-RU" sz="2800" dirty="0" smtClean="0">
              <a:solidFill>
                <a:schemeClr val="tx1"/>
              </a:solidFill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25604" name="Рисунок 3" descr="1ac590e3-69ed-11de-b126-0019b9f502d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857250"/>
            <a:ext cx="23574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72560" cy="642942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+mj-lt"/>
                <a:cs typeface="Times New Roman" pitchFamily="18" charset="0"/>
              </a:rPr>
              <a:t>Примеры псевдонимов в литературе: </a:t>
            </a:r>
            <a:r>
              <a:rPr lang="ru-RU" sz="3200" dirty="0" smtClean="0"/>
              <a:t> </a:t>
            </a:r>
            <a:endParaRPr lang="ru-RU" sz="3200" i="1" dirty="0" smtClean="0">
              <a:latin typeface="+mj-lt"/>
              <a:cs typeface="Arial" charset="0"/>
            </a:endParaRP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5857884" y="1600200"/>
            <a:ext cx="3286116" cy="4967288"/>
          </a:xfrm>
        </p:spPr>
        <p:txBody>
          <a:bodyPr/>
          <a:lstStyle/>
          <a:p>
            <a:endParaRPr lang="ru-RU" sz="2800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571612"/>
            <a:ext cx="52547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8850" name="Picture 2" descr="https://ds02.infourok.ru/uploads/ex/0b0b/0006ae42-f42b408f/img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286808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7715304" cy="642942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+mj-lt"/>
                <a:cs typeface="Times New Roman" pitchFamily="18" charset="0"/>
              </a:rPr>
              <a:t>Примеры псевдонимов в интернете: </a:t>
            </a:r>
            <a:r>
              <a:rPr lang="ru-RU" sz="3200" dirty="0" smtClean="0"/>
              <a:t> </a:t>
            </a:r>
            <a:endParaRPr lang="ru-RU" sz="3200" i="1" dirty="0" smtClean="0">
              <a:latin typeface="+mj-lt"/>
              <a:cs typeface="Arial" charset="0"/>
            </a:endParaRP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5857884" y="1600200"/>
            <a:ext cx="3286116" cy="4967288"/>
          </a:xfrm>
        </p:spPr>
        <p:txBody>
          <a:bodyPr/>
          <a:lstStyle/>
          <a:p>
            <a:endParaRPr lang="ru-RU" sz="2800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571612"/>
            <a:ext cx="52547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hape 130"/>
          <p:cNvSpPr>
            <a:spLocks noGrp="1"/>
          </p:cNvSpPr>
          <p:nvPr>
            <p:ph type="title"/>
          </p:nvPr>
        </p:nvSpPr>
        <p:spPr>
          <a:xfrm>
            <a:off x="457200" y="679450"/>
            <a:ext cx="8229600" cy="738188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chemeClr val="accent1"/>
              </a:buClr>
            </a:pPr>
            <a:r>
              <a:rPr lang="ru-RU" sz="3600" b="1" dirty="0" smtClean="0">
                <a:latin typeface="Arial" charset="0"/>
                <a:cs typeface="Arial" charset="0"/>
              </a:rPr>
              <a:t>Результаты опроса</a:t>
            </a:r>
          </a:p>
        </p:txBody>
      </p:sp>
      <p:sp>
        <p:nvSpPr>
          <p:cNvPr id="1028" name="Shape 13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54038"/>
          </a:xfrm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67000"/>
            </a:pPr>
            <a:r>
              <a:rPr lang="ru-RU" sz="2400" smtClean="0">
                <a:latin typeface="Arial" charset="0"/>
                <a:cs typeface="Arial" charset="0"/>
              </a:rPr>
              <a:t>  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14348" y="1714488"/>
          <a:ext cx="807249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hape 130"/>
          <p:cNvSpPr>
            <a:spLocks noGrp="1"/>
          </p:cNvSpPr>
          <p:nvPr>
            <p:ph type="title"/>
          </p:nvPr>
        </p:nvSpPr>
        <p:spPr>
          <a:xfrm>
            <a:off x="457200" y="125007"/>
            <a:ext cx="8229600" cy="1292631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chemeClr val="accent1"/>
              </a:buClr>
            </a:pPr>
            <a:r>
              <a:rPr lang="ru-RU" sz="3600" b="1" dirty="0" smtClean="0">
                <a:latin typeface="Arial" charset="0"/>
                <a:cs typeface="Arial" charset="0"/>
              </a:rPr>
              <a:t>Причины использования псевдонимов:</a:t>
            </a:r>
            <a:endParaRPr lang="ru-RU" sz="3600" b="1" dirty="0" smtClean="0">
              <a:latin typeface="Arial" charset="0"/>
              <a:cs typeface="Arial" charset="0"/>
            </a:endParaRPr>
          </a:p>
        </p:txBody>
      </p:sp>
      <p:sp>
        <p:nvSpPr>
          <p:cNvPr id="2052" name="Shape 13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54038"/>
          </a:xfrm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67000"/>
            </a:pPr>
            <a:r>
              <a:rPr lang="ru-RU" sz="2400" smtClean="0">
                <a:latin typeface="Arial" charset="0"/>
                <a:cs typeface="Arial" charset="0"/>
              </a:rPr>
              <a:t>  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14348" y="1714488"/>
          <a:ext cx="807249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1143000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Arial" charset="0"/>
              <a:cs typeface="Arial" charset="0"/>
            </a:endParaRPr>
          </a:p>
        </p:txBody>
      </p:sp>
      <p:sp>
        <p:nvSpPr>
          <p:cNvPr id="29699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28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71682" name="Picture 2" descr="https://st2.depositphotos.com/3643473/6206/i/950/depositphotos_62068415-stock-photo-person-and-question-mar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3116"/>
            <a:ext cx="3929090" cy="43547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34354" y="357166"/>
            <a:ext cx="78752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0000"/>
                </a:solidFill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C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hape 124"/>
          <p:cNvSpPr>
            <a:spLocks noGrp="1"/>
          </p:cNvSpPr>
          <p:nvPr>
            <p:ph type="title"/>
          </p:nvPr>
        </p:nvSpPr>
        <p:spPr>
          <a:xfrm>
            <a:off x="457200" y="125007"/>
            <a:ext cx="8229600" cy="1292631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chemeClr val="accent1"/>
              </a:buClr>
            </a:pPr>
            <a:r>
              <a:rPr lang="ru-RU" sz="3600" b="1" i="1" dirty="0" smtClean="0">
                <a:latin typeface="Arial" charset="0"/>
                <a:cs typeface="Arial" charset="0"/>
              </a:rPr>
              <a:t>У</a:t>
            </a:r>
            <a:r>
              <a:rPr lang="ru-RU" sz="3600" b="1" i="1" dirty="0" smtClean="0">
                <a:latin typeface="Arial" charset="0"/>
                <a:cs typeface="Arial" charset="0"/>
              </a:rPr>
              <a:t>ильям Шекспир «Много шума из ничего»</a:t>
            </a:r>
            <a:endParaRPr lang="ru-RU" sz="3600" b="1" i="1" dirty="0" smtClean="0">
              <a:latin typeface="Arial" charset="0"/>
              <a:cs typeface="Arial" charset="0"/>
            </a:endParaRPr>
          </a:p>
        </p:txBody>
      </p:sp>
      <p:sp>
        <p:nvSpPr>
          <p:cNvPr id="26627" name="Shape 125"/>
          <p:cNvSpPr>
            <a:spLocks noGrp="1"/>
          </p:cNvSpPr>
          <p:nvPr>
            <p:ph type="body" idx="1"/>
          </p:nvPr>
        </p:nvSpPr>
        <p:spPr>
          <a:xfrm>
            <a:off x="3857620" y="1600200"/>
            <a:ext cx="4829180" cy="5109061"/>
          </a:xfrm>
        </p:spPr>
        <p:txBody>
          <a:bodyPr wrap="square">
            <a:spAutoFit/>
          </a:bodyPr>
          <a:lstStyle/>
          <a:p>
            <a:r>
              <a:rPr lang="ru-RU" sz="3200" i="1" dirty="0" smtClean="0"/>
              <a:t>Когда произношу я  ваше имя,</a:t>
            </a:r>
            <a:endParaRPr lang="ru-RU" sz="3200" dirty="0" smtClean="0"/>
          </a:p>
          <a:p>
            <a:r>
              <a:rPr lang="ru-RU" sz="3200" i="1" dirty="0" smtClean="0"/>
              <a:t>Мне хочется зевать, скучать, ворчать,</a:t>
            </a:r>
            <a:endParaRPr lang="ru-RU" sz="3200" dirty="0" smtClean="0"/>
          </a:p>
          <a:p>
            <a:r>
              <a:rPr lang="ru-RU" sz="3200" i="1" dirty="0" smtClean="0"/>
              <a:t>В то время как другие имена,</a:t>
            </a:r>
            <a:endParaRPr lang="ru-RU" sz="3200" dirty="0" smtClean="0"/>
          </a:p>
          <a:p>
            <a:r>
              <a:rPr lang="ru-RU" sz="3200" i="1" dirty="0" smtClean="0"/>
              <a:t>Когда их произносишь, открывают</a:t>
            </a:r>
            <a:endParaRPr lang="ru-RU" sz="3200" dirty="0" smtClean="0"/>
          </a:p>
          <a:p>
            <a:r>
              <a:rPr lang="ru-RU" sz="3200" i="1" dirty="0" smtClean="0"/>
              <a:t>Совсем другие двери наших чувств...</a:t>
            </a:r>
            <a:endParaRPr lang="ru-RU" sz="3200" dirty="0"/>
          </a:p>
        </p:txBody>
      </p:sp>
      <p:pic>
        <p:nvPicPr>
          <p:cNvPr id="5122" name="Picture 2" descr="https://24smi.org/public/media/resize/660x-/celebrity/2017/02/10/PeypefiQh8er_uiliam-shekspi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14554"/>
            <a:ext cx="3214101" cy="4229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Фамилия          Имя          Отчество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Arial" charset="0"/>
              <a:cs typeface="Arial" charset="0"/>
            </a:endParaRPr>
          </a:p>
        </p:txBody>
      </p:sp>
      <p:sp>
        <p:nvSpPr>
          <p:cNvPr id="27651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28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967335"/>
            <a:ext cx="858057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Национальность</a:t>
            </a: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    Судьба    Характер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285852" y="178592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500562" y="17144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358082" y="178592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3214678" y="4357694"/>
            <a:ext cx="4714908" cy="2176280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4857760"/>
            <a:ext cx="42148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Псевдоним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68067" y="3643313"/>
            <a:ext cx="6078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 descr="http://www.gornitsa.ru/images/products/book6/al_book_zal66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143380"/>
            <a:ext cx="1714512" cy="2286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14446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+mj-lt"/>
                <a:cs typeface="Times New Roman" pitchFamily="18" charset="0"/>
              </a:rPr>
              <a:t>Определение в словаре  С.И.Ожегова: </a:t>
            </a:r>
            <a:r>
              <a:rPr lang="ru-RU" sz="2400" i="1" dirty="0" smtClean="0">
                <a:latin typeface="+mj-lt"/>
              </a:rPr>
              <a:t>«Псевдоним – это вымышленное имя писателя, артиста или политического деятеля».</a:t>
            </a:r>
            <a:endParaRPr lang="ru-RU" sz="2400" i="1" dirty="0" smtClean="0">
              <a:latin typeface="+mj-lt"/>
              <a:cs typeface="Arial" charset="0"/>
            </a:endParaRP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288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6082" name="Picture 2" descr="https://3.bp.blogspot.com/-BYbHZ-Y5q6I/WzNOTPJVn_I/AAAAAAAAi_Y/w6CVjxeS3bsRSXfhTvbmWuSGRO1r2P36gCLcBGAs/s1600/4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37079"/>
            <a:ext cx="2714612" cy="3020921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2000232" y="2571744"/>
            <a:ext cx="6572296" cy="321471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16813" y="1571612"/>
            <a:ext cx="5110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Гипотеза: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2967335"/>
            <a:ext cx="5357850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/>
              <a:t>использование псевдонимов в творческой среде имеет  множество причин, разобравшись в которых можно многое узнать об авторе, его личности и судьбе.</a:t>
            </a:r>
          </a:p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1214446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+mj-lt"/>
                <a:cs typeface="Times New Roman" pitchFamily="18" charset="0"/>
              </a:rPr>
              <a:t>Объект: 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исследования и статьи о </a:t>
            </a:r>
            <a:r>
              <a:rPr lang="ru-RU" sz="3200" b="1" dirty="0" err="1" smtClean="0">
                <a:latin typeface="+mj-lt"/>
                <a:cs typeface="Times New Roman" pitchFamily="18" charset="0"/>
              </a:rPr>
              <a:t>псевдонимике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 + фрагменты биографии</a:t>
            </a:r>
            <a:endParaRPr lang="ru-RU" sz="3200" i="1" dirty="0" smtClean="0">
              <a:latin typeface="+mj-lt"/>
              <a:cs typeface="Arial" charset="0"/>
            </a:endParaRP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28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6" name="Выноска-облако 5"/>
          <p:cNvSpPr/>
          <p:nvPr/>
        </p:nvSpPr>
        <p:spPr>
          <a:xfrm rot="10800000">
            <a:off x="470695" y="2918928"/>
            <a:ext cx="4282908" cy="286752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16813" y="1571612"/>
            <a:ext cx="5110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Предмет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571876"/>
            <a:ext cx="3643338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/>
              <a:t>Псевдонимы русских писателей и поэтов 19- 20  веков, творчество которых изучается в 5-9 классах</a:t>
            </a:r>
            <a:endParaRPr lang="ru-RU" sz="2400" dirty="0" smtClean="0"/>
          </a:p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Выноска-облако 8"/>
          <p:cNvSpPr/>
          <p:nvPr/>
        </p:nvSpPr>
        <p:spPr>
          <a:xfrm rot="7646825">
            <a:off x="5431273" y="2494984"/>
            <a:ext cx="3378508" cy="322506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5" y="2714620"/>
            <a:ext cx="2428892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Ники и </a:t>
            </a:r>
            <a:r>
              <a:rPr lang="ru-RU" sz="240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никнеймы</a:t>
            </a:r>
            <a:r>
              <a:rPr lang="ru-RU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, используемые в социальных сетях и </a:t>
            </a:r>
            <a:r>
              <a:rPr lang="ru-RU" sz="240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интернет-сообществах</a:t>
            </a:r>
            <a:endParaRPr lang="ru-RU" sz="24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1214446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+mj-lt"/>
                <a:cs typeface="Times New Roman" pitchFamily="18" charset="0"/>
              </a:rPr>
              <a:t>Цель: </a:t>
            </a:r>
            <a:r>
              <a:rPr lang="ru-RU" sz="3200" dirty="0" smtClean="0"/>
              <a:t>Исследование </a:t>
            </a:r>
            <a:r>
              <a:rPr lang="ru-RU" sz="3200" dirty="0" smtClean="0"/>
              <a:t>псевдонимов русских поэтов и писателей и причин их появления. </a:t>
            </a:r>
            <a:endParaRPr lang="ru-RU" sz="3200" i="1" dirty="0" smtClean="0">
              <a:latin typeface="+mj-lt"/>
              <a:cs typeface="Arial" charset="0"/>
            </a:endParaRP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686800" cy="4967288"/>
          </a:xfrm>
        </p:spPr>
        <p:txBody>
          <a:bodyPr/>
          <a:lstStyle/>
          <a:p>
            <a:pPr lvl="0"/>
            <a:r>
              <a:rPr lang="ru-RU" sz="2800" b="1" u="sng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Задачи: </a:t>
            </a:r>
          </a:p>
          <a:p>
            <a:pPr lvl="0"/>
            <a:r>
              <a:rPr lang="ru-RU" sz="2800" b="1" u="sng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1.</a:t>
            </a:r>
            <a:r>
              <a:rPr lang="ru-RU" sz="2800" dirty="0" smtClean="0">
                <a:latin typeface="+mj-lt"/>
              </a:rPr>
              <a:t>Рассмотреть особенности определения </a:t>
            </a:r>
            <a:r>
              <a:rPr lang="ru-RU" sz="2800" dirty="0" smtClean="0">
                <a:latin typeface="+mj-lt"/>
              </a:rPr>
              <a:t>понятия </a:t>
            </a:r>
            <a:r>
              <a:rPr lang="ru-RU" sz="2800" i="1" dirty="0" smtClean="0">
                <a:latin typeface="+mj-lt"/>
              </a:rPr>
              <a:t>псевдоним.</a:t>
            </a:r>
            <a:endParaRPr lang="ru-RU" sz="2800" dirty="0" smtClean="0">
              <a:latin typeface="+mj-lt"/>
            </a:endParaRPr>
          </a:p>
          <a:p>
            <a:pPr lvl="0"/>
            <a:r>
              <a:rPr lang="ru-RU" sz="2800" b="1" u="sng" dirty="0" smtClean="0">
                <a:solidFill>
                  <a:srgbClr val="C00000"/>
                </a:solidFill>
                <a:latin typeface="+mj-lt"/>
              </a:rPr>
              <a:t>2</a:t>
            </a:r>
            <a:r>
              <a:rPr lang="ru-RU" sz="2800" u="sng" dirty="0" smtClean="0">
                <a:solidFill>
                  <a:srgbClr val="C00000"/>
                </a:solidFill>
                <a:latin typeface="+mj-lt"/>
              </a:rPr>
              <a:t>.</a:t>
            </a:r>
            <a:r>
              <a:rPr lang="ru-RU" sz="2800" dirty="0" smtClean="0">
                <a:latin typeface="+mj-lt"/>
              </a:rPr>
              <a:t>Выявить </a:t>
            </a:r>
            <a:r>
              <a:rPr lang="ru-RU" sz="2800" dirty="0" smtClean="0">
                <a:latin typeface="+mj-lt"/>
              </a:rPr>
              <a:t>причины появления псевдонимов.</a:t>
            </a:r>
          </a:p>
          <a:p>
            <a:pPr lvl="0"/>
            <a:r>
              <a:rPr lang="ru-RU" sz="2800" b="1" u="sng" dirty="0" smtClean="0">
                <a:solidFill>
                  <a:srgbClr val="C00000"/>
                </a:solidFill>
                <a:latin typeface="+mj-lt"/>
              </a:rPr>
              <a:t>3.</a:t>
            </a:r>
            <a:r>
              <a:rPr lang="ru-RU" sz="2800" dirty="0" smtClean="0">
                <a:latin typeface="+mj-lt"/>
              </a:rPr>
              <a:t>Определить </a:t>
            </a:r>
            <a:r>
              <a:rPr lang="ru-RU" sz="2800" dirty="0" smtClean="0">
                <a:latin typeface="+mj-lt"/>
              </a:rPr>
              <a:t>способы образования псевдонимов и проанализировать классификацию псевдонимов.</a:t>
            </a:r>
          </a:p>
          <a:p>
            <a:pPr lvl="0"/>
            <a:r>
              <a:rPr lang="ru-RU" sz="2800" b="1" u="sng" dirty="0" smtClean="0">
                <a:solidFill>
                  <a:srgbClr val="C00000"/>
                </a:solidFill>
                <a:latin typeface="+mj-lt"/>
              </a:rPr>
              <a:t>4.</a:t>
            </a:r>
            <a:r>
              <a:rPr lang="ru-RU" sz="2800" dirty="0" smtClean="0">
                <a:latin typeface="+mj-lt"/>
              </a:rPr>
              <a:t>Провести </a:t>
            </a:r>
            <a:r>
              <a:rPr lang="ru-RU" sz="2800" dirty="0" smtClean="0">
                <a:latin typeface="+mj-lt"/>
              </a:rPr>
              <a:t>социологический </a:t>
            </a:r>
            <a:r>
              <a:rPr lang="ru-RU" sz="2800" dirty="0" smtClean="0">
                <a:latin typeface="+mj-lt"/>
              </a:rPr>
              <a:t>опрос по теме работы.</a:t>
            </a:r>
            <a:endParaRPr lang="ru-RU" sz="2800" dirty="0" smtClean="0">
              <a:latin typeface="+mj-lt"/>
            </a:endParaRPr>
          </a:p>
          <a:p>
            <a:pPr lvl="0"/>
            <a:r>
              <a:rPr lang="ru-RU" sz="2800" b="1" u="sng" dirty="0" smtClean="0">
                <a:solidFill>
                  <a:srgbClr val="C00000"/>
                </a:solidFill>
                <a:latin typeface="+mj-lt"/>
              </a:rPr>
              <a:t>5.</a:t>
            </a:r>
            <a:r>
              <a:rPr lang="ru-RU" sz="2800" dirty="0" smtClean="0">
                <a:latin typeface="+mj-lt"/>
              </a:rPr>
              <a:t>Выяснить</a:t>
            </a:r>
            <a:r>
              <a:rPr lang="ru-RU" sz="2800" dirty="0" smtClean="0">
                <a:latin typeface="+mj-lt"/>
              </a:rPr>
              <a:t>, насколько актуально использование псевдонимов в современное время.</a:t>
            </a:r>
          </a:p>
          <a:p>
            <a:endParaRPr lang="ru-RU" sz="2800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1214446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+mj-lt"/>
                <a:cs typeface="Times New Roman" pitchFamily="18" charset="0"/>
              </a:rPr>
              <a:t>Писатели, актеры, ученые, общественные и политические деятели</a:t>
            </a:r>
            <a:r>
              <a:rPr lang="ru-RU" sz="3200" dirty="0" smtClean="0"/>
              <a:t> </a:t>
            </a:r>
            <a:endParaRPr lang="ru-RU" sz="3200" i="1" dirty="0" smtClean="0">
              <a:latin typeface="+mj-lt"/>
              <a:cs typeface="Arial" charset="0"/>
            </a:endParaRP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5857884" y="1600200"/>
            <a:ext cx="3286116" cy="4967288"/>
          </a:xfrm>
        </p:spPr>
        <p:txBody>
          <a:bodyPr/>
          <a:lstStyle/>
          <a:p>
            <a:endParaRPr lang="ru-RU" sz="2800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</p:txBody>
      </p:sp>
      <p:pic>
        <p:nvPicPr>
          <p:cNvPr id="73730" name="Picture 2" descr="https://antiquebooks.ru/pic/16/3001/104052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2427055" cy="3286148"/>
          </a:xfrm>
          <a:prstGeom prst="rect">
            <a:avLst/>
          </a:prstGeom>
          <a:noFill/>
        </p:spPr>
      </p:pic>
      <p:pic>
        <p:nvPicPr>
          <p:cNvPr id="73732" name="Picture 4" descr="http://urss.ru/covers_ru/18965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929066"/>
            <a:ext cx="2613821" cy="256223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57422" y="1571612"/>
            <a:ext cx="5254739" cy="48013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Псевдоним:</a:t>
            </a:r>
          </a:p>
          <a:p>
            <a:pPr algn="ctr"/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Происхождение?</a:t>
            </a:r>
          </a:p>
          <a:p>
            <a:pPr algn="ctr"/>
            <a:endParaRPr lang="ru-RU" sz="36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Смысл ?</a:t>
            </a:r>
          </a:p>
          <a:p>
            <a:pPr algn="ctr"/>
            <a:endParaRPr lang="ru-RU" sz="3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Мотив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</a:p>
          <a:p>
            <a:pPr algn="ctr"/>
            <a:endParaRPr lang="ru-RU" sz="3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Способ ?</a:t>
            </a:r>
          </a:p>
        </p:txBody>
      </p:sp>
      <p:pic>
        <p:nvPicPr>
          <p:cNvPr id="73734" name="Picture 6" descr="https://antiquebooks.ru/pic/3/2914/89102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09" y="4357694"/>
            <a:ext cx="3139001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s://thumbs.dreamstime.com/z/%D0%BC%D0%B5%D0%BD%D1%8C%D1%88%D0%B8%D0%B9-%D1%87%D0%B5-%D0%BE%D0%B2%D0%B5%D0%BA-d-%D1%83%D0%BA%D0%B0%D0%B7%D1%8B%D0%B2%D0%B0%D0%B5%D1%82-%D0%BF%D0%B0-%D0%B5%D1%86-%D0%B2%D0%BD%D0%B8%D0%B7-34915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2254" y="0"/>
            <a:ext cx="1481746" cy="1584329"/>
          </a:xfrm>
          <a:prstGeom prst="rect">
            <a:avLst/>
          </a:prstGeom>
          <a:noFill/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928694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+mj-lt"/>
                <a:cs typeface="Times New Roman" pitchFamily="18" charset="0"/>
              </a:rPr>
              <a:t>Классификация псевдонимов</a:t>
            </a:r>
            <a:r>
              <a:rPr lang="ru-RU" sz="3200" dirty="0" smtClean="0"/>
              <a:t> </a:t>
            </a:r>
            <a:endParaRPr lang="ru-RU" sz="3200" i="1" dirty="0" smtClean="0">
              <a:latin typeface="+mj-lt"/>
              <a:cs typeface="Arial" charset="0"/>
            </a:endParaRP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5857884" y="1600200"/>
            <a:ext cx="3286116" cy="4967288"/>
          </a:xfrm>
        </p:spPr>
        <p:txBody>
          <a:bodyPr/>
          <a:lstStyle/>
          <a:p>
            <a:endParaRPr lang="ru-RU" sz="2800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571612"/>
            <a:ext cx="52547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3" y="1424184"/>
          <a:ext cx="8215371" cy="5154653"/>
        </p:xfrm>
        <a:graphic>
          <a:graphicData uri="http://schemas.openxmlformats.org/drawingml/2006/table">
            <a:tbl>
              <a:tblPr/>
              <a:tblGrid>
                <a:gridCol w="1433843"/>
                <a:gridCol w="2558224"/>
                <a:gridCol w="2223832"/>
                <a:gridCol w="1999472"/>
              </a:tblGrid>
              <a:tr h="70945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Криптоним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Подпись в виде инициалов и разнообразных сокращений.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Лев Николаевич Толстой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Т.Л.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82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Пайзоним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Шуточный псевдоним, имеющий целью произвести комический эффект.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Антон Павлович Чехов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Антоша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Чехонте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; Брат моего брата; Врач без пациентов; Гайка № 6.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98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Проксоним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Псевдоним, образованный от фамилии близкого родственника.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Анна Горенко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Анна Ахматова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55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Френоним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Псевдоним, указывающий на главную черту характера автора или на главную особенность его творчества.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Максим Алексеевич Пешков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Максим Горький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45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Анаграмма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Псевдоним, составленный посредством перестановки букв.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инзбург 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Ал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ександр Аркадьев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ич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Галич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82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Метоним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Псевдоним, образованный по аналогии, по сходству смысла с настоящей фамилией.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Исаак Бабель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К. Лютов,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Баб-Эль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9" marR="39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www.johnfeffer.com/wp-content/uploads/2014/06/man-peering-around-corner-at-camera-e1401976778832.jpg?w=6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14290"/>
            <a:ext cx="2500330" cy="2000264"/>
          </a:xfrm>
          <a:prstGeom prst="rect">
            <a:avLst/>
          </a:prstGeom>
          <a:noFill/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7715304" cy="928694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+mj-lt"/>
                <a:cs typeface="Times New Roman" pitchFamily="18" charset="0"/>
              </a:rPr>
              <a:t>Классификация псевдонимов</a:t>
            </a:r>
            <a:r>
              <a:rPr lang="ru-RU" sz="3200" dirty="0" smtClean="0"/>
              <a:t> </a:t>
            </a:r>
            <a:endParaRPr lang="ru-RU" sz="3200" i="1" dirty="0" smtClean="0">
              <a:latin typeface="+mj-lt"/>
              <a:cs typeface="Arial" charset="0"/>
            </a:endParaRP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5857884" y="1600200"/>
            <a:ext cx="3286116" cy="4967288"/>
          </a:xfrm>
        </p:spPr>
        <p:txBody>
          <a:bodyPr/>
          <a:lstStyle/>
          <a:p>
            <a:endParaRPr lang="ru-RU" sz="2800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b="1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571612"/>
            <a:ext cx="52547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1714488"/>
            <a:ext cx="357190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Тропоним</a:t>
            </a:r>
            <a:endParaRPr lang="ru-RU" sz="4000" b="1" dirty="0" smtClean="0">
              <a:ln w="11430"/>
              <a:solidFill>
                <a:schemeClr val="accent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00100" y="2643182"/>
            <a:ext cx="357190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Этноним</a:t>
            </a:r>
            <a:endParaRPr lang="ru-RU" sz="4400" b="1" dirty="0" smtClean="0">
              <a:ln w="11430"/>
              <a:solidFill>
                <a:schemeClr val="accent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728" y="3571876"/>
            <a:ext cx="357190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Цифроним</a:t>
            </a:r>
            <a:endParaRPr lang="ru-RU" sz="4000" b="1" dirty="0" smtClean="0">
              <a:ln w="11430"/>
              <a:solidFill>
                <a:schemeClr val="accent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472" y="4500570"/>
            <a:ext cx="357190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Псевдогином</a:t>
            </a:r>
            <a:endParaRPr lang="ru-RU" sz="3600" b="1" dirty="0" smtClean="0">
              <a:ln w="11430"/>
              <a:solidFill>
                <a:schemeClr val="accent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43504" y="5357826"/>
            <a:ext cx="357190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Астроним</a:t>
            </a:r>
            <a:endParaRPr lang="ru-RU" sz="4000" b="1" dirty="0" smtClean="0">
              <a:ln w="11430"/>
              <a:solidFill>
                <a:schemeClr val="accent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42976" y="5643578"/>
            <a:ext cx="357190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Гетероним</a:t>
            </a:r>
            <a:endParaRPr lang="ru-RU" sz="3600" b="1" dirty="0" smtClean="0">
              <a:ln w="11430"/>
              <a:solidFill>
                <a:schemeClr val="accent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4876" y="2571744"/>
            <a:ext cx="357190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Литературная </a:t>
            </a:r>
          </a:p>
          <a:p>
            <a:pPr algn="ctr"/>
            <a:r>
              <a:rPr lang="ru-RU" sz="2400" b="1" dirty="0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маска</a:t>
            </a:r>
            <a:endParaRPr lang="ru-RU" sz="2400" b="1" dirty="0" smtClean="0">
              <a:ln w="11430"/>
              <a:solidFill>
                <a:schemeClr val="accent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3429000"/>
            <a:ext cx="357190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Кайноним</a:t>
            </a:r>
            <a:endParaRPr lang="ru-RU" sz="3600" b="1" dirty="0" smtClean="0">
              <a:ln w="11430"/>
              <a:solidFill>
                <a:schemeClr val="accent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86314" y="4357694"/>
            <a:ext cx="357190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Титлоним</a:t>
            </a:r>
            <a:endParaRPr lang="ru-RU" sz="4000" b="1" dirty="0" smtClean="0">
              <a:ln w="11430"/>
              <a:solidFill>
                <a:schemeClr val="accent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ециальное оформление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Специальное оформление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Специальное оформление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297</Words>
  <Application>Microsoft Office PowerPoint</Application>
  <PresentationFormat>Экран (4:3)</PresentationFormat>
  <Paragraphs>535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Тема Office</vt:lpstr>
      <vt:lpstr>Специальное оформление</vt:lpstr>
      <vt:lpstr>1_Специальное оформление</vt:lpstr>
      <vt:lpstr>2_Специальное оформление</vt:lpstr>
      <vt:lpstr>3_Специальное оформление</vt:lpstr>
      <vt:lpstr>«Причины возникновения и значение псевдонимов русских писателей и поэтов». </vt:lpstr>
      <vt:lpstr>Уильям Шекспир «Много шума из ничего»</vt:lpstr>
      <vt:lpstr>    Фамилия          Имя          Отчество                               </vt:lpstr>
      <vt:lpstr>    Определение в словаре  С.И.Ожегова: «Псевдоним – это вымышленное имя писателя, артиста или политического деятеля».</vt:lpstr>
      <vt:lpstr>    Объект: исследования и статьи о псевдонимике + фрагменты биографии</vt:lpstr>
      <vt:lpstr>    Цель: Исследование псевдонимов русских поэтов и писателей и причин их появления. </vt:lpstr>
      <vt:lpstr>    Писатели, актеры, ученые, общественные и политические деятели </vt:lpstr>
      <vt:lpstr>    Классификация псевдонимов </vt:lpstr>
      <vt:lpstr>    Классификация псевдонимов </vt:lpstr>
      <vt:lpstr>    Примеры псевдонимов в литературе:  </vt:lpstr>
      <vt:lpstr>    Примеры псевдонимов в интернете:  </vt:lpstr>
      <vt:lpstr>Результаты опроса</vt:lpstr>
      <vt:lpstr>Причины использования псевдонимов:</vt:lpstr>
      <vt:lpstr>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Профессиональная самооценка  педагога</dc:title>
  <dc:creator>Учитель</dc:creator>
  <cp:lastModifiedBy>DNA7 X86</cp:lastModifiedBy>
  <cp:revision>38</cp:revision>
  <dcterms:modified xsi:type="dcterms:W3CDTF">2019-01-24T13:19:36Z</dcterms:modified>
</cp:coreProperties>
</file>