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5" r:id="rId9"/>
    <p:sldId id="262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 /><Relationship Id="rId2" Type="http://schemas.microsoft.com/office/2011/relationships/chartColorStyle" Target="colors2.xml" /><Relationship Id="rId1" Type="http://schemas.microsoft.com/office/2011/relationships/chartStyle" Target="style2.xml" 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 /><Relationship Id="rId2" Type="http://schemas.microsoft.com/office/2011/relationships/chartColorStyle" Target="colors3.xml" /><Relationship Id="rId1" Type="http://schemas.microsoft.com/office/2011/relationships/chartStyle" Target="style3.xml" 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 /><Relationship Id="rId2" Type="http://schemas.microsoft.com/office/2011/relationships/chartColorStyle" Target="colors4.xml" /><Relationship Id="rId1" Type="http://schemas.microsoft.com/office/2011/relationships/chartStyle" Target="style4.xml" /><Relationship Id="rId4" Type="http://schemas.openxmlformats.org/officeDocument/2006/relationships/oleObject" Target="../embeddings/oleObject1.bin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cap="none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Время употребления сока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cap="none" spc="20" baseline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Лист1!$A$1:$A$3</c:f>
              <c:strCache>
                <c:ptCount val="3"/>
                <c:pt idx="0">
                  <c:v>с 8 до 12</c:v>
                </c:pt>
                <c:pt idx="1">
                  <c:v>С 13 до 16</c:v>
                </c:pt>
                <c:pt idx="2">
                  <c:v>С 17 до 21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5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5B6-43FD-B2BA-274AE23B0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88558383"/>
        <c:axId val="88550895"/>
      </c:lineChart>
      <c:catAx>
        <c:axId val="88558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8550895"/>
        <c:crosses val="autoZero"/>
        <c:auto val="1"/>
        <c:lblAlgn val="ctr"/>
        <c:lblOffset val="100"/>
        <c:noMultiLvlLbl val="0"/>
      </c:catAx>
      <c:valAx>
        <c:axId val="885508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8558383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 sz="1400">
          <a:solidFill>
            <a:schemeClr val="bg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cap="none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Частота употребления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cap="none" spc="20" baseline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Лист1!$B$20:$B$24</c:f>
              <c:strCache>
                <c:ptCount val="5"/>
                <c:pt idx="0">
                  <c:v>Каждый день</c:v>
                </c:pt>
                <c:pt idx="1">
                  <c:v>Два раза в неделю</c:v>
                </c:pt>
                <c:pt idx="2">
                  <c:v>Раз в неделю</c:v>
                </c:pt>
                <c:pt idx="3">
                  <c:v>Раз в месяц</c:v>
                </c:pt>
                <c:pt idx="4">
                  <c:v>Раз в год или реже</c:v>
                </c:pt>
              </c:strCache>
            </c:strRef>
          </c:cat>
          <c:val>
            <c:numRef>
              <c:f>Лист1!$C$20:$C$24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7</c:v>
                </c:pt>
                <c:pt idx="3">
                  <c:v>10</c:v>
                </c:pt>
                <c:pt idx="4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80-45AE-ACEE-55E177AF3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37615071"/>
        <c:axId val="137625471"/>
      </c:lineChart>
      <c:catAx>
        <c:axId val="1376150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7625471"/>
        <c:crosses val="autoZero"/>
        <c:auto val="1"/>
        <c:lblAlgn val="ctr"/>
        <c:lblOffset val="100"/>
        <c:noMultiLvlLbl val="0"/>
      </c:catAx>
      <c:valAx>
        <c:axId val="1376254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7615071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 sz="1600">
          <a:solidFill>
            <a:schemeClr val="bg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15" b="0" i="0" u="none" strike="noStrike" kern="1200" cap="all" spc="0" baseline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Лист2!$B$1</c:f>
              <c:strCache>
                <c:ptCount val="1"/>
                <c:pt idx="0">
                  <c:v>КДж</c:v>
                </c:pt>
              </c:strCache>
            </c:strRef>
          </c:tx>
          <c:spPr>
            <a:ln w="57150" cap="rnd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0.11645045800179085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F6-4625-9849-659C6CA4B207}"/>
                </c:ext>
              </c:extLst>
            </c:dLbl>
            <c:dLbl>
              <c:idx val="1"/>
              <c:layout>
                <c:manualLayout>
                  <c:x val="-6.6764929254360075E-2"/>
                  <c:y val="-3.26374216950836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F6-4625-9849-659C6CA4B207}"/>
                </c:ext>
              </c:extLst>
            </c:dLbl>
            <c:dLbl>
              <c:idx val="2"/>
              <c:layout>
                <c:manualLayout>
                  <c:x val="-9.1607693628075457E-2"/>
                  <c:y val="4.07967771188545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F6-4625-9849-659C6CA4B207}"/>
                </c:ext>
              </c:extLst>
            </c:dLbl>
            <c:dLbl>
              <c:idx val="3"/>
              <c:layout>
                <c:manualLayout>
                  <c:x val="-7.6080965894503347E-2"/>
                  <c:y val="-1.22390331356563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F6-4625-9849-659C6CA4B2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Лист2!$B$2:$B$5</c:f>
              <c:numCache>
                <c:formatCode>General</c:formatCode>
                <c:ptCount val="4"/>
                <c:pt idx="0">
                  <c:v>190</c:v>
                </c:pt>
                <c:pt idx="1">
                  <c:v>190</c:v>
                </c:pt>
                <c:pt idx="2">
                  <c:v>170</c:v>
                </c:pt>
                <c:pt idx="3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6F6-4625-9849-659C6CA4B20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594271"/>
        <c:axId val="137591775"/>
      </c:lineChart>
      <c:catAx>
        <c:axId val="13759427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7591775"/>
        <c:crosses val="autoZero"/>
        <c:auto val="1"/>
        <c:lblAlgn val="ctr"/>
        <c:lblOffset val="100"/>
        <c:noMultiLvlLbl val="0"/>
      </c:catAx>
      <c:valAx>
        <c:axId val="137591775"/>
        <c:scaling>
          <c:orientation val="minMax"/>
          <c:max val="193"/>
          <c:min val="165"/>
        </c:scaling>
        <c:delete val="1"/>
        <c:axPos val="l"/>
        <c:numFmt formatCode="General" sourceLinked="1"/>
        <c:majorTickMark val="none"/>
        <c:minorTickMark val="none"/>
        <c:tickLblPos val="nextTo"/>
        <c:crossAx val="1375942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Лист2!$E$2</c:f>
              <c:strCache>
                <c:ptCount val="1"/>
                <c:pt idx="0">
                  <c:v>Калории, КДж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44-440E-8148-291CDC5CFC6E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944-440E-8148-291CDC5CFC6E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944-440E-8148-291CDC5CFC6E}"/>
              </c:ext>
            </c:extLst>
          </c:dPt>
          <c:val>
            <c:numRef>
              <c:f>Лист2!$E$3:$E$6</c:f>
              <c:numCache>
                <c:formatCode>General</c:formatCode>
                <c:ptCount val="4"/>
                <c:pt idx="0">
                  <c:v>190</c:v>
                </c:pt>
                <c:pt idx="1">
                  <c:v>190</c:v>
                </c:pt>
                <c:pt idx="2">
                  <c:v>170</c:v>
                </c:pt>
                <c:pt idx="3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944-440E-8148-291CDC5CF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026672"/>
        <c:axId val="41012528"/>
      </c:lineChart>
      <c:catAx>
        <c:axId val="410266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1012528"/>
        <c:crosses val="autoZero"/>
        <c:auto val="1"/>
        <c:lblAlgn val="ctr"/>
        <c:lblOffset val="100"/>
        <c:noMultiLvlLbl val="0"/>
      </c:catAx>
      <c:valAx>
        <c:axId val="4101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102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/>
    </cs:fontRef>
    <cs:spPr/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 w="9575">
        <a:solidFill>
          <a:schemeClr val="lt1">
            <a:lumMod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 cmpd="sng" algn="ctr">
        <a:solidFill>
          <a:schemeClr val="phClr">
            <a:shade val="95000"/>
            <a:satMod val="105000"/>
          </a:schemeClr>
        </a:solidFill>
        <a:round/>
      </a:ln>
    </cs:spPr>
  </cs:dataPointLine>
  <cs:dataPointMarker>
    <cs:lnRef idx="0"/>
    <cs:fillRef idx="0"/>
    <cs:effectRef idx="0"/>
    <cs:fontRef idx="minor">
      <a:schemeClr val="dk1"/>
    </cs:fontRef>
    <cs:spPr>
      <a:solidFill>
        <a:schemeClr val="lt1"/>
      </a:solidFill>
    </cs:spPr>
  </cs:dataPointMarker>
  <cs:dataPointMarkerLayout symbol="circle" size="17"/>
  <cs:dataPointWireframe>
    <cs:lnRef idx="0">
      <cs:styleClr val="auto"/>
    </cs:lnRef>
    <cs:fillRef idx="1"/>
    <cs:effectRef idx="0"/>
    <cs:fontRef idx="minor">
      <a:schemeClr val="dk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/>
    </cs:fontRef>
    <cs:defRPr sz="1915" b="0" kern="1200" cap="all" spc="0" baseline="0">
      <a:gradFill>
        <a:gsLst>
          <a:gs pos="0">
            <a:schemeClr val="dk1">
              <a:lumMod val="50000"/>
              <a:lumOff val="50000"/>
            </a:schemeClr>
          </a:gs>
          <a:gs pos="100000">
            <a:schemeClr val="dk1">
              <a:lumMod val="85000"/>
              <a:lumOff val="15000"/>
            </a:schemeClr>
          </a:gs>
        </a:gsLst>
        <a:lin ang="5400000" scaled="0"/>
      </a:gradFill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10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 /><Relationship Id="rId2" Type="http://schemas.openxmlformats.org/officeDocument/2006/relationships/image" Target="../media/image16.jpg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18.jp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 /><Relationship Id="rId2" Type="http://schemas.openxmlformats.org/officeDocument/2006/relationships/image" Target="../media/image19.jpg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21.jpg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2.xml" /><Relationship Id="rId4" Type="http://schemas.openxmlformats.org/officeDocument/2006/relationships/chart" Target="../charts/char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10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 /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 /><Relationship Id="rId2" Type="http://schemas.openxmlformats.org/officeDocument/2006/relationships/image" Target="../media/image10.emf" /><Relationship Id="rId1" Type="http://schemas.openxmlformats.org/officeDocument/2006/relationships/slideLayout" Target="../slideLayouts/slideLayout10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 /><Relationship Id="rId2" Type="http://schemas.openxmlformats.org/officeDocument/2006/relationships/image" Target="../media/image12.emf" /><Relationship Id="rId1" Type="http://schemas.openxmlformats.org/officeDocument/2006/relationships/slideLayout" Target="../slideLayouts/slideLayout10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 /><Relationship Id="rId2" Type="http://schemas.openxmlformats.org/officeDocument/2006/relationships/chart" Target="../charts/chart4.xml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322" y="418011"/>
            <a:ext cx="7549278" cy="3688768"/>
          </a:xfrm>
        </p:spPr>
        <p:txBody>
          <a:bodyPr/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4800" b="1" dirty="0"/>
              <a:t>Исследование и анализ яблочного сока, его влияние на здоровье человека</a:t>
            </a:r>
            <a:r>
              <a:rPr lang="ru-RU" b="1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7588" y="4394039"/>
            <a:ext cx="5190309" cy="189355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effectLst/>
              </a:rPr>
              <a:t>Выполнила:</a:t>
            </a:r>
            <a:endParaRPr lang="ru-RU" dirty="0">
              <a:effectLst/>
            </a:endParaRPr>
          </a:p>
          <a:p>
            <a:r>
              <a:rPr lang="ru-RU">
                <a:effectLst/>
              </a:rPr>
              <a:t>Ученица 9 </a:t>
            </a:r>
            <a:r>
              <a:rPr lang="ru-RU" dirty="0">
                <a:effectLst/>
              </a:rPr>
              <a:t>«Д» класса  МБОУ «Гимназия №6»</a:t>
            </a:r>
          </a:p>
          <a:p>
            <a:r>
              <a:rPr lang="ru-RU" dirty="0">
                <a:effectLst/>
              </a:rPr>
              <a:t>Юсупова Елизавета Викторовна</a:t>
            </a:r>
          </a:p>
          <a:p>
            <a:r>
              <a:rPr lang="ru-RU" b="1" dirty="0">
                <a:effectLst/>
              </a:rPr>
              <a:t>Научный руководитель: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Учитель биологии </a:t>
            </a:r>
          </a:p>
          <a:p>
            <a:r>
              <a:rPr lang="ru-RU" dirty="0">
                <a:effectLst/>
              </a:rPr>
              <a:t>Шайхутдинова </a:t>
            </a:r>
            <a:r>
              <a:rPr lang="ru-RU" dirty="0" err="1">
                <a:effectLst/>
              </a:rPr>
              <a:t>Нелля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Фанисовна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pic>
        <p:nvPicPr>
          <p:cNvPr id="1026" name="Picture 2" descr="http://top10r.ru/uploads/posts/2015-09/1443350588_yablo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772" y="2627124"/>
            <a:ext cx="2728331" cy="158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70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37" y="4857750"/>
            <a:ext cx="9258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Определение содержания витамина С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86451" y="-17169"/>
            <a:ext cx="3476136" cy="46348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497" y="1793229"/>
            <a:ext cx="4842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каком из соков содержится витамин С наблюдаем  при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помощи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йодометрии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35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451" y="4600575"/>
            <a:ext cx="103870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Определение на наличие жиросодержащих примесей и сахаров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1843" y="-451843"/>
            <a:ext cx="2711053" cy="36147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0"/>
            <a:ext cx="2962275" cy="3949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74" y="0"/>
            <a:ext cx="3033713" cy="404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528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37" y="4857750"/>
            <a:ext cx="9258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Определение кислотности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004688"/>
              </p:ext>
            </p:extLst>
          </p:nvPr>
        </p:nvGraphicFramePr>
        <p:xfrm>
          <a:off x="128587" y="178593"/>
          <a:ext cx="6400801" cy="2336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066">
                  <a:extLst>
                    <a:ext uri="{9D8B030D-6E8A-4147-A177-3AD203B41FA5}">
                      <a16:colId xmlns:a16="http://schemas.microsoft.com/office/drawing/2014/main" val="1005088637"/>
                    </a:ext>
                  </a:extLst>
                </a:gridCol>
                <a:gridCol w="3200735">
                  <a:extLst>
                    <a:ext uri="{9D8B030D-6E8A-4147-A177-3AD203B41FA5}">
                      <a16:colId xmlns:a16="http://schemas.microsoft.com/office/drawing/2014/main" val="3021587428"/>
                    </a:ext>
                  </a:extLst>
                </a:gridCol>
              </a:tblGrid>
              <a:tr h="46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Образец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PH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0069942"/>
                  </a:ext>
                </a:extLst>
              </a:tr>
              <a:tr h="46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8331825"/>
                  </a:ext>
                </a:extLst>
              </a:tr>
              <a:tr h="46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1768306"/>
                  </a:ext>
                </a:extLst>
              </a:tr>
              <a:tr h="46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9307274"/>
                  </a:ext>
                </a:extLst>
              </a:tr>
              <a:tr h="46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1918981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707" y="4131276"/>
            <a:ext cx="2816482" cy="21123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963" y="0"/>
            <a:ext cx="2562225" cy="3416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262" y="1034983"/>
            <a:ext cx="2434827" cy="324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32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50" y="4586288"/>
            <a:ext cx="10687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Анализ присутствия искусственных красителей</a:t>
            </a:r>
          </a:p>
        </p:txBody>
      </p:sp>
    </p:spTree>
    <p:extLst>
      <p:ext uri="{BB962C8B-B14F-4D97-AF65-F5344CB8AC3E}">
        <p14:creationId xmlns:p14="http://schemas.microsoft.com/office/powerpoint/2010/main" val="133003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32243" y="417443"/>
            <a:ext cx="3230218" cy="523220"/>
          </a:xfrm>
          <a:prstGeom prst="rect">
            <a:avLst/>
          </a:prstGeom>
          <a:solidFill>
            <a:schemeClr val="tx1">
              <a:lumMod val="95000"/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2243" y="2617108"/>
            <a:ext cx="3230218" cy="523220"/>
          </a:xfrm>
          <a:prstGeom prst="rect">
            <a:avLst/>
          </a:prstGeom>
          <a:solidFill>
            <a:schemeClr val="tx1">
              <a:lumMod val="95000"/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Задачи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5203" y="1192386"/>
            <a:ext cx="9968948" cy="131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изучить характер влияния яблочного сока на организм человека.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5202" y="3227036"/>
            <a:ext cx="115442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потребительские предпочтения при покупке соков.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физические свойства выбранной группы производителей яблочного сока.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химические свойства выбранной группы производителей яблочного сока.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влияние яблочного сока разных производителей на здоровье человека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158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846" y="739153"/>
            <a:ext cx="9613861" cy="1080938"/>
          </a:xfrm>
        </p:spPr>
        <p:txBody>
          <a:bodyPr/>
          <a:lstStyle/>
          <a:p>
            <a:r>
              <a:rPr lang="ru-RU" b="1" dirty="0"/>
              <a:t>«Сок» как понятие и его классификация </a:t>
            </a:r>
            <a:endParaRPr lang="ru-RU" dirty="0"/>
          </a:p>
        </p:txBody>
      </p:sp>
      <p:pic>
        <p:nvPicPr>
          <p:cNvPr id="2050" name="Picture 2" descr="Картина на холсте Зеленые яблоки 40х30 с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95" y="0"/>
            <a:ext cx="1936705" cy="227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.joinfo.ua/i/2017/10/59ef3b4e31c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988" y="4813086"/>
            <a:ext cx="2005012" cy="204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847" y="2185851"/>
            <a:ext cx="98781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свежевыжатый сок - напиток, изготавливающийся перед самим употреблением, из свежих продуктов;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 прямого отжима – изготавливается на предприятиях в специальных условиях и после температурной обработки разливается в герметичные пакеты;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восстановленный сок – напиток, который производится путем разбавления сокового концентрата водой и дополнительно обогащенный витаминами;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концентрированный сок – напиток, из которого принудительно извлечена большая часть воды, для увеличения содержания сухих веществ более чем в два раза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87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Анкетирование и дегустация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7" y="2355850"/>
            <a:ext cx="2990850" cy="3987800"/>
          </a:xfrm>
          <a:prstGeom prst="rect">
            <a:avLst/>
          </a:prstGeom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2379363"/>
              </p:ext>
            </p:extLst>
          </p:nvPr>
        </p:nvGraphicFramePr>
        <p:xfrm>
          <a:off x="3514732" y="2355850"/>
          <a:ext cx="3349055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326651"/>
              </p:ext>
            </p:extLst>
          </p:nvPr>
        </p:nvGraphicFramePr>
        <p:xfrm>
          <a:off x="7112462" y="2355850"/>
          <a:ext cx="4670566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6377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4857750"/>
            <a:ext cx="791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Визуальный анализ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" t="7386" b="22923"/>
          <a:stretch/>
        </p:blipFill>
        <p:spPr>
          <a:xfrm>
            <a:off x="496957" y="526774"/>
            <a:ext cx="6403905" cy="3637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692103"/>
              </p:ext>
            </p:extLst>
          </p:nvPr>
        </p:nvGraphicFramePr>
        <p:xfrm>
          <a:off x="7357013" y="526774"/>
          <a:ext cx="4082925" cy="3637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8859">
                  <a:extLst>
                    <a:ext uri="{9D8B030D-6E8A-4147-A177-3AD203B41FA5}">
                      <a16:colId xmlns:a16="http://schemas.microsoft.com/office/drawing/2014/main" val="1251874444"/>
                    </a:ext>
                  </a:extLst>
                </a:gridCol>
                <a:gridCol w="2064066">
                  <a:extLst>
                    <a:ext uri="{9D8B030D-6E8A-4147-A177-3AD203B41FA5}">
                      <a16:colId xmlns:a16="http://schemas.microsoft.com/office/drawing/2014/main" val="2901393882"/>
                    </a:ext>
                  </a:extLst>
                </a:gridCol>
              </a:tblGrid>
              <a:tr h="7381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Образец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Название сока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4246140"/>
                  </a:ext>
                </a:extLst>
              </a:tr>
              <a:tr h="7381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Global Village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0336554"/>
                  </a:ext>
                </a:extLst>
              </a:tr>
              <a:tr h="7116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Любимый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2259840"/>
                  </a:ext>
                </a:extLst>
              </a:tr>
              <a:tr h="7381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</a:t>
                      </a:r>
                      <a:r>
                        <a:rPr lang="ru-RU" sz="20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978080"/>
                  </a:ext>
                </a:extLst>
              </a:tr>
              <a:tr h="7116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Сады </a:t>
                      </a:r>
                      <a:r>
                        <a:rPr lang="ru-RU" sz="2000" dirty="0" err="1">
                          <a:effectLst/>
                        </a:rPr>
                        <a:t>Придонья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2902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050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447" y="295152"/>
            <a:ext cx="5397663" cy="4048248"/>
          </a:xfrm>
          <a:prstGeom prst="rect">
            <a:avLst/>
          </a:prstGeom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7864221"/>
              </p:ext>
            </p:extLst>
          </p:nvPr>
        </p:nvGraphicFramePr>
        <p:xfrm>
          <a:off x="128587" y="3148132"/>
          <a:ext cx="5872163" cy="3495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5595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37" y="4857750"/>
            <a:ext cx="791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Информация о составе упаковки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124751"/>
            <a:ext cx="7664148" cy="2132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414" y="2400300"/>
            <a:ext cx="801725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2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37" y="4857750"/>
            <a:ext cx="791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Информация о составе упаковки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14" y="321292"/>
            <a:ext cx="7541920" cy="1750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326" y="2214563"/>
            <a:ext cx="8770512" cy="21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6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20433663"/>
              </p:ext>
            </p:extLst>
          </p:nvPr>
        </p:nvGraphicFramePr>
        <p:xfrm>
          <a:off x="201294" y="256857"/>
          <a:ext cx="6113781" cy="3957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238" y="2550318"/>
            <a:ext cx="5514976" cy="413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30302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208</TotalTime>
  <Words>231</Words>
  <Application>Microsoft Office PowerPoint</Application>
  <PresentationFormat>Широкоэкранный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Берлин</vt:lpstr>
      <vt:lpstr>      Исследование и анализ яблочного сока, его влияние на здоровье человека.  </vt:lpstr>
      <vt:lpstr>Презентация PowerPoint</vt:lpstr>
      <vt:lpstr>«Сок» как понятие и его классификация </vt:lpstr>
      <vt:lpstr>Анкетирование и дегустация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Неизвестный пользователь</cp:lastModifiedBy>
  <cp:revision>19</cp:revision>
  <dcterms:created xsi:type="dcterms:W3CDTF">2020-12-17T09:04:29Z</dcterms:created>
  <dcterms:modified xsi:type="dcterms:W3CDTF">2021-11-21T15:18:27Z</dcterms:modified>
</cp:coreProperties>
</file>