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notesMasterIdLst>
    <p:notesMasterId r:id="rId16"/>
  </p:notesMasterIdLst>
  <p:handoutMasterIdLst>
    <p:handoutMasterId r:id="rId17"/>
  </p:handoutMasterIdLst>
  <p:sldIdLst>
    <p:sldId id="271" r:id="rId2"/>
    <p:sldId id="278" r:id="rId3"/>
    <p:sldId id="279" r:id="rId4"/>
    <p:sldId id="280" r:id="rId5"/>
    <p:sldId id="281" r:id="rId6"/>
    <p:sldId id="282" r:id="rId7"/>
    <p:sldId id="283" r:id="rId8"/>
    <p:sldId id="287" r:id="rId9"/>
    <p:sldId id="289" r:id="rId10"/>
    <p:sldId id="299" r:id="rId11"/>
    <p:sldId id="307" r:id="rId12"/>
    <p:sldId id="309" r:id="rId13"/>
    <p:sldId id="330" r:id="rId14"/>
    <p:sldId id="332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FF"/>
    <a:srgbClr val="CCFFFF"/>
    <a:srgbClr val="00FFFF"/>
    <a:srgbClr val="66FFFF"/>
    <a:srgbClr val="D47FDD"/>
    <a:srgbClr val="33CC33"/>
    <a:srgbClr val="FFFF00"/>
    <a:srgbClr val="99CC00"/>
    <a:srgbClr val="FF9933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3" autoAdjust="0"/>
    <p:restoredTop sz="94660" autoAdjust="0"/>
  </p:normalViewPr>
  <p:slideViewPr>
    <p:cSldViewPr>
      <p:cViewPr>
        <p:scale>
          <a:sx n="70" d="100"/>
          <a:sy n="70" d="100"/>
        </p:scale>
        <p:origin x="-1368" y="-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788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36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36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B918BE5-10DA-4CAE-B913-FCFBD85C06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7275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40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126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6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162AA19-4163-458C-9D4F-3FDA92CEFB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44813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9F53DD-79F0-4D12-BBA7-13862FEB48A7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16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ru-RU" altLang="en-US"/>
              <a:t>Образец заголовка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ru-RU" altLang="en-US"/>
              <a:t>Образец подзаголовка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77B38E-2FC6-49A5-8796-4EF38867D6DB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spd="med" advTm="1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49E1BF-7869-4B16-9E8F-D86E5A4FEF81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spd="med" advTm="1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30B0C1-1FEF-4A55-8600-D8F097CB115F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spd="med" advTm="1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1FA3B-D5BD-4A86-A4DF-E93A3BCA8247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spd="med" advTm="1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57FB68-14BC-47E0-9E51-51C48DB4CB90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spd="med" advTm="1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BB4A50-ADAB-423E-BC81-6AD50AEEA8DA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spd="med" advTm="1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18CA1F-356B-4998-B171-B0078676E502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spd="med" advTm="1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FC8B30-2F93-477E-93A3-71173A6D6B1F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spd="med" advTm="1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2DAC1D-3AAC-4DE9-9C3E-A285883837BC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spd="med" advTm="1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FCD7FB-F025-44AE-9E2C-2FB5FAA6F38E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spd="med" advTm="1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07380F-0AD8-4729-88E0-C78B07DBEB24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spd="med" advTm="1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1105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1105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1105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E05F061-4C3F-40EF-9D03-0C449412A3F8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  <p:sp>
        <p:nvSpPr>
          <p:cNvPr id="110599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0600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35" r:id="rId1"/>
    <p:sldLayoutId id="2147484124" r:id="rId2"/>
    <p:sldLayoutId id="2147484125" r:id="rId3"/>
    <p:sldLayoutId id="2147484126" r:id="rId4"/>
    <p:sldLayoutId id="2147484127" r:id="rId5"/>
    <p:sldLayoutId id="2147484128" r:id="rId6"/>
    <p:sldLayoutId id="2147484129" r:id="rId7"/>
    <p:sldLayoutId id="2147484130" r:id="rId8"/>
    <p:sldLayoutId id="2147484131" r:id="rId9"/>
    <p:sldLayoutId id="2147484132" r:id="rId10"/>
    <p:sldLayoutId id="2147484133" r:id="rId11"/>
  </p:sldLayoutIdLst>
  <p:transition spd="med" advTm="10000"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60350"/>
            <a:ext cx="7931150" cy="931863"/>
          </a:xfrm>
        </p:spPr>
        <p:txBody>
          <a:bodyPr/>
          <a:lstStyle/>
          <a:p>
            <a:pPr algn="ctr" eaLnBrk="1" hangingPunct="1"/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</a:rPr>
              <a:t>МБДОУ  Детский сад № 56 «</a:t>
            </a:r>
            <a:r>
              <a:rPr lang="ru-RU" sz="2000" b="1" dirty="0" err="1" smtClean="0">
                <a:solidFill>
                  <a:srgbClr val="0000FF"/>
                </a:solidFill>
                <a:latin typeface="Times New Roman" pitchFamily="18" charset="0"/>
              </a:rPr>
              <a:t>Гусельки</a:t>
            </a:r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</a:rPr>
              <a:t>» Тамбов</a:t>
            </a:r>
            <a:br>
              <a:rPr lang="ru-RU" sz="2000" b="1" dirty="0" smtClean="0">
                <a:solidFill>
                  <a:srgbClr val="0000FF"/>
                </a:solidFill>
                <a:latin typeface="Times New Roman" pitchFamily="18" charset="0"/>
              </a:rPr>
            </a:br>
            <a:endParaRPr lang="ru-RU" sz="2000" b="1" dirty="0" smtClean="0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125538"/>
            <a:ext cx="7931150" cy="792162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</a:rPr>
              <a:t>«Наша дошкольная жизнь»</a:t>
            </a:r>
          </a:p>
        </p:txBody>
      </p:sp>
      <p:sp>
        <p:nvSpPr>
          <p:cNvPr id="104463" name="Rectangle 15"/>
          <p:cNvSpPr>
            <a:spLocks noChangeArrowheads="1"/>
          </p:cNvSpPr>
          <p:nvPr/>
        </p:nvSpPr>
        <p:spPr bwMode="auto">
          <a:xfrm>
            <a:off x="-180975" y="2492375"/>
            <a:ext cx="7705725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endParaRPr lang="ru-RU" sz="26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04464" name="Rectangle 16"/>
          <p:cNvSpPr>
            <a:spLocks noChangeArrowheads="1"/>
          </p:cNvSpPr>
          <p:nvPr/>
        </p:nvSpPr>
        <p:spPr bwMode="auto">
          <a:xfrm>
            <a:off x="323850" y="3644900"/>
            <a:ext cx="7931150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ru-RU" sz="2800" b="1" i="1" dirty="0">
                <a:latin typeface="Times New Roman" pitchFamily="18" charset="0"/>
              </a:rPr>
              <a:t>Тема 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ru-RU" sz="2800" b="1" i="1" dirty="0" smtClean="0">
                <a:latin typeface="Times New Roman" pitchFamily="18" charset="0"/>
              </a:rPr>
              <a:t>«Экскурсия по городу Тамбову 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ru-RU" sz="2800" b="1" i="1" dirty="0" smtClean="0">
                <a:latin typeface="Times New Roman" pitchFamily="18" charset="0"/>
              </a:rPr>
              <a:t>для детей </a:t>
            </a:r>
            <a:r>
              <a:rPr lang="ru-RU" sz="2800" b="1" i="1" dirty="0">
                <a:latin typeface="Times New Roman" pitchFamily="18" charset="0"/>
              </a:rPr>
              <a:t>старшего дошкольного возраста»</a:t>
            </a:r>
          </a:p>
        </p:txBody>
      </p:sp>
      <p:sp>
        <p:nvSpPr>
          <p:cNvPr id="104465" name="Rectangle 17"/>
          <p:cNvSpPr>
            <a:spLocks noChangeArrowheads="1"/>
          </p:cNvSpPr>
          <p:nvPr/>
        </p:nvSpPr>
        <p:spPr bwMode="auto">
          <a:xfrm>
            <a:off x="755650" y="5445125"/>
            <a:ext cx="793115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ru-RU" sz="1800" b="1" i="1" dirty="0">
                <a:latin typeface="Times New Roman" pitchFamily="18" charset="0"/>
              </a:rPr>
              <a:t>Автор </a:t>
            </a:r>
            <a:r>
              <a:rPr lang="ru-RU" sz="1800" b="1" i="1" dirty="0" smtClean="0">
                <a:latin typeface="Times New Roman" pitchFamily="18" charset="0"/>
              </a:rPr>
              <a:t>Елена Владимировна Дубенская</a:t>
            </a:r>
            <a:endParaRPr lang="ru-RU" sz="1800" b="1" i="1" dirty="0">
              <a:latin typeface="Times New Roman" pitchFamily="18" charset="0"/>
            </a:endParaRPr>
          </a:p>
          <a:p>
            <a:pPr marL="342900" indent="-342900" algn="r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ru-RU" sz="1800" b="1" i="1" dirty="0" smtClean="0">
                <a:latin typeface="Times New Roman" pitchFamily="18" charset="0"/>
              </a:rPr>
              <a:t>Учитель-логопед</a:t>
            </a:r>
            <a:endParaRPr lang="ru-RU" sz="1800" b="1" i="1" dirty="0">
              <a:latin typeface="Times New Roman" pitchFamily="18" charset="0"/>
            </a:endParaRPr>
          </a:p>
        </p:txBody>
      </p:sp>
      <p:pic>
        <p:nvPicPr>
          <p:cNvPr id="8" name="Рисунок 7" descr="&lt;br /&gt;&#10;ГОУ кадетская общеобразовательная школа-интернат «Тамбовский кадетский корпус имени Л.С.Демина»&lt;br /&gt;&#10;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692697"/>
            <a:ext cx="144016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med" advTm="1979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4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0" decel="100000" fill="hold"/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3" presetClass="entr" presetSubtype="1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2000"/>
                                        <p:tgtEl>
                                          <p:spTgt spid="104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1044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1044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104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104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0"/>
                            </p:stCondLst>
                            <p:childTnLst>
                              <p:par>
                                <p:cTn id="2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104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104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3000"/>
                                        <p:tgtEl>
                                          <p:spTgt spid="104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0" grpId="0"/>
      <p:bldP spid="104451" grpId="0" build="p"/>
      <p:bldP spid="104463" grpId="0"/>
      <p:bldP spid="104464" grpId="0"/>
      <p:bldP spid="10446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938" name="Picture 2" descr="C:\Documents and Settings\Admin\Рабочий стол\Тамбов фото\0120402009051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211960" cy="3384376"/>
          </a:xfrm>
          <a:prstGeom prst="rect">
            <a:avLst/>
          </a:prstGeom>
          <a:noFill/>
        </p:spPr>
      </p:pic>
      <p:pic>
        <p:nvPicPr>
          <p:cNvPr id="167939" name="Picture 3" descr="C:\Documents and Settings\Admin\Рабочий стол\Тамбов фото\0857562009090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56992"/>
            <a:ext cx="3059832" cy="3501008"/>
          </a:xfrm>
          <a:prstGeom prst="rect">
            <a:avLst/>
          </a:prstGeom>
          <a:noFill/>
        </p:spPr>
      </p:pic>
      <p:pic>
        <p:nvPicPr>
          <p:cNvPr id="167940" name="Picture 4" descr="C:\Documents and Settings\Admin\Рабочий стол\Тамбов фото\0942302009102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0"/>
            <a:ext cx="4932040" cy="3356992"/>
          </a:xfrm>
          <a:prstGeom prst="rect">
            <a:avLst/>
          </a:prstGeom>
          <a:noFill/>
        </p:spPr>
      </p:pic>
      <p:pic>
        <p:nvPicPr>
          <p:cNvPr id="167942" name="Picture 6" descr="C:\Documents and Settings\Admin\Рабочий стол\Тамбов фото\111-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3356992"/>
            <a:ext cx="3491880" cy="3501008"/>
          </a:xfrm>
          <a:prstGeom prst="rect">
            <a:avLst/>
          </a:prstGeom>
          <a:noFill/>
        </p:spPr>
      </p:pic>
      <p:pic>
        <p:nvPicPr>
          <p:cNvPr id="8" name="Picture 5" descr="C:\Documents and Settings\Admin\Рабочий стол\Тамбов фото\21584620090608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15816" y="2420888"/>
            <a:ext cx="3240360" cy="4437112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843808" y="2420888"/>
            <a:ext cx="33843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</a:rPr>
              <a:t>«Наши герои ВОВ»</a:t>
            </a:r>
            <a:endParaRPr lang="ru-RU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 advTm="10000">
    <p:wheel spokes="2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00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133" name="Picture 5" descr="C:\Documents and Settings\Admin\Рабочий стол\Тамбов фото\images (1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67475" y="0"/>
            <a:ext cx="2676525" cy="1714500"/>
          </a:xfrm>
          <a:prstGeom prst="rect">
            <a:avLst/>
          </a:prstGeom>
          <a:noFill/>
        </p:spPr>
      </p:pic>
      <p:pic>
        <p:nvPicPr>
          <p:cNvPr id="176134" name="Picture 6" descr="C:\Documents and Settings\Admin\Рабочий стол\Тамбов фото\images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9" y="4365104"/>
            <a:ext cx="3419872" cy="2492896"/>
          </a:xfrm>
          <a:prstGeom prst="rect">
            <a:avLst/>
          </a:prstGeom>
          <a:noFill/>
        </p:spPr>
      </p:pic>
      <p:pic>
        <p:nvPicPr>
          <p:cNvPr id="176136" name="Picture 8" descr="C:\Documents and Settings\Admin\Рабочий стол\Тамбов фото\images (7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466975" cy="1857375"/>
          </a:xfrm>
          <a:prstGeom prst="rect">
            <a:avLst/>
          </a:prstGeom>
          <a:noFill/>
        </p:spPr>
      </p:pic>
      <p:pic>
        <p:nvPicPr>
          <p:cNvPr id="176137" name="Picture 9" descr="C:\Documents and Settings\Admin\Рабочий стол\Тамбов фото\images (9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789040"/>
            <a:ext cx="2411760" cy="3068960"/>
          </a:xfrm>
          <a:prstGeom prst="rect">
            <a:avLst/>
          </a:prstGeom>
          <a:noFill/>
        </p:spPr>
      </p:pic>
      <p:pic>
        <p:nvPicPr>
          <p:cNvPr id="176138" name="Picture 10" descr="C:\Documents and Settings\Admin\Рабочий стол\Тамбов фото\0001-s.jpg"/>
          <p:cNvPicPr>
            <a:picLocks noChangeAspect="1" noChangeArrowheads="1"/>
          </p:cNvPicPr>
          <p:nvPr/>
        </p:nvPicPr>
        <p:blipFill>
          <a:blip r:embed="rId6" cstate="print"/>
          <a:srcRect b="11702"/>
          <a:stretch>
            <a:fillRect/>
          </a:stretch>
        </p:blipFill>
        <p:spPr bwMode="auto">
          <a:xfrm>
            <a:off x="1187624" y="1556792"/>
            <a:ext cx="2664296" cy="1769171"/>
          </a:xfrm>
          <a:prstGeom prst="rect">
            <a:avLst/>
          </a:prstGeom>
          <a:noFill/>
        </p:spPr>
      </p:pic>
      <p:pic>
        <p:nvPicPr>
          <p:cNvPr id="176139" name="Picture 11" descr="C:\Documents and Settings\Admin\Рабочий стол\Тамбов фото\486-s.jpg"/>
          <p:cNvPicPr>
            <a:picLocks noChangeAspect="1" noChangeArrowheads="1"/>
          </p:cNvPicPr>
          <p:nvPr/>
        </p:nvPicPr>
        <p:blipFill>
          <a:blip r:embed="rId7" cstate="print"/>
          <a:srcRect b="8333"/>
          <a:stretch>
            <a:fillRect/>
          </a:stretch>
        </p:blipFill>
        <p:spPr bwMode="auto">
          <a:xfrm>
            <a:off x="2195737" y="3212976"/>
            <a:ext cx="2448272" cy="180020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2483768" y="188640"/>
            <a:ext cx="41399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Необходимо формировать у детей такие важные понятия как долг перед  Родиной, любовь к Отечеству, ненависть к врагу, трудовой подвиг и т.д. 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995936" y="1700808"/>
            <a:ext cx="51480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Важно подвести ребенка к пониманию, что его родители, его бабушка, дедушка победили, потому что любят свою Отчизну, Родину и чтят память о героях отдавших жизнь за счастливую жизнь людей. Имена героев увековечены в названии городов, улиц, площадей, в их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         честь воздвигнуты памятники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6140" name="Rectangle 12"/>
          <p:cNvSpPr>
            <a:spLocks noChangeArrowheads="1"/>
          </p:cNvSpPr>
          <p:nvPr/>
        </p:nvSpPr>
        <p:spPr bwMode="auto">
          <a:xfrm>
            <a:off x="2411760" y="4753599"/>
            <a:ext cx="3312368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rgbClr val="444444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800" b="1" dirty="0" smtClean="0">
                <a:solidFill>
                  <a:srgbClr val="444444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Продолжением данной работы является знакомство детей с другими городами России, со столицей нашей Родины, с гимном, флагом, гербом государства.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Tm="10000">
    <p:wheel spokes="2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88640"/>
            <a:ext cx="51845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Сотрудничество с родителями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788024" y="3284984"/>
            <a:ext cx="4355976" cy="2973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 smtClean="0">
                <a:latin typeface="Times New Roman" pitchFamily="18" charset="0"/>
              </a:rPr>
              <a:t>Статьи и консультации :</a:t>
            </a:r>
            <a:r>
              <a:rPr lang="ru-RU" sz="2400" dirty="0" smtClean="0">
                <a:latin typeface="Times New Roman" pitchFamily="18" charset="0"/>
              </a:rPr>
              <a:t>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400" dirty="0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</a:rPr>
              <a:t>«Что значит уважать ребенка»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</a:rPr>
              <a:t>«Советы родителям по  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>
                <a:latin typeface="Times New Roman" pitchFamily="18" charset="0"/>
              </a:rPr>
              <a:t>      патриотическому воспитанию»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</a:rPr>
              <a:t>«Легко ли быть матерью»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</a:rPr>
              <a:t>«Как мы ведем себя в обществе»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</a:rPr>
              <a:t>«Как рассказать нашим детям об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>
                <a:latin typeface="Times New Roman" pitchFamily="18" charset="0"/>
              </a:rPr>
              <a:t>      этой Великой войне»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</a:rPr>
              <a:t> «Это надо знать»</a:t>
            </a:r>
          </a:p>
        </p:txBody>
      </p:sp>
      <p:sp>
        <p:nvSpPr>
          <p:cNvPr id="178177" name="Rectangle 1"/>
          <p:cNvSpPr>
            <a:spLocks noChangeArrowheads="1"/>
          </p:cNvSpPr>
          <p:nvPr/>
        </p:nvSpPr>
        <p:spPr bwMode="auto">
          <a:xfrm>
            <a:off x="0" y="692696"/>
            <a:ext cx="72008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Verdana" pitchFamily="34" charset="0"/>
                <a:ea typeface="Times New Roman" pitchFamily="18" charset="0"/>
              </a:rPr>
              <a:t>          Как у маленького деревца, еле поднявшегося над землей,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Verdana" pitchFamily="34" charset="0"/>
                <a:ea typeface="Times New Roman" pitchFamily="18" charset="0"/>
              </a:rPr>
              <a:t>заботливый садовник укрепляет корень, от мощности которого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Verdana" pitchFamily="34" charset="0"/>
                <a:ea typeface="Times New Roman" pitchFamily="18" charset="0"/>
              </a:rPr>
              <a:t>зависит жизнь растения на протяжении нескольких десятилетий,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Verdana" pitchFamily="34" charset="0"/>
                <a:ea typeface="Times New Roman" pitchFamily="18" charset="0"/>
              </a:rPr>
              <a:t>Так родитель должен заботиться о воспитании у своих детей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Verdana" pitchFamily="34" charset="0"/>
                <a:ea typeface="Times New Roman" pitchFamily="18" charset="0"/>
              </a:rPr>
              <a:t>чувства безграничной любви к Родине.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Verdana" pitchFamily="34" charset="0"/>
                <a:ea typeface="Times New Roman" pitchFamily="18" charset="0"/>
              </a:rPr>
              <a:t>                                                        (В.А. Сухомлинский)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  <p:pic>
        <p:nvPicPr>
          <p:cNvPr id="5" name="Рисунок 4" descr="Р е б ё н о к. 7 страница – итоговая: Добрый. Внимательный. Способный к сопереживанию. Патриот. Уважительный к взрослым и сверстникам. Имеющий своё мнение."/>
          <p:cNvPicPr/>
          <p:nvPr/>
        </p:nvPicPr>
        <p:blipFill>
          <a:blip r:embed="rId3" cstate="print"/>
          <a:srcRect l="11417" t="13123" r="10630" b="5249"/>
          <a:stretch>
            <a:fillRect/>
          </a:stretch>
        </p:blipFill>
        <p:spPr bwMode="auto">
          <a:xfrm>
            <a:off x="0" y="2348880"/>
            <a:ext cx="4719588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10000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6672"/>
            <a:ext cx="7200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</a:rPr>
              <a:t>            </a:t>
            </a:r>
            <a:r>
              <a:rPr lang="ru-RU" sz="2400" b="1" dirty="0" smtClean="0">
                <a:latin typeface="Times New Roman" pitchFamily="18" charset="0"/>
              </a:rPr>
              <a:t>Работа с педагогами «Мы граждане России»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340768"/>
            <a:ext cx="45720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</a:rPr>
              <a:t>Семинар – практикум «Патриотическое воспитание дошкольников»;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</a:rPr>
              <a:t>Открытые занятия и мастер-классы;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</a:rPr>
              <a:t>Консультация «С чего начинается Родина»;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</a:rPr>
              <a:t>Презентация опыта работы «Нравственно-патриотическое воспитание детей старшего дошкольного возраста»;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</a:rPr>
              <a:t>Совместная проектная деятельность «Люблю тебя, родной Тамбов»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</a:rPr>
              <a:t>Совместные праздники, развлечения  «Этих дней не смолкнет слава», «Вечер народных подвижных игр»</a:t>
            </a:r>
          </a:p>
        </p:txBody>
      </p:sp>
      <p:pic>
        <p:nvPicPr>
          <p:cNvPr id="4" name="Picture 7" descr="blog_coderszone_info"/>
          <p:cNvPicPr>
            <a:picLocks noChangeAspect="1" noChangeArrowheads="1"/>
          </p:cNvPicPr>
          <p:nvPr/>
        </p:nvPicPr>
        <p:blipFill>
          <a:blip r:embed="rId3" cstate="print"/>
          <a:srcRect t="2147"/>
          <a:stretch>
            <a:fillRect/>
          </a:stretch>
        </p:blipFill>
        <p:spPr bwMode="auto">
          <a:xfrm>
            <a:off x="5580112" y="2993832"/>
            <a:ext cx="3062287" cy="313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10000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706" name="Picture 2" descr="Пробуждение природы весной"/>
          <p:cNvPicPr>
            <a:picLocks noChangeAspect="1" noChangeArrowheads="1"/>
          </p:cNvPicPr>
          <p:nvPr/>
        </p:nvPicPr>
        <p:blipFill>
          <a:blip r:embed="rId2" cstate="print"/>
          <a:srcRect b="5039"/>
          <a:stretch>
            <a:fillRect/>
          </a:stretch>
        </p:blipFill>
        <p:spPr bwMode="auto">
          <a:xfrm>
            <a:off x="0" y="0"/>
            <a:ext cx="3083317" cy="3861048"/>
          </a:xfrm>
          <a:prstGeom prst="rect">
            <a:avLst/>
          </a:prstGeom>
          <a:noFill/>
        </p:spPr>
      </p:pic>
      <p:pic>
        <p:nvPicPr>
          <p:cNvPr id="200708" name="Picture 4" descr="Пробуждение природы весной"/>
          <p:cNvPicPr>
            <a:picLocks noChangeAspect="1" noChangeArrowheads="1"/>
          </p:cNvPicPr>
          <p:nvPr/>
        </p:nvPicPr>
        <p:blipFill>
          <a:blip r:embed="rId3" cstate="print"/>
          <a:srcRect b="6929"/>
          <a:stretch>
            <a:fillRect/>
          </a:stretch>
        </p:blipFill>
        <p:spPr bwMode="auto">
          <a:xfrm>
            <a:off x="1619672" y="2924944"/>
            <a:ext cx="2952328" cy="360754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788024" y="548680"/>
            <a:ext cx="31428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</a:rPr>
              <a:t>Перспектива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1844824"/>
            <a:ext cx="424847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</a:rPr>
              <a:t>Модернизация форм работы с детьми (организация походов, просмотр фильмов по тематике с помощью   ИКТ);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</a:rPr>
              <a:t>Оптимизация развивающей среды в группе;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</a:rPr>
              <a:t>Организация работы с подгруппами детей по интересам;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</a:rPr>
              <a:t>Детский мини-проект «Моя родословная»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</a:rPr>
              <a:t>Педагогическая акция «Добрые дела в подарок ветеранам»</a:t>
            </a:r>
            <a:endParaRPr lang="ru-RU" dirty="0"/>
          </a:p>
        </p:txBody>
      </p:sp>
    </p:spTree>
  </p:cSld>
  <p:clrMapOvr>
    <a:masterClrMapping/>
  </p:clrMapOvr>
  <p:transition spd="med" advTm="10000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Рабочий стол\Тамбов фото\images (99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79513" y="404664"/>
            <a:ext cx="43204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/>
              <a:t>Цель – формирование у дошкольников чувства любви и принадлежности к своей Родине, осознание себя неотъемлемой частью гражданского общества.</a:t>
            </a:r>
            <a:endParaRPr lang="ru-RU" sz="16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3645024"/>
            <a:ext cx="8604448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</a:rPr>
              <a:t>Задачи:</a:t>
            </a:r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</a:rPr>
              <a:t>Формирование духовно-нравственного отношения  и чувства сопричастности к семье, городу, стране.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</a:rPr>
              <a:t>Воспитание уважительного отношения к человеку – труженику, результатам его труда, родной земле , защитникам Отечества, государственной символике, традициям государства, общественным праздникам.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Формировать устойчивый интерес и заботливое отношение к родному городу, чувство  патриотизма, чувство гордости быть гражданином города</a:t>
            </a:r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</a:rPr>
              <a:t> Тамбова.</a:t>
            </a:r>
          </a:p>
        </p:txBody>
      </p:sp>
    </p:spTree>
  </p:cSld>
  <p:clrMapOvr>
    <a:masterClrMapping/>
  </p:clrMapOvr>
  <p:transition spd="med" advTm="10000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\Рабочий стол\Тамбов фото\y_d9c65a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915816" y="476672"/>
            <a:ext cx="246265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</a:rPr>
              <a:t>Принципы :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7" y="4005064"/>
            <a:ext cx="8136903" cy="2726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ru-RU" sz="2400" b="1" dirty="0" smtClean="0">
                <a:latin typeface="Times New Roman" pitchFamily="18" charset="0"/>
              </a:rPr>
              <a:t>непрерывность и преемственность педагогического процесса;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ru-RU" sz="2400" b="1" dirty="0" smtClean="0">
                <a:latin typeface="Times New Roman" pitchFamily="18" charset="0"/>
              </a:rPr>
              <a:t>субъект – субъективных отношений на основе диалога со взрослым;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ru-RU" sz="2400" b="1" dirty="0" smtClean="0">
                <a:latin typeface="Times New Roman" pitchFamily="18" charset="0"/>
              </a:rPr>
              <a:t>                   активности;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ru-RU" sz="2400" b="1" dirty="0" smtClean="0">
                <a:latin typeface="Times New Roman" pitchFamily="18" charset="0"/>
              </a:rPr>
              <a:t>                   </a:t>
            </a:r>
            <a:r>
              <a:rPr lang="ru-RU" sz="2400" b="1" dirty="0" err="1" smtClean="0">
                <a:latin typeface="Times New Roman" pitchFamily="18" charset="0"/>
              </a:rPr>
              <a:t>интегративности</a:t>
            </a:r>
            <a:r>
              <a:rPr lang="ru-RU" sz="2400" b="1" dirty="0" smtClean="0">
                <a:latin typeface="Times New Roman" pitchFamily="18" charset="0"/>
              </a:rPr>
              <a:t>;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ru-RU" sz="2400" b="1" dirty="0" smtClean="0">
                <a:latin typeface="Times New Roman" pitchFamily="18" charset="0"/>
              </a:rPr>
              <a:t>                   открытости. </a:t>
            </a:r>
          </a:p>
          <a:p>
            <a:endParaRPr lang="ru-RU" dirty="0"/>
          </a:p>
        </p:txBody>
      </p:sp>
    </p:spTree>
  </p:cSld>
  <p:clrMapOvr>
    <a:masterClrMapping/>
  </p:clrMapOvr>
  <p:transition spd="med" advTm="10000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Documents and Settings\Admin\Рабочий стол\Тамбов фото\1504162009090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3203848" y="5426"/>
            <a:ext cx="5940152" cy="2339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Методы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проектной деятельности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     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-познавательно-игровые занятия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      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-целевые прогулки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      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-экскурсии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-наблюдения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      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-беседы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      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-мониторинг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Срок реализации проекта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долгосрочный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 advTm="10000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914" name="Picture 2" descr="C:\Documents and Settings\Admin\Рабочий стол\Тамбов фото\1626132009102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66915" name="Rectangle 3"/>
          <p:cNvSpPr>
            <a:spLocks noChangeArrowheads="1"/>
          </p:cNvSpPr>
          <p:nvPr/>
        </p:nvSpPr>
        <p:spPr bwMode="auto">
          <a:xfrm>
            <a:off x="1331640" y="4883245"/>
            <a:ext cx="7812360" cy="1892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-социологический опрос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-формирование творческой группы,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распределение обязанностей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-формирование целей и задач проекта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-изучение литературы по теме проекта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-анализ предметной среды группы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87624" y="332656"/>
            <a:ext cx="35283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srgbClr val="444444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 этап – </a:t>
            </a:r>
            <a:r>
              <a:rPr lang="ru-RU" b="1" dirty="0" err="1" smtClean="0">
                <a:solidFill>
                  <a:srgbClr val="444444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предпроектный</a:t>
            </a:r>
            <a:endParaRPr lang="ru-RU" b="1" dirty="0" smtClean="0">
              <a:solidFill>
                <a:srgbClr val="444444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/>
            <a:r>
              <a:rPr lang="ru-RU" b="1" dirty="0" smtClean="0">
                <a:solidFill>
                  <a:srgbClr val="444444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(1 неделя)</a:t>
            </a:r>
            <a:endParaRPr lang="ru-RU" sz="1100" b="1" dirty="0" smtClean="0">
              <a:latin typeface="Arial" pitchFamily="34" charset="0"/>
            </a:endParaRPr>
          </a:p>
        </p:txBody>
      </p:sp>
    </p:spTree>
  </p:cSld>
  <p:clrMapOvr>
    <a:masterClrMapping/>
  </p:clrMapOvr>
  <p:transition spd="med" advTm="10000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938" name="Picture 2" descr="C:\Documents and Settings\Admin\Рабочий стол\Тамбов фото\1049502009090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67940" name="Rectangle 4"/>
          <p:cNvSpPr>
            <a:spLocks noChangeArrowheads="1"/>
          </p:cNvSpPr>
          <p:nvPr/>
        </p:nvSpPr>
        <p:spPr bwMode="auto">
          <a:xfrm>
            <a:off x="611560" y="1063303"/>
            <a:ext cx="7776864" cy="3093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 этап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проектный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solidFill>
                <a:srgbClr val="66FFFF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solidFill>
                <a:srgbClr val="66FFFF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66FFFF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66FFFF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66FF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66FF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деятельность в соответствии с тематическим планированием по ФГТ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66FFFF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66FF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-сбор и систематизация информации о городе и т.п.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66FFFF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66FF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-консультации для родителей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66FFFF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66FF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-создание в группе условий для реализации проекта: выставки книг, создание с детьми альбома с фотографиями, просмотр DVD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66FFFF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66FF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-разработка мини проекта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66FFFF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66FF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Город будущего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66FFFF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66FF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66FFFF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 advTm="10000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962" name="Picture 2" descr="C:\Documents and Settings\Admin\Рабочий стол\Тамбов фото\094658200910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68963" name="Rectangle 3"/>
          <p:cNvSpPr>
            <a:spLocks noChangeArrowheads="1"/>
          </p:cNvSpPr>
          <p:nvPr/>
        </p:nvSpPr>
        <p:spPr bwMode="auto">
          <a:xfrm>
            <a:off x="395536" y="3856533"/>
            <a:ext cx="8748464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-выпуск фотоальбома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-разработка экскурсий, мероприятий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-тематические выставки рисунков детей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-тематические выставки поделок (совместная работа детей и родителей)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-разработка итоговой, тематической деятельности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Путешествие по реке времени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викторины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Мой любимый город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-создание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мини-проекта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 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Город будущего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3" y="548680"/>
            <a:ext cx="40324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3 этап </a:t>
            </a:r>
            <a:r>
              <a:rPr lang="ru-RU" sz="2400" dirty="0" smtClean="0">
                <a:latin typeface="Calibri"/>
                <a:ea typeface="Times New Roman" pitchFamily="18" charset="0"/>
                <a:cs typeface="Arial" pitchFamily="34" charset="0"/>
              </a:rPr>
              <a:t>–</a:t>
            </a:r>
            <a:r>
              <a:rPr lang="ru-RU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результативный</a:t>
            </a:r>
            <a:endParaRPr lang="ru-RU" sz="2400" dirty="0" smtClean="0">
              <a:latin typeface="Arial" pitchFamily="34" charset="0"/>
            </a:endParaRPr>
          </a:p>
        </p:txBody>
      </p:sp>
    </p:spTree>
  </p:cSld>
  <p:clrMapOvr>
    <a:masterClrMapping/>
  </p:clrMapOvr>
  <p:transition spd="med" advTm="10000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b="1" dirty="0" smtClean="0">
                <a:solidFill>
                  <a:srgbClr val="444444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979712" y="764704"/>
            <a:ext cx="61926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444444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 Тамбов - моя малая Родина»</a:t>
            </a:r>
            <a:endParaRPr lang="ru-RU" dirty="0"/>
          </a:p>
        </p:txBody>
      </p:sp>
      <p:pic>
        <p:nvPicPr>
          <p:cNvPr id="173061" name="Picture 5" descr="C:\Documents and Settings\Admin\Рабочий стол\Тамбов фото\2344352009102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13175"/>
            <a:ext cx="6948264" cy="1883871"/>
          </a:xfrm>
          <a:prstGeom prst="rect">
            <a:avLst/>
          </a:prstGeom>
          <a:noFill/>
        </p:spPr>
      </p:pic>
      <p:pic>
        <p:nvPicPr>
          <p:cNvPr id="173062" name="Picture 6" descr="C:\Documents and Settings\Admin\Рабочий стол\Тамбов фото\2347432009102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0"/>
            <a:ext cx="6876256" cy="2708920"/>
          </a:xfrm>
          <a:prstGeom prst="rect">
            <a:avLst/>
          </a:prstGeom>
          <a:noFill/>
        </p:spPr>
      </p:pic>
      <p:pic>
        <p:nvPicPr>
          <p:cNvPr id="173063" name="Picture 7" descr="C:\Documents and Settings\Admin\Рабочий стол\Тамбов фото\539-s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60356" y="2708920"/>
            <a:ext cx="4083643" cy="4149080"/>
          </a:xfrm>
          <a:prstGeom prst="rect">
            <a:avLst/>
          </a:prstGeom>
          <a:noFill/>
        </p:spPr>
      </p:pic>
      <p:pic>
        <p:nvPicPr>
          <p:cNvPr id="173064" name="Picture 8" descr="C:\Documents and Settings\Admin\Рабочий стол\Тамбов фото\104-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501008"/>
            <a:ext cx="2411759" cy="2232248"/>
          </a:xfrm>
          <a:prstGeom prst="rect">
            <a:avLst/>
          </a:prstGeom>
          <a:noFill/>
        </p:spPr>
      </p:pic>
      <p:pic>
        <p:nvPicPr>
          <p:cNvPr id="20" name="Picture 3" descr="C:\Documents and Settings\Admin\Рабочий стол\Тамбов фото\images (4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3069556" cy="3789040"/>
          </a:xfrm>
          <a:prstGeom prst="rect">
            <a:avLst/>
          </a:prstGeom>
          <a:noFill/>
        </p:spPr>
      </p:pic>
      <p:pic>
        <p:nvPicPr>
          <p:cNvPr id="173065" name="Picture 9" descr="C:\Documents and Settings\Admin\Рабочий стол\Тамбов фото\images (12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11761" y="1556791"/>
            <a:ext cx="2967782" cy="3672409"/>
          </a:xfrm>
          <a:prstGeom prst="rect">
            <a:avLst/>
          </a:prstGeom>
          <a:noFill/>
        </p:spPr>
      </p:pic>
      <p:sp>
        <p:nvSpPr>
          <p:cNvPr id="22" name="Прямоугольник 21"/>
          <p:cNvSpPr/>
          <p:nvPr/>
        </p:nvSpPr>
        <p:spPr>
          <a:xfrm>
            <a:off x="251520" y="0"/>
            <a:ext cx="28803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444444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Мой        Тамбов 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021304" y="548680"/>
            <a:ext cx="11013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ransition spd="med" advTm="10000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атриотическое воспитание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563888" cy="3789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Патриотическое воспитание детей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31080" y="3501008"/>
            <a:ext cx="4312920" cy="3356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C:\Documents and Settings\Admin\Рабочий стол\Тамбов фото\01293720091016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789040"/>
            <a:ext cx="4860032" cy="3068960"/>
          </a:xfrm>
          <a:prstGeom prst="rect">
            <a:avLst/>
          </a:prstGeom>
          <a:noFill/>
        </p:spPr>
      </p:pic>
      <p:pic>
        <p:nvPicPr>
          <p:cNvPr id="3075" name="Picture 3" descr="C:\Documents and Settings\Admin\Рабочий стол\Тамбов фото\19285420090922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9453" y="0"/>
            <a:ext cx="2924547" cy="3704456"/>
          </a:xfrm>
          <a:prstGeom prst="rect">
            <a:avLst/>
          </a:prstGeom>
          <a:noFill/>
        </p:spPr>
      </p:pic>
      <p:pic>
        <p:nvPicPr>
          <p:cNvPr id="3078" name="Picture 6" descr="C:\Documents and Settings\Admin\Рабочий стол\Тамбов фото\22580520091101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63888" y="0"/>
            <a:ext cx="2880320" cy="3717032"/>
          </a:xfrm>
          <a:prstGeom prst="rect">
            <a:avLst/>
          </a:prstGeom>
          <a:noFill/>
        </p:spPr>
      </p:pic>
      <p:pic>
        <p:nvPicPr>
          <p:cNvPr id="9" name="Picture 4" descr="C:\Documents and Settings\Admin\Рабочий стол\Тамбов фото\198-s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87824" y="1844824"/>
            <a:ext cx="2160240" cy="274129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179512" y="188640"/>
            <a:ext cx="51125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Тамбов с его культурой 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и традициями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Tm="10000">
    <p:newsflash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"/>
</p:tagLst>
</file>

<file path=ppt/theme/theme1.xml><?xml version="1.0" encoding="utf-8"?>
<a:theme xmlns:a="http://schemas.openxmlformats.org/drawingml/2006/main" name="Край">
  <a:themeElements>
    <a:clrScheme name="Край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Край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ай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2024</TotalTime>
  <Words>564</Words>
  <Application>Microsoft Office PowerPoint</Application>
  <PresentationFormat>Экран (4:3)</PresentationFormat>
  <Paragraphs>95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Край</vt:lpstr>
      <vt:lpstr>МБДОУ  Детский сад № 56 «Гусельки» Тамбов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Организация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Нравственно- патриотическое воспитание с детьми старшего дошкольного возраста.</dc:title>
  <dc:creator>Customer</dc:creator>
  <cp:lastModifiedBy>User</cp:lastModifiedBy>
  <cp:revision>181</cp:revision>
  <dcterms:created xsi:type="dcterms:W3CDTF">2010-03-10T16:36:27Z</dcterms:created>
  <dcterms:modified xsi:type="dcterms:W3CDTF">2022-09-04T19:00:27Z</dcterms:modified>
</cp:coreProperties>
</file>