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CF9E"/>
    <a:srgbClr val="94B1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13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9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B59-43A2-80C8-4EBDCA6180A7}"/>
              </c:ext>
            </c:extLst>
          </c:dPt>
          <c:dPt>
            <c:idx val="1"/>
            <c:spPr>
              <a:solidFill>
                <a:schemeClr val="accent6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B59-43A2-80C8-4EBDCA6180A7}"/>
              </c:ext>
            </c:extLst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B59-43A2-80C8-4EBDCA6180A7}"/>
              </c:ext>
            </c:extLst>
          </c:dPt>
          <c:dPt>
            <c:idx val="3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B59-43A2-80C8-4EBDCA6180A7}"/>
              </c:ext>
            </c:extLst>
          </c:dPt>
          <c:dPt>
            <c:idx val="4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B59-43A2-80C8-4EBDCA6180A7}"/>
              </c:ext>
            </c:extLst>
          </c:dPt>
          <c:dPt>
            <c:idx val="5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B59-43A2-80C8-4EBDCA6180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Соперничество</c:v>
                </c:pt>
                <c:pt idx="1">
                  <c:v>Сотрудничество</c:v>
                </c:pt>
                <c:pt idx="2">
                  <c:v>Компромисс</c:v>
                </c:pt>
                <c:pt idx="3">
                  <c:v>Избегание</c:v>
                </c:pt>
                <c:pt idx="4">
                  <c:v>Приспособление</c:v>
                </c:pt>
                <c:pt idx="5">
                  <c:v>Смешенный тип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</c:v>
                </c:pt>
                <c:pt idx="1">
                  <c:v>18</c:v>
                </c:pt>
                <c:pt idx="2">
                  <c:v>11</c:v>
                </c:pt>
                <c:pt idx="3">
                  <c:v>8</c:v>
                </c:pt>
                <c:pt idx="4">
                  <c:v>3</c:v>
                </c:pt>
                <c:pt idx="5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B59-43A2-80C8-4EBDCA6180A7}"/>
            </c:ext>
          </c:extLst>
        </c:ser>
        <c:dLbls/>
        <c:axId val="105048704"/>
        <c:axId val="105140608"/>
      </c:barChart>
      <c:catAx>
        <c:axId val="105048704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105140608"/>
        <c:crosses val="autoZero"/>
        <c:auto val="1"/>
        <c:lblAlgn val="ctr"/>
        <c:lblOffset val="100"/>
      </c:catAx>
      <c:valAx>
        <c:axId val="10514060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050487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32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96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087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17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72957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280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721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69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8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94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427518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284744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40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66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694010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367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7466B-9264-47C7-A387-58A9E98F44F3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25A3DAB-06E4-4534-9744-62C2C68CC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804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72" r:id="rId12"/>
    <p:sldLayoutId id="2147484073" r:id="rId13"/>
    <p:sldLayoutId id="2147484074" r:id="rId14"/>
    <p:sldLayoutId id="2147484075" r:id="rId15"/>
    <p:sldLayoutId id="21474840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9825" y="968651"/>
            <a:ext cx="9915328" cy="3400425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«Межличностные конфликты среди школьников: методы урегулирования»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5792" y="4810540"/>
            <a:ext cx="9960665" cy="1839567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7400" dirty="0">
                <a:latin typeface="Constantia" pitchFamily="18" charset="0"/>
              </a:rPr>
              <a:t>Работу </a:t>
            </a:r>
            <a:r>
              <a:rPr lang="ru-RU" sz="7400" dirty="0" smtClean="0">
                <a:latin typeface="Constantia" pitchFamily="18" charset="0"/>
              </a:rPr>
              <a:t>выполнил: </a:t>
            </a:r>
            <a:endParaRPr lang="ru-RU" sz="7400" dirty="0">
              <a:latin typeface="Constantia" pitchFamily="18" charset="0"/>
            </a:endParaRPr>
          </a:p>
          <a:p>
            <a:pPr algn="r"/>
            <a:r>
              <a:rPr lang="ru-RU" sz="7400" dirty="0" smtClean="0">
                <a:latin typeface="Constantia" pitchFamily="18" charset="0"/>
              </a:rPr>
              <a:t>Беляев Алексей Алексеевич</a:t>
            </a:r>
            <a:endParaRPr lang="ru-RU" sz="7400" dirty="0">
              <a:latin typeface="Constantia" pitchFamily="18" charset="0"/>
            </a:endParaRPr>
          </a:p>
          <a:p>
            <a:pPr algn="r"/>
            <a:r>
              <a:rPr lang="ru-RU" sz="7400" dirty="0">
                <a:latin typeface="Constantia" pitchFamily="18" charset="0"/>
              </a:rPr>
              <a:t>Руководитель:</a:t>
            </a:r>
          </a:p>
          <a:p>
            <a:pPr algn="r"/>
            <a:r>
              <a:rPr lang="ru-RU" sz="7400" dirty="0" err="1">
                <a:latin typeface="Constantia" pitchFamily="18" charset="0"/>
              </a:rPr>
              <a:t>Храмова</a:t>
            </a:r>
            <a:r>
              <a:rPr lang="ru-RU" sz="7400" dirty="0">
                <a:latin typeface="Constantia" pitchFamily="18" charset="0"/>
              </a:rPr>
              <a:t> Нелли Валерьевна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22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273" y="589737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3182" y="2281443"/>
            <a:ext cx="10137913" cy="25556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«выхода чувств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«положительного отношения к личности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духовного горизонта спорящих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«принудительного слушания оппонента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 «Обмен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4548" y="5474183"/>
            <a:ext cx="3366052" cy="19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6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4548" y="5474183"/>
            <a:ext cx="3366052" cy="1919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5467" y="680147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реагирования в конфликтной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314" y="1289413"/>
            <a:ext cx="11074260" cy="5057775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возникновении конфликта обязательно нужно дать партнеру выпустить пар: постараться выслушать все его претензии спокойно и терпеливо, не перебивая и не комментируя.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эмоции выплеснуты, можно предложить обосновать претензии. 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Уважительное отношение к оппоненту – обязательное условие того, как разрешить конфликт правильно.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и объективно выскажите свою позицию по отношению к ожиданиям партнера.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держаться на равных.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виноваты, извинитесь или признайте свою ошибку, но без самоунижения, спокойно и с достоинством.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Оформите принятую договоренность и оговорите взаимоотношения на будущее.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поддерживать баланс отношений в тех границах, которые заданы вами партнером. </a:t>
            </a:r>
          </a:p>
          <a:p>
            <a:pPr lvl="0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1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7715" y="480390"/>
            <a:ext cx="5275262" cy="103324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6192" y="1603513"/>
            <a:ext cx="10115481" cy="444395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Томаса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Тест К. Томаса позволяет выявить стиль поведения в конфликтной ситуации. Опросник Томаса показывает типичную реакцию на конфликт, а также дает информацию о способах разрешения конфликтной ситуации.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Существует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типов поведения в конфликте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соперничество, сотрудничество, компромисс, избегание, приспособление.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4548" y="5474183"/>
            <a:ext cx="3366052" cy="19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10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66646807"/>
              </p:ext>
            </p:extLst>
          </p:nvPr>
        </p:nvGraphicFramePr>
        <p:xfrm>
          <a:off x="980661" y="635077"/>
          <a:ext cx="10694504" cy="5633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4548" y="5474183"/>
            <a:ext cx="3366052" cy="19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807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525" y="425329"/>
            <a:ext cx="8911687" cy="128089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7105" y="1192696"/>
            <a:ext cx="10817086" cy="5665304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отвечать агрессией на агрессию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оскорблять и не унижать оппонента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возможность оппоненту высказаться, внимательно выслушать его претензии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 выразить своё понимание и соучастие в связи с возникшими у оппонента трудностями;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делать скоропалительных выводов, не давать поспешных советов – ситуация всегда бывает гораздо сложней, чем кажется на первый взгляд;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оппоненту обсудить возникшие проблемы в спокойной обстановке. Если обстоятельства позволяют, то попросить дать время, чтобы лучше обдумать полученную информацию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8691" y="0"/>
            <a:ext cx="2254526" cy="247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800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516" y="61085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5664" y="2105854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рекомендаций, позволяющих улучшить возможности подростков урегулировать межличностные конфликты.</a:t>
            </a:r>
          </a:p>
          <a:p>
            <a:pPr algn="just"/>
            <a:endParaRPr lang="ru-RU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2235" y="4346443"/>
            <a:ext cx="3048006" cy="251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14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490" y="53134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148" y="1765853"/>
            <a:ext cx="10113134" cy="377762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информацию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Провести исследование среди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Разработка рекомендаций, позволяющих улучшить возможности подростков урегулировать межличностные конфликты.</a:t>
            </a:r>
          </a:p>
          <a:p>
            <a:endParaRPr lang="ru-RU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2235" y="4346443"/>
            <a:ext cx="3048006" cy="251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83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2235" y="4346443"/>
            <a:ext cx="3048006" cy="25115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696" y="1603511"/>
            <a:ext cx="10084904" cy="44394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(лат.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conflictus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 столкнувшийся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наиболее острый способ разрешения противоречий в интересах, целях, взглядах, происходящих в процессе социального взаимодействия, заключающийся в противодействии участников этого взаимодействия и обычно сопровождающийся негативными эмоциями, выходящий за рамки правил и норм.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15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295" y="4346443"/>
            <a:ext cx="3048006" cy="25115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6191" y="2107097"/>
            <a:ext cx="10482470" cy="40949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Межличностные конфликты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столкновение противоположных интересов или серьезное разногласие. Причинами таких конфликтов являются как социальные, так и психологические разногласия, такие как ссоры, оскорбления, сплетни, зависть, взаимное непонимание подростков.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00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3994" y="4346443"/>
            <a:ext cx="3048006" cy="25115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3208" y="960753"/>
            <a:ext cx="10951714" cy="49923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(функциональные) конфликты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конфликты, приводящие к принятию обоснованных решений и способствующие развитию отношений между субъектами конфликта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следующие функциональные последствия конфликтов: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разрешается путём, устраивающим все стороны конфликта;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сторона чувствует себя причастной к разрешению проблемы;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решение, принятое совместно, реализуется максимально быстро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стороны, участвующие в конфликте, овладевают навыком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во время решения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между людьми становятся лучше.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785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3994" y="4346443"/>
            <a:ext cx="3048006" cy="25115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2940" y="973711"/>
            <a:ext cx="10310191" cy="4327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Деструктивные 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дисфункциональные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конфликты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конфликты, препятствующие принятию грамотных решений и эффективному взаимодействию между субъектами конфликта.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Дисфункциональными последствиями конфликтов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следующие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конкурентные, сопернические отношения между людьми;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стремления к положительным отношениям и сотрудничеству;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убеждение в том, что одержать «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конфликте гораздо важнее, нежели найти общее решение;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настроение, негативные эмоции, чувство неудовлетворённости.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46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0174" y="450574"/>
            <a:ext cx="10534650" cy="662609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следующие виды конфликтов: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0661" y="956711"/>
            <a:ext cx="10880036" cy="532482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длительности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долгосрочные, краткосрочные, разовые, затяжные,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повторяющиеся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объёму: глобальные, локальные, региональные, групповые, личные;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источнику возникновения: объективные, субъективные, ложные;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используемым средствам: насильственный,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ненасильственный;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форме: внутренние, внешние, антагонистические;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развития: преднамеренные, спонтанные;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сферам общественной жизни: экономические, политические, религиозные;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выраженности конфликтного противостояния: скрытый, открытый;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направленности воздействия: вертикальный, горизонтальный;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нарушенных потребностей: конфликты интересов, когнитивные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4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2235" y="4346443"/>
            <a:ext cx="3048006" cy="25115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029" y="67711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7251" y="2657061"/>
            <a:ext cx="10257183" cy="4956313"/>
          </a:xfrm>
        </p:spPr>
        <p:txBody>
          <a:bodyPr/>
          <a:lstStyle/>
          <a:p>
            <a:pPr algn="just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признак конфликта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биполярность. </a:t>
            </a:r>
          </a:p>
          <a:p>
            <a:pPr algn="just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признак конфликта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активность.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признак конфликта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субъекты конфликта. </a:t>
            </a:r>
          </a:p>
          <a:p>
            <a:pPr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9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367</TotalTime>
  <Words>357</Words>
  <Application>Microsoft Office PowerPoint</Application>
  <PresentationFormat>Произвольный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«Межличностные конфликты среди школьников: методы урегулирования»</vt:lpstr>
      <vt:lpstr>Цель проекта</vt:lpstr>
      <vt:lpstr>Задачи</vt:lpstr>
      <vt:lpstr>Слайд 4</vt:lpstr>
      <vt:lpstr>Слайд 5</vt:lpstr>
      <vt:lpstr>Слайд 6</vt:lpstr>
      <vt:lpstr>Слайд 7</vt:lpstr>
      <vt:lpstr>Различают следующие виды конфликтов: </vt:lpstr>
      <vt:lpstr>Признаки конфликта  </vt:lpstr>
      <vt:lpstr>Способы решения конфликта</vt:lpstr>
      <vt:lpstr>Правила реагирования в конфликтной ситуации </vt:lpstr>
      <vt:lpstr>ПРАКТИЧЕСКАЯ ЧАСТЬ </vt:lpstr>
      <vt:lpstr>Слайд 13</vt:lpstr>
      <vt:lpstr>Рекомендации школьникам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Межличностные конфликты среди школьников: методы урегулирования»</dc:title>
  <dc:creator>RUSICH</dc:creator>
  <cp:lastModifiedBy>Психолог</cp:lastModifiedBy>
  <cp:revision>38</cp:revision>
  <dcterms:created xsi:type="dcterms:W3CDTF">2021-12-12T03:14:25Z</dcterms:created>
  <dcterms:modified xsi:type="dcterms:W3CDTF">2022-01-19T06:10:36Z</dcterms:modified>
</cp:coreProperties>
</file>