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264AF21-786D-40DF-BE9B-2EEA81DF76A5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D7B3006-5DA8-4B14-B0C2-58D55C05706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xmlns="" val="363326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AF21-786D-40DF-BE9B-2EEA81DF76A5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B3006-5DA8-4B14-B0C2-58D55C0570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8604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AF21-786D-40DF-BE9B-2EEA81DF76A5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B3006-5DA8-4B14-B0C2-58D55C0570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8432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AF21-786D-40DF-BE9B-2EEA81DF76A5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B3006-5DA8-4B14-B0C2-58D55C0570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9429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64AF21-786D-40DF-BE9B-2EEA81DF76A5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7B3006-5DA8-4B14-B0C2-58D55C0570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xmlns="" val="20611994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AF21-786D-40DF-BE9B-2EEA81DF76A5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B3006-5DA8-4B14-B0C2-58D55C0570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7553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AF21-786D-40DF-BE9B-2EEA81DF76A5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B3006-5DA8-4B14-B0C2-58D55C0570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0457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AF21-786D-40DF-BE9B-2EEA81DF76A5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B3006-5DA8-4B14-B0C2-58D55C0570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1466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AF21-786D-40DF-BE9B-2EEA81DF76A5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B3006-5DA8-4B14-B0C2-58D55C0570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311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64AF21-786D-40DF-BE9B-2EEA81DF76A5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7B3006-5DA8-4B14-B0C2-58D55C0570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1389079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64AF21-786D-40DF-BE9B-2EEA81DF76A5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7B3006-5DA8-4B14-B0C2-58D55C0570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479376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9264AF21-786D-40DF-BE9B-2EEA81DF76A5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1D7B3006-5DA8-4B14-B0C2-58D55C0570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152697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8593433-D3A8-4FEC-9DA9-DB8F05E87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7" y="2179071"/>
            <a:ext cx="8361229" cy="2098226"/>
          </a:xfrm>
        </p:spPr>
        <p:txBody>
          <a:bodyPr/>
          <a:lstStyle/>
          <a:p>
            <a:r>
              <a:rPr lang="ru-RU" dirty="0">
                <a:latin typeface="Bahnschrift SemiBold" panose="020B0502040204020203" pitchFamily="34" charset="0"/>
              </a:rPr>
              <a:t>ПРИЕМЫ САМОМАССАЖА И РЕЛАКСАЦИИ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FBC98AA-BAB6-43FD-937D-3447E4ED5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44722" y="4524450"/>
            <a:ext cx="6831673" cy="1086237"/>
          </a:xfrm>
        </p:spPr>
        <p:txBody>
          <a:bodyPr>
            <a:normAutofit/>
          </a:bodyPr>
          <a:lstStyle/>
          <a:p>
            <a:pPr algn="l"/>
            <a:r>
              <a:rPr lang="ru-RU" sz="1800" dirty="0">
                <a:latin typeface="Bahnschrift SemiBold" panose="020B0502040204020203" pitchFamily="34" charset="0"/>
              </a:rPr>
              <a:t>Выполнила ученица 11А класса Топоркова Татьяна. МАОУ СОШ №15</a:t>
            </a:r>
          </a:p>
          <a:p>
            <a:pPr algn="l"/>
            <a:r>
              <a:rPr lang="ru-RU" sz="1800" dirty="0">
                <a:latin typeface="Bahnschrift SemiBold" panose="020B0502040204020203" pitchFamily="34" charset="0"/>
              </a:rPr>
              <a:t>Учитель: Ахметшина Альфира </a:t>
            </a:r>
            <a:r>
              <a:rPr lang="ru-RU" sz="1800" dirty="0" err="1">
                <a:latin typeface="Bahnschrift SemiBold" panose="020B0502040204020203" pitchFamily="34" charset="0"/>
              </a:rPr>
              <a:t>Ахнафовна</a:t>
            </a:r>
            <a:endParaRPr lang="ru-RU" sz="1800" dirty="0">
              <a:latin typeface="Bahnschrift SemiBold" panose="020B0502040204020203" pitchFamily="34" charset="0"/>
            </a:endParaRPr>
          </a:p>
          <a:p>
            <a:endParaRPr lang="ru-RU" sz="1800" dirty="0">
              <a:latin typeface="Bahnschrift SemiBol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583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201284-93A5-4B0D-9E9F-4B3810D44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673" y="73241"/>
            <a:ext cx="9601200" cy="1485900"/>
          </a:xfrm>
        </p:spPr>
        <p:txBody>
          <a:bodyPr/>
          <a:lstStyle/>
          <a:p>
            <a:r>
              <a:rPr lang="ru-RU" dirty="0">
                <a:latin typeface="Bahnschrift SemiBold" panose="020B0502040204020203" pitchFamily="34" charset="0"/>
              </a:rPr>
              <a:t>Упражнения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6B5AF9D-DA8A-45CB-A66F-589EB2D878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673" y="945472"/>
            <a:ext cx="7210147" cy="591252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600" b="1" dirty="0">
                <a:solidFill>
                  <a:srgbClr val="C00000"/>
                </a:solidFill>
                <a:latin typeface="Bahnschrift SemiBold" panose="020B0502040204020203" pitchFamily="34" charset="0"/>
              </a:rPr>
              <a:t>Упражнение «Задуй свечу».</a:t>
            </a:r>
          </a:p>
          <a:p>
            <a:pPr marL="0" indent="0">
              <a:buNone/>
            </a:pPr>
            <a:r>
              <a:rPr lang="ru-RU" sz="2600" dirty="0">
                <a:latin typeface="Bahnschrift SemiBold" panose="020B0502040204020203" pitchFamily="34" charset="0"/>
              </a:rPr>
              <a:t>Сделайте глубокий спокойный вдох, набирая в легкие как можно больше воздуха. Вытянув губы трубочкой, медленно выдохните, как бы дуя на свечу, при этом длительно произносите звук «у-у-у». Повторите упражнение 5-6 раз.</a:t>
            </a:r>
          </a:p>
          <a:p>
            <a:pPr marL="0" indent="0">
              <a:buNone/>
            </a:pPr>
            <a:r>
              <a:rPr lang="ru-RU" sz="2600" b="1" dirty="0">
                <a:solidFill>
                  <a:srgbClr val="C00000"/>
                </a:solidFill>
                <a:latin typeface="Bahnschrift SemiBold" panose="020B0502040204020203" pitchFamily="34" charset="0"/>
              </a:rPr>
              <a:t>Упражнение «Ленивая кошечка».</a:t>
            </a:r>
          </a:p>
          <a:p>
            <a:pPr marL="0" indent="0">
              <a:buNone/>
            </a:pPr>
            <a:r>
              <a:rPr lang="ru-RU" sz="2600" dirty="0">
                <a:latin typeface="Bahnschrift SemiBold" panose="020B0502040204020203" pitchFamily="34" charset="0"/>
              </a:rPr>
              <a:t>Поднимите руки вверх, затем вытяните вперед, потянитесь, как кошечка. Почувствуйте, как тянется тело. Затем резко опустите руки вниз, одновременно на выдохе произнося звук «а!». Также повторите упражнение несколько раз.</a:t>
            </a:r>
          </a:p>
          <a:p>
            <a:pPr marL="0" indent="0">
              <a:buNone/>
            </a:pPr>
            <a:r>
              <a:rPr lang="ru-RU" sz="2600" b="1" dirty="0">
                <a:solidFill>
                  <a:srgbClr val="C00000"/>
                </a:solidFill>
                <a:latin typeface="Bahnschrift SemiBold" panose="020B0502040204020203" pitchFamily="34" charset="0"/>
              </a:rPr>
              <a:t>Упражнение «Раздувающийся шар».</a:t>
            </a:r>
            <a:endParaRPr lang="ru-RU" sz="2600" dirty="0">
              <a:solidFill>
                <a:srgbClr val="C00000"/>
              </a:solidFill>
              <a:latin typeface="Bahnschrift SemiBold" panose="020B0502040204020203" pitchFamily="34" charset="0"/>
            </a:endParaRPr>
          </a:p>
          <a:p>
            <a:pPr marL="0" indent="0">
              <a:buNone/>
            </a:pPr>
            <a:r>
              <a:rPr lang="ru-RU" sz="2600" dirty="0">
                <a:latin typeface="Bahnschrift SemiBold" panose="020B0502040204020203" pitchFamily="34" charset="0"/>
              </a:rPr>
              <a:t>Представьте, что у вас в руках туго надутый шар. Вы держите его в руках. Ощутите его упругую поверхность. Шар продолжает раздуваться, вы с трудом удерживаете его, потому что он рвется в высь. Ваши пальцы напряжены. Вы из последних сил удерживаете его. Представьте, что этот шар – ваша проблема. Отпустите его – пусть летит. Положите руки на колени. Закройте глаза и сделайте глубокий вдох и длинный выдох. И еще раз вдох и длинный выдох. Дышите легко и спокойно. А теперь потянитесь всем телом и откройте глаза.</a:t>
            </a:r>
          </a:p>
          <a:p>
            <a:pPr marL="0" indent="0">
              <a:buNone/>
            </a:pPr>
            <a:endParaRPr lang="ru-RU" sz="2000" dirty="0"/>
          </a:p>
          <a:p>
            <a:pPr marL="0" lvl="0" indent="0" algn="ctr" defTabSz="457200" fontAlgn="auto">
              <a:spcBef>
                <a:spcPts val="0"/>
              </a:spcBef>
              <a:spcAft>
                <a:spcPts val="0"/>
              </a:spcAft>
              <a:buNone/>
            </a:pPr>
            <a:endParaRPr lang="ru-RU" altLang="ru-RU" sz="2800" i="1" dirty="0">
              <a:solidFill>
                <a:srgbClr val="0070C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122" name="Picture 2" descr="Задуй упрямую свечу — в правой руке">
            <a:extLst>
              <a:ext uri="{FF2B5EF4-FFF2-40B4-BE49-F238E27FC236}">
                <a16:creationId xmlns:a16="http://schemas.microsoft.com/office/drawing/2014/main" xmlns="" id="{666EB339-22C7-4710-84C5-5ECFC09BF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33171" y="754602"/>
            <a:ext cx="2585621" cy="1939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Симпатичная белая кошка лежит на векторной плоской иллюстрации ковра.  очаровательное мультяшное домашнее животное отдыхает возле комнатного  растения в горшке и пустой миске. ленивая кошка с зелеными глазами отдыхает  на полу в ожидании">
            <a:extLst>
              <a:ext uri="{FF2B5EF4-FFF2-40B4-BE49-F238E27FC236}">
                <a16:creationId xmlns:a16="http://schemas.microsoft.com/office/drawing/2014/main" xmlns="" id="{68DA536F-0564-43BC-827A-4035410DF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07153" y="2931295"/>
            <a:ext cx="2384935" cy="159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Цвет милый рисунок вектор воздушный шар. нарисованный вручную клипарт |  Премиум векторы">
            <a:extLst>
              <a:ext uri="{FF2B5EF4-FFF2-40B4-BE49-F238E27FC236}">
                <a16:creationId xmlns:a16="http://schemas.microsoft.com/office/drawing/2014/main" xmlns="" id="{91395847-BAC0-4062-9683-368C20B954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98213" y="4687411"/>
            <a:ext cx="1802814" cy="1802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3570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0B07342-643C-4DD2-BF92-132768395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Bahnschrift SemiBold" panose="020B0502040204020203" pitchFamily="34" charset="0"/>
              </a:rPr>
              <a:t>Массаж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3142915-6B2A-4CA1-9675-036DC0F1A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495888"/>
            <a:ext cx="9601200" cy="358140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Bahnschrift SemiBold" panose="020B0502040204020203" pitchFamily="34" charset="0"/>
              </a:rPr>
              <a:t>Массаж </a:t>
            </a:r>
            <a:r>
              <a:rPr lang="ru-RU" dirty="0">
                <a:solidFill>
                  <a:schemeClr val="tx1"/>
                </a:solidFill>
                <a:latin typeface="Bahnschrift SemiBold" panose="020B0502040204020203" pitchFamily="34" charset="0"/>
              </a:rPr>
              <a:t>— одно из самых древних гигиеническими лечебных средств. Ему много веков, даже тысячелетий, но и до нашего времени он не утратил своей ценности. В чем же секрет долголетия массажа? По-видимому, в его простоте и естественности. Основными областями применения массажа являются медицина, спорт, а также некоторые жанры искусства, близкие спорту по уровню мышечных нагрузок (хореография, балет, цирк).</a:t>
            </a:r>
          </a:p>
          <a:p>
            <a:endParaRPr lang="ru-RU" dirty="0">
              <a:solidFill>
                <a:schemeClr val="tx1"/>
              </a:solidFill>
              <a:latin typeface="Bahnschrift SemiBold" panose="020B0502040204020203" pitchFamily="34" charset="0"/>
            </a:endParaRPr>
          </a:p>
          <a:p>
            <a:r>
              <a:rPr lang="ru-RU" dirty="0">
                <a:solidFill>
                  <a:schemeClr val="tx1"/>
                </a:solidFill>
                <a:latin typeface="Bahnschrift SemiBold" panose="020B0502040204020203" pitchFamily="34" charset="0"/>
              </a:rPr>
              <a:t>«Массаж» — слово французское. Происходит </a:t>
            </a:r>
            <a:r>
              <a:rPr lang="ru-RU" i="1" dirty="0">
                <a:solidFill>
                  <a:schemeClr val="tx1"/>
                </a:solidFill>
                <a:latin typeface="Bahnschrift SemiBold" panose="020B0502040204020203" pitchFamily="34" charset="0"/>
              </a:rPr>
              <a:t>  </a:t>
            </a:r>
            <a:r>
              <a:rPr lang="ru-RU" dirty="0">
                <a:solidFill>
                  <a:schemeClr val="tx1"/>
                </a:solidFill>
                <a:latin typeface="Bahnschrift SemiBold" panose="020B0502040204020203" pitchFamily="34" charset="0"/>
              </a:rPr>
              <a:t>от глагола «растирать», который, в свою очередь, заимствован из арабского языка: по-арабски «масс» означает «касаться, нежно надавливать». Существуют, правда, и другие предположения о происхождении этого слова. И по звучанию, и по смыслу «массажу» близки, греческое «</a:t>
            </a:r>
            <a:r>
              <a:rPr lang="ru-RU" dirty="0" err="1">
                <a:solidFill>
                  <a:schemeClr val="tx1"/>
                </a:solidFill>
                <a:latin typeface="Bahnschrift SemiBold" panose="020B0502040204020203" pitchFamily="34" charset="0"/>
              </a:rPr>
              <a:t>массо</a:t>
            </a:r>
            <a:r>
              <a:rPr lang="ru-RU" dirty="0">
                <a:solidFill>
                  <a:schemeClr val="tx1"/>
                </a:solidFill>
                <a:latin typeface="Bahnschrift SemiBold" panose="020B0502040204020203" pitchFamily="34" charset="0"/>
              </a:rPr>
              <a:t>» (сжимать руками), латинское «масса» (</a:t>
            </a:r>
            <a:r>
              <a:rPr lang="ru-RU" dirty="0" err="1">
                <a:solidFill>
                  <a:schemeClr val="tx1"/>
                </a:solidFill>
                <a:latin typeface="Bahnschrift SemiBold" panose="020B0502040204020203" pitchFamily="34" charset="0"/>
              </a:rPr>
              <a:t>прикасающее</a:t>
            </a:r>
            <a:r>
              <a:rPr lang="ru-RU" dirty="0">
                <a:solidFill>
                  <a:schemeClr val="tx1"/>
                </a:solidFill>
                <a:latin typeface="Bahnschrift SemiBold" panose="020B0502040204020203" pitchFamily="34" charset="0"/>
              </a:rPr>
              <a:t> к пальцам), древнееврейское «</a:t>
            </a:r>
            <a:r>
              <a:rPr lang="ru-RU" dirty="0" err="1">
                <a:solidFill>
                  <a:schemeClr val="tx1"/>
                </a:solidFill>
                <a:latin typeface="Bahnschrift SemiBold" panose="020B0502040204020203" pitchFamily="34" charset="0"/>
              </a:rPr>
              <a:t>машень</a:t>
            </a:r>
            <a:r>
              <a:rPr lang="ru-RU" dirty="0">
                <a:solidFill>
                  <a:schemeClr val="tx1"/>
                </a:solidFill>
                <a:latin typeface="Bahnschrift SemiBold" panose="020B0502040204020203" pitchFamily="34" charset="0"/>
              </a:rPr>
              <a:t>» (ощупывать).</a:t>
            </a:r>
          </a:p>
        </p:txBody>
      </p:sp>
    </p:spTree>
    <p:extLst>
      <p:ext uri="{BB962C8B-B14F-4D97-AF65-F5344CB8AC3E}">
        <p14:creationId xmlns:p14="http://schemas.microsoft.com/office/powerpoint/2010/main" xmlns="" val="896092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6682D0B-9D75-4592-BE8C-8FB0188F2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Bahnschrift SemiBold" panose="020B0502040204020203" pitchFamily="34" charset="0"/>
              </a:rPr>
              <a:t>Польза самомассажа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C7753B8-B058-47B7-8EA5-02B6917B3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669002"/>
            <a:ext cx="9601200" cy="4109621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600" dirty="0">
                <a:solidFill>
                  <a:schemeClr val="tx1"/>
                </a:solidFill>
                <a:latin typeface="Bahnschrift SemiBold" panose="020B0502040204020203" pitchFamily="34" charset="0"/>
              </a:rPr>
              <a:t>Физиологическое воздействие самомассажа на организм весьма велико, так кожа лучше снабжается кровью, то есть улучшается ее питание, усиливается отток лимфы и венозной крови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600" dirty="0">
                <a:solidFill>
                  <a:schemeClr val="tx1"/>
                </a:solidFill>
                <a:latin typeface="Bahnschrift SemiBold" panose="020B0502040204020203" pitchFamily="34" charset="0"/>
              </a:rPr>
              <a:t>Способствует восстановлению сил после физических нагрузок, повышению работоспособности организма.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600" dirty="0">
                <a:solidFill>
                  <a:schemeClr val="tx1"/>
                </a:solidFill>
                <a:latin typeface="Bahnschrift SemiBold" panose="020B0502040204020203" pitchFamily="34" charset="0"/>
              </a:rPr>
              <a:t>Самомассаж утомленных мышц снимает усталость, вызывает чувство бодрости, легкости.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600" dirty="0">
                <a:solidFill>
                  <a:schemeClr val="tx1"/>
                </a:solidFill>
                <a:latin typeface="Bahnschrift SemiBold" panose="020B0502040204020203" pitchFamily="34" charset="0"/>
              </a:rPr>
              <a:t>Ускорение тока лимфы способствует ликвидации застойных явлений. Повышается жизнедеятельность всех слоев кожи, а через нервные рецепторы, заложенные в коже, самомассаж рефлекторно влияет на внутренние органы и системы. Это влияние также проявляется в повышении обмена веществ.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19697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54F061-ABC4-4189-A871-D50AA9303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738" y="156469"/>
            <a:ext cx="9601200" cy="1485900"/>
          </a:xfrm>
        </p:spPr>
        <p:txBody>
          <a:bodyPr/>
          <a:lstStyle/>
          <a:p>
            <a:r>
              <a:rPr lang="ru-RU" dirty="0">
                <a:latin typeface="Bahnschrift SemiBold" panose="020B0502040204020203" pitchFamily="34" charset="0"/>
              </a:rPr>
              <a:t>Правила самомассажа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0B47E2C-7EBC-43B8-A2BB-2E4DCB97F5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726" y="985421"/>
            <a:ext cx="10774532" cy="5264458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dirty="0">
                <a:solidFill>
                  <a:srgbClr val="FF9933"/>
                </a:solidFill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Bahnschrift SemiBold" panose="020B0502040204020203" pitchFamily="34" charset="0"/>
              </a:rPr>
              <a:t>Все движения надо выполнять по ходу лимфатических путей (по направлению к ближайшим лимфатическим узлам). Поэтому руки массируют от кисти к локтевому суставу, а затем от локтевого сустава до подмышечной впадины (здесь находятся узлы). Ноги массируют от стопы до коленного сустава и далее к паховым узлам. Грудную клетку — от середины в стороны к подмышечным впадинам; спину — от позвоночника в стороны; поясницу и крестцовую область — в направлении к паховым узлам; шею — от волосяного покрова вниз, к подключичным железам (узлам).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>
                <a:solidFill>
                  <a:schemeClr val="tx1"/>
                </a:solidFill>
                <a:latin typeface="Bahnschrift SemiBold" panose="020B0502040204020203" pitchFamily="34" charset="0"/>
              </a:rPr>
              <a:t>    </a:t>
            </a:r>
            <a:r>
              <a:rPr lang="ru-RU" sz="2400" b="1" u="sng" dirty="0">
                <a:solidFill>
                  <a:srgbClr val="C00000"/>
                </a:solidFill>
                <a:latin typeface="Bahnschrift SemiBold" panose="020B0502040204020203" pitchFamily="34" charset="0"/>
              </a:rPr>
              <a:t>!  Лимфатические узлы массировать нельзя!</a:t>
            </a:r>
            <a:endParaRPr lang="ru-RU" sz="2400" u="sng" dirty="0">
              <a:solidFill>
                <a:srgbClr val="C00000"/>
              </a:solidFill>
              <a:latin typeface="Bahnschrift SemiBold" panose="020B0502040204020203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chemeClr val="tx1"/>
                </a:solidFill>
                <a:latin typeface="Bahnschrift SemiBold" panose="020B0502040204020203" pitchFamily="34" charset="0"/>
              </a:rPr>
              <a:t>• Поза должна быть такой, чтобы позволяла максимально расслабиться;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chemeClr val="tx1"/>
                </a:solidFill>
                <a:latin typeface="Bahnschrift SemiBold" panose="020B0502040204020203" pitchFamily="34" charset="0"/>
              </a:rPr>
              <a:t>• Тело должно быть чистым, а руки надо вымыть с мылом или протереть спиртом (одеколоном);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chemeClr val="tx1"/>
                </a:solidFill>
                <a:latin typeface="Bahnschrift SemiBold" panose="020B0502040204020203" pitchFamily="34" charset="0"/>
              </a:rPr>
              <a:t>• Нельзя допускать болевые ощущения, так как они вызывают неблагоприятные реакции, которые могут привести к повышению артериального давления, нервозности и снизить эффект от процедуры.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16581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82CA06E-845D-423B-8E52-F7E879C34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17445"/>
            <a:ext cx="9601200" cy="1485900"/>
          </a:xfrm>
        </p:spPr>
        <p:txBody>
          <a:bodyPr/>
          <a:lstStyle/>
          <a:p>
            <a:r>
              <a:rPr lang="ru-RU" dirty="0">
                <a:latin typeface="Bahnschrift SemiBold" panose="020B0502040204020203" pitchFamily="34" charset="0"/>
              </a:rPr>
              <a:t>Основные приемы самомассажа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91D9A40-0E74-49BD-A983-E9B7FA06C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7010" y="1083076"/>
            <a:ext cx="9601200" cy="4296052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>
                <a:solidFill>
                  <a:schemeClr val="tx1"/>
                </a:solidFill>
                <a:latin typeface="Bahnschrift SemiBold" panose="020B0502040204020203" pitchFamily="34" charset="0"/>
              </a:rPr>
              <a:t>Поглаживание</a:t>
            </a:r>
          </a:p>
          <a:p>
            <a:pPr eaLnBrk="1" hangingPunct="1">
              <a:defRPr/>
            </a:pPr>
            <a:r>
              <a:rPr lang="ru-RU" sz="2000" b="1" dirty="0">
                <a:solidFill>
                  <a:schemeClr val="tx1"/>
                </a:solidFill>
                <a:latin typeface="Bahnschrift SemiBold" panose="020B0502040204020203" pitchFamily="34" charset="0"/>
              </a:rPr>
              <a:t> Растирание</a:t>
            </a:r>
          </a:p>
          <a:p>
            <a:pPr eaLnBrk="1" hangingPunct="1">
              <a:defRPr/>
            </a:pPr>
            <a:r>
              <a:rPr lang="ru-RU" sz="2000" b="1" dirty="0">
                <a:solidFill>
                  <a:schemeClr val="tx1"/>
                </a:solidFill>
                <a:latin typeface="Bahnschrift SemiBold" panose="020B0502040204020203" pitchFamily="34" charset="0"/>
              </a:rPr>
              <a:t> Разминание</a:t>
            </a:r>
          </a:p>
          <a:p>
            <a:pPr eaLnBrk="1" hangingPunct="1">
              <a:defRPr/>
            </a:pPr>
            <a:r>
              <a:rPr lang="ru-RU" sz="2000" b="1" dirty="0">
                <a:solidFill>
                  <a:schemeClr val="tx1"/>
                </a:solidFill>
                <a:latin typeface="Bahnschrift SemiBold" panose="020B0502040204020203" pitchFamily="34" charset="0"/>
              </a:rPr>
              <a:t> Выжимание</a:t>
            </a:r>
          </a:p>
          <a:p>
            <a:pPr eaLnBrk="1" hangingPunct="1">
              <a:defRPr/>
            </a:pPr>
            <a:r>
              <a:rPr lang="ru-RU" sz="2000" b="1" dirty="0">
                <a:solidFill>
                  <a:schemeClr val="tx1"/>
                </a:solidFill>
                <a:latin typeface="Bahnschrift SemiBold" panose="020B0502040204020203" pitchFamily="34" charset="0"/>
              </a:rPr>
              <a:t> Поколачивание</a:t>
            </a:r>
          </a:p>
          <a:p>
            <a:pPr eaLnBrk="1" hangingPunct="1">
              <a:defRPr/>
            </a:pPr>
            <a:r>
              <a:rPr lang="ru-RU" sz="2000" b="1" dirty="0">
                <a:solidFill>
                  <a:schemeClr val="tx1"/>
                </a:solidFill>
                <a:latin typeface="Bahnschrift SemiBold" panose="020B0502040204020203" pitchFamily="34" charset="0"/>
              </a:rPr>
              <a:t> Похлопывание </a:t>
            </a:r>
          </a:p>
          <a:p>
            <a:pPr eaLnBrk="1" hangingPunct="1">
              <a:defRPr/>
            </a:pPr>
            <a:r>
              <a:rPr lang="ru-RU" sz="2000" b="1" dirty="0">
                <a:solidFill>
                  <a:schemeClr val="tx1"/>
                </a:solidFill>
                <a:latin typeface="Bahnschrift SemiBold" panose="020B0502040204020203" pitchFamily="34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ahnschrift SemiBold" panose="020B0502040204020203" pitchFamily="34" charset="0"/>
              </a:rPr>
              <a:t>Рубление</a:t>
            </a:r>
            <a:endParaRPr lang="ru-RU" dirty="0">
              <a:solidFill>
                <a:schemeClr val="tx1"/>
              </a:solidFill>
              <a:latin typeface="Bahnschrift SemiBold" panose="020B0502040204020203" pitchFamily="34" charset="0"/>
            </a:endParaRPr>
          </a:p>
        </p:txBody>
      </p:sp>
      <p:pic>
        <p:nvPicPr>
          <p:cNvPr id="2050" name="Picture 2" descr="3.3.1. Приемы массажа, их физиологическое воздействие на организм">
            <a:extLst>
              <a:ext uri="{FF2B5EF4-FFF2-40B4-BE49-F238E27FC236}">
                <a16:creationId xmlns:a16="http://schemas.microsoft.com/office/drawing/2014/main" xmlns="" id="{BDAFEBEF-668C-42D0-897E-F912996198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5822" y="1083076"/>
            <a:ext cx="4117097" cy="5007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84114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C4E7E75-8687-4F78-9E7C-B560282BE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658" y="247650"/>
            <a:ext cx="9601200" cy="1485900"/>
          </a:xfrm>
        </p:spPr>
        <p:txBody>
          <a:bodyPr/>
          <a:lstStyle/>
          <a:p>
            <a:r>
              <a:rPr lang="ru-RU" dirty="0">
                <a:latin typeface="Bahnschrift SemiBold" panose="020B0502040204020203" pitchFamily="34" charset="0"/>
              </a:rPr>
              <a:t>Поглаживание. Растирание. Разминание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BD99BA7-5E6D-4CE6-93A0-704B07E7DC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9658" y="1638300"/>
            <a:ext cx="7023717" cy="3581400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Bahnschrift SemiBold" panose="020B0502040204020203" pitchFamily="34" charset="0"/>
              </a:rPr>
              <a:t>Поглаживание</a:t>
            </a:r>
            <a:r>
              <a:rPr lang="ru-RU" dirty="0">
                <a:solidFill>
                  <a:schemeClr val="tx1"/>
                </a:solidFill>
                <a:latin typeface="Bahnschrift SemiBold" panose="020B0502040204020203" pitchFamily="34" charset="0"/>
              </a:rPr>
              <a:t> — самый легкий и простой прием, один из самых древних и распространенных во всех системах массажа</a:t>
            </a:r>
            <a:r>
              <a:rPr lang="ru-RU" dirty="0"/>
              <a:t>.</a:t>
            </a:r>
          </a:p>
          <a:p>
            <a:r>
              <a:rPr lang="ru-RU" dirty="0">
                <a:solidFill>
                  <a:schemeClr val="tx1"/>
                </a:solidFill>
                <a:latin typeface="Bahnschrift SemiBold" panose="020B0502040204020203" pitchFamily="34" charset="0"/>
              </a:rPr>
              <a:t>Растирание — специализированный массажный прием, предназначенный в основном для воздействия на суставно-связочный аппарат.</a:t>
            </a:r>
          </a:p>
          <a:p>
            <a:r>
              <a:rPr lang="ru-RU" dirty="0">
                <a:solidFill>
                  <a:schemeClr val="tx1"/>
                </a:solidFill>
                <a:latin typeface="Bahnschrift SemiBold" panose="020B0502040204020203" pitchFamily="34" charset="0"/>
              </a:rPr>
              <a:t>Разминание - </a:t>
            </a:r>
            <a:r>
              <a:rPr lang="ru-RU" sz="2000" dirty="0">
                <a:latin typeface="Bahnschrift SemiBold" panose="020B0502040204020203" pitchFamily="34" charset="0"/>
              </a:rPr>
              <a:t>основной прием самомассажа с помощью которого массируются не только поверхностные, но и глубоко лежащие мышцы. Разминание усиливает кровообращение и лимфоток. </a:t>
            </a:r>
            <a:r>
              <a:rPr lang="ru-RU" dirty="0">
                <a:solidFill>
                  <a:schemeClr val="tx1"/>
                </a:solidFill>
                <a:latin typeface="Bahnschrift SemiBold" panose="020B0502040204020203" pitchFamily="34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Bahnschrift SemiBold" panose="020B0502040204020203" pitchFamily="34" charset="0"/>
              </a:rPr>
            </a:br>
            <a:endParaRPr lang="ru-RU" dirty="0">
              <a:solidFill>
                <a:schemeClr val="tx1"/>
              </a:solidFill>
              <a:latin typeface="Bahnschrift SemiBold" panose="020B0502040204020203" pitchFamily="34" charset="0"/>
            </a:endParaRPr>
          </a:p>
        </p:txBody>
      </p:sp>
      <p:pic>
        <p:nvPicPr>
          <p:cNvPr id="3074" name="Picture 2" descr="Техника: Поглаживание в массаже | ВКонтакте">
            <a:extLst>
              <a:ext uri="{FF2B5EF4-FFF2-40B4-BE49-F238E27FC236}">
                <a16:creationId xmlns:a16="http://schemas.microsoft.com/office/drawing/2014/main" xmlns="" id="{FEB7500A-C6FB-47D1-B6CF-A4F78716B7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3375" y="990600"/>
            <a:ext cx="3843338" cy="268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Прием массажа - РАСТИРАНИЕ | Паблико">
            <a:extLst>
              <a:ext uri="{FF2B5EF4-FFF2-40B4-BE49-F238E27FC236}">
                <a16:creationId xmlns:a16="http://schemas.microsoft.com/office/drawing/2014/main" xmlns="" id="{BD9FF2ED-DFBD-49E5-AD43-637E0D7D00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3374" y="3791416"/>
            <a:ext cx="3843337" cy="271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ак правильно делать массаж дома – учимся!">
            <a:extLst>
              <a:ext uri="{FF2B5EF4-FFF2-40B4-BE49-F238E27FC236}">
                <a16:creationId xmlns:a16="http://schemas.microsoft.com/office/drawing/2014/main" xmlns="" id="{1F81DCEA-09A3-4F51-B662-40718441A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7409" y="4907811"/>
            <a:ext cx="3014340" cy="1778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62290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1A3A62-8D0D-42CD-879E-0C1E511A4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573" y="90996"/>
            <a:ext cx="11208058" cy="1485900"/>
          </a:xfrm>
        </p:spPr>
        <p:txBody>
          <a:bodyPr/>
          <a:lstStyle/>
          <a:p>
            <a:r>
              <a:rPr lang="ru-RU" dirty="0">
                <a:latin typeface="Bahnschrift SemiBold" panose="020B0502040204020203" pitchFamily="34" charset="0"/>
              </a:rPr>
              <a:t>Выжимание. Поколачивание. Похлопывание. </a:t>
            </a:r>
            <a:r>
              <a:rPr lang="ru-RU" dirty="0" err="1">
                <a:latin typeface="Bahnschrift SemiBold" panose="020B0502040204020203" pitchFamily="34" charset="0"/>
              </a:rPr>
              <a:t>Рубление</a:t>
            </a:r>
            <a:r>
              <a:rPr lang="ru-RU" dirty="0">
                <a:latin typeface="Bahnschrift SemiBold" panose="020B0502040204020203" pitchFamily="34" charset="0"/>
              </a:rPr>
              <a:t> 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CB496B8-95FD-4061-8746-5075B5EB7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8788" y="1340527"/>
            <a:ext cx="7128770" cy="5362113"/>
          </a:xfrm>
        </p:spPr>
        <p:txBody>
          <a:bodyPr/>
          <a:lstStyle/>
          <a:p>
            <a:r>
              <a:rPr lang="ru-RU" b="1" i="1" dirty="0">
                <a:solidFill>
                  <a:schemeClr val="tx1"/>
                </a:solidFill>
                <a:latin typeface="Bahnschrift SemiBold" panose="020B0502040204020203" pitchFamily="34" charset="0"/>
              </a:rPr>
              <a:t>Ударные приемы</a:t>
            </a:r>
            <a:r>
              <a:rPr lang="ru-RU" b="1" dirty="0">
                <a:solidFill>
                  <a:schemeClr val="tx1"/>
                </a:solidFill>
                <a:latin typeface="Bahnschrift SemiBold" panose="020B0502040204020203" pitchFamily="34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Bahnschrift SemiBold" panose="020B0502040204020203" pitchFamily="34" charset="0"/>
              </a:rPr>
              <a:t>— поколачивание, похлопывание, </a:t>
            </a:r>
            <a:r>
              <a:rPr lang="ru-RU" dirty="0" err="1">
                <a:solidFill>
                  <a:schemeClr val="tx1"/>
                </a:solidFill>
                <a:latin typeface="Bahnschrift SemiBold" panose="020B0502040204020203" pitchFamily="34" charset="0"/>
              </a:rPr>
              <a:t>рубление</a:t>
            </a:r>
            <a:r>
              <a:rPr lang="ru-RU" dirty="0">
                <a:solidFill>
                  <a:schemeClr val="tx1"/>
                </a:solidFill>
                <a:latin typeface="Bahnschrift SemiBold" panose="020B0502040204020203" pitchFamily="34" charset="0"/>
              </a:rPr>
              <a:t> — содействуют притоку крови. Они раздражают мышечные волокна, увеличивая их сократительную силу.</a:t>
            </a:r>
          </a:p>
          <a:p>
            <a:r>
              <a:rPr lang="ru-RU" b="1" i="1" dirty="0">
                <a:solidFill>
                  <a:schemeClr val="tx1"/>
                </a:solidFill>
                <a:latin typeface="Bahnschrift SemiBold" panose="020B0502040204020203" pitchFamily="34" charset="0"/>
              </a:rPr>
              <a:t>Поколачивание</a:t>
            </a:r>
            <a:r>
              <a:rPr lang="ru-RU" i="1" dirty="0">
                <a:solidFill>
                  <a:schemeClr val="tx1"/>
                </a:solidFill>
                <a:latin typeface="Bahnschrift SemiBold" panose="020B0502040204020203" pitchFamily="34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Bahnschrift SemiBold" panose="020B0502040204020203" pitchFamily="34" charset="0"/>
              </a:rPr>
              <a:t>проводится ребром ладони, пальцы согнуты в кулак, мизинец слегка разжат. Прием проводится перпендикулярно к массируемому участку.</a:t>
            </a:r>
          </a:p>
          <a:p>
            <a:r>
              <a:rPr lang="ru-RU" b="1" i="1" dirty="0">
                <a:solidFill>
                  <a:schemeClr val="tx1"/>
                </a:solidFill>
                <a:latin typeface="Bahnschrift SemiBold" panose="020B0502040204020203" pitchFamily="34" charset="0"/>
              </a:rPr>
              <a:t>Похлопывание</a:t>
            </a:r>
            <a:r>
              <a:rPr lang="ru-RU" i="1" dirty="0">
                <a:solidFill>
                  <a:schemeClr val="tx1"/>
                </a:solidFill>
                <a:latin typeface="Bahnschrift SemiBold" panose="020B0502040204020203" pitchFamily="34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Bahnschrift SemiBold" panose="020B0502040204020203" pitchFamily="34" charset="0"/>
              </a:rPr>
              <a:t>выполняется расслабленной кистью одной или двумя руками попеременно. При похлопывании пальцы прижимаются к повернутой вниз ладони, то есть кисть принимает вид коробочки, дном которой служит ладонь.</a:t>
            </a:r>
          </a:p>
          <a:p>
            <a:r>
              <a:rPr lang="ru-RU" b="1" i="1" dirty="0" err="1">
                <a:solidFill>
                  <a:schemeClr val="tx1"/>
                </a:solidFill>
                <a:latin typeface="Bahnschrift SemiBold" panose="020B0502040204020203" pitchFamily="34" charset="0"/>
              </a:rPr>
              <a:t>Рубление</a:t>
            </a:r>
            <a:r>
              <a:rPr lang="ru-RU" i="1" dirty="0">
                <a:solidFill>
                  <a:schemeClr val="tx1"/>
                </a:solidFill>
                <a:latin typeface="Bahnschrift SemiBold" panose="020B0502040204020203" pitchFamily="34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Bahnschrift SemiBold" panose="020B0502040204020203" pitchFamily="34" charset="0"/>
              </a:rPr>
              <a:t>— кисть вытянута, пальцы разведены и расслаблены. Удары наносятся мизинцем, а остальные пальцы в момент удара смыкаются.</a:t>
            </a:r>
          </a:p>
          <a:p>
            <a:endParaRPr lang="ru-RU" dirty="0">
              <a:solidFill>
                <a:schemeClr val="tx1"/>
              </a:solidFill>
              <a:latin typeface="Bahnschrift SemiBold" panose="020B0502040204020203" pitchFamily="34" charset="0"/>
            </a:endParaRPr>
          </a:p>
        </p:txBody>
      </p:sp>
      <p:pic>
        <p:nvPicPr>
          <p:cNvPr id="4100" name="Picture 4" descr="Классический массаж. Общий классический 👍 массаж всего тела">
            <a:extLst>
              <a:ext uri="{FF2B5EF4-FFF2-40B4-BE49-F238E27FC236}">
                <a16:creationId xmlns:a16="http://schemas.microsoft.com/office/drawing/2014/main" xmlns="" id="{723C9009-3552-4CE7-9F18-B0107D7721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11606" y="2055735"/>
            <a:ext cx="4137978" cy="287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0183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3C6F98D-D659-4678-9DB3-EFAA15509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515" y="247650"/>
            <a:ext cx="9601200" cy="1485900"/>
          </a:xfrm>
        </p:spPr>
        <p:txBody>
          <a:bodyPr>
            <a:normAutofit/>
          </a:bodyPr>
          <a:lstStyle/>
          <a:p>
            <a:r>
              <a:rPr lang="ru-RU" dirty="0">
                <a:latin typeface="Bahnschrift SemiBold" panose="020B0502040204020203" pitchFamily="34" charset="0"/>
              </a:rPr>
              <a:t>Релаксация и для чего она нужна</a:t>
            </a:r>
            <a:endParaRPr lang="ru-RU" sz="3600" dirty="0">
              <a:latin typeface="Bahnschrift SemiBold" panose="020B0502040204020203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FE5BC25-50B7-4F15-8BAA-F1689C3FA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7515" y="1238433"/>
            <a:ext cx="10240392" cy="4638583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>
                <a:latin typeface="Bahnschrift SemiBold" panose="020B0502040204020203" pitchFamily="34" charset="0"/>
                <a:cs typeface="Times New Roman" panose="02020603050405020304" pitchFamily="18" charset="0"/>
              </a:rPr>
              <a:t>Релаксация - один из путей внутреннего напряжения, основанного на более или менее сознательном расслаблении мышц.</a:t>
            </a:r>
          </a:p>
          <a:p>
            <a:endParaRPr lang="ru-RU" sz="3200" dirty="0">
              <a:latin typeface="Bahnschrift SemiBold" panose="020B0502040204020203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Bahnschrift SemiBold" panose="020B0502040204020203" pitchFamily="34" charset="0"/>
                <a:cs typeface="Times New Roman" panose="02020603050405020304" pitchFamily="18" charset="0"/>
              </a:rPr>
              <a:t>Релаксация нужна для формирования нашей эмоциональной стабильности, для этого важно научиться управлять своим телом, с этой целью в своей работе стоит использовать специально подобранные релаксационные упражнения на расслабление определенных частей тела и всего организма.</a:t>
            </a:r>
          </a:p>
          <a:p>
            <a:pPr marL="0" indent="0">
              <a:buNone/>
            </a:pPr>
            <a:r>
              <a:rPr lang="ru-RU" sz="3200" dirty="0">
                <a:latin typeface="Bahnschrift SemiBold" panose="020B0502040204020203" pitchFamily="34" charset="0"/>
                <a:cs typeface="Times New Roman" panose="02020603050405020304" pitchFamily="18" charset="0"/>
              </a:rPr>
              <a:t>	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3235342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1709DBE-5335-49D2-8FEA-32750053D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062" y="90996"/>
            <a:ext cx="9601200" cy="1485900"/>
          </a:xfrm>
        </p:spPr>
        <p:txBody>
          <a:bodyPr/>
          <a:lstStyle/>
          <a:p>
            <a:r>
              <a:rPr lang="ru-RU" dirty="0">
                <a:latin typeface="Bahnschrift SemiBold" panose="020B0502040204020203" pitchFamily="34" charset="0"/>
              </a:rPr>
              <a:t>Правила релаксации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2802BD6-B686-4E31-BD23-E9F3E561B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0062" y="763478"/>
            <a:ext cx="11279080" cy="5879237"/>
          </a:xfrm>
        </p:spPr>
        <p:txBody>
          <a:bodyPr>
            <a:noAutofit/>
          </a:bodyPr>
          <a:lstStyle/>
          <a:p>
            <a:r>
              <a:rPr lang="ru-RU" sz="1200" dirty="0">
                <a:latin typeface="Bahnschrift SemiBold" panose="020B0502040204020203" pitchFamily="34" charset="0"/>
              </a:rPr>
              <a:t>Упражнения используются в профилактических целях в периоды повышенной нагрузки, когда наше психологическое состояние становится особенно уязвимым, например, при подготовке к выпускным экзаменам.</a:t>
            </a:r>
            <a:br>
              <a:rPr lang="ru-RU" sz="1200" dirty="0">
                <a:latin typeface="Bahnschrift SemiBold" panose="020B0502040204020203" pitchFamily="34" charset="0"/>
              </a:rPr>
            </a:br>
            <a:r>
              <a:rPr lang="ru-RU" sz="1200" dirty="0">
                <a:latin typeface="Bahnschrift SemiBold" panose="020B0502040204020203" pitchFamily="34" charset="0"/>
              </a:rPr>
              <a:t>С их помощью повышается стрессоустойчивость и сохраняется спокойное и бодрое расположение духа. Результат будет лучше, если эти упражнения выполнять регулярно.</a:t>
            </a:r>
            <a:br>
              <a:rPr lang="ru-RU" sz="1200" dirty="0">
                <a:latin typeface="Bahnschrift SemiBold" panose="020B0502040204020203" pitchFamily="34" charset="0"/>
              </a:rPr>
            </a:br>
            <a:r>
              <a:rPr lang="ru-RU" sz="1200" dirty="0">
                <a:latin typeface="Bahnschrift SemiBold" panose="020B0502040204020203" pitchFamily="34" charset="0"/>
              </a:rPr>
              <a:t>Многие релаксационные упражнения очень просты, </a:t>
            </a:r>
            <a:br>
              <a:rPr lang="ru-RU" sz="1200" dirty="0">
                <a:latin typeface="Bahnschrift SemiBold" panose="020B0502040204020203" pitchFamily="34" charset="0"/>
              </a:rPr>
            </a:br>
            <a:r>
              <a:rPr lang="ru-RU" sz="1200" dirty="0">
                <a:latin typeface="Bahnschrift SemiBold" panose="020B0502040204020203" pitchFamily="34" charset="0"/>
              </a:rPr>
              <a:t>а главное – абсолютно безвредны.</a:t>
            </a:r>
            <a:r>
              <a:rPr lang="ru-RU" dirty="0">
                <a:latin typeface="Bahnschrift SemiBold" panose="020B0502040204020203" pitchFamily="34" charset="0"/>
              </a:rPr>
              <a:t/>
            </a:r>
            <a:br>
              <a:rPr lang="ru-RU" dirty="0">
                <a:latin typeface="Bahnschrift SemiBold" panose="020B0502040204020203" pitchFamily="34" charset="0"/>
              </a:rPr>
            </a:br>
            <a:endParaRPr lang="ru-RU" dirty="0">
              <a:latin typeface="Bahnschrift SemiBold" panose="020B0502040204020203" pitchFamily="34" charset="0"/>
            </a:endParaRPr>
          </a:p>
          <a:p>
            <a:r>
              <a:rPr lang="ru-RU" b="1" dirty="0">
                <a:latin typeface="Bahnschrift SemiBold" panose="020B0502040204020203" pitchFamily="34" charset="0"/>
              </a:rPr>
              <a:t>График занятий.</a:t>
            </a:r>
            <a:r>
              <a:rPr lang="ru-RU" dirty="0">
                <a:latin typeface="Bahnschrift SemiBold" panose="020B0502040204020203" pitchFamily="34" charset="0"/>
              </a:rPr>
              <a:t> Первое время надо заниматься более интенсивно – для того, чтобы овладеть методом и применять его уверенно. Лучше, если первые один-два месяца занятия будут ежедневными, затем можно снизить частоту </a:t>
            </a:r>
            <a:br>
              <a:rPr lang="ru-RU" dirty="0">
                <a:latin typeface="Bahnschrift SemiBold" panose="020B0502040204020203" pitchFamily="34" charset="0"/>
              </a:rPr>
            </a:br>
            <a:r>
              <a:rPr lang="ru-RU" dirty="0">
                <a:latin typeface="Bahnschrift SemiBold" panose="020B0502040204020203" pitchFamily="34" charset="0"/>
              </a:rPr>
              <a:t>до 2-3 раз в неделю.</a:t>
            </a:r>
            <a:br>
              <a:rPr lang="ru-RU" dirty="0">
                <a:latin typeface="Bahnschrift SemiBold" panose="020B0502040204020203" pitchFamily="34" charset="0"/>
              </a:rPr>
            </a:br>
            <a:endParaRPr lang="ru-RU" dirty="0">
              <a:latin typeface="Bahnschrift SemiBold" panose="020B0502040204020203" pitchFamily="34" charset="0"/>
            </a:endParaRPr>
          </a:p>
          <a:p>
            <a:r>
              <a:rPr lang="ru-RU" b="1" dirty="0">
                <a:latin typeface="Bahnschrift SemiBold" panose="020B0502040204020203" pitchFamily="34" charset="0"/>
              </a:rPr>
              <a:t>Время занятий</a:t>
            </a:r>
            <a:r>
              <a:rPr lang="ru-RU" dirty="0">
                <a:latin typeface="Bahnschrift SemiBold" panose="020B0502040204020203" pitchFamily="34" charset="0"/>
              </a:rPr>
              <a:t>. Лучшее время для занятий – утром – после просыпания; перед едой; перед отходом ко сну. Не рекомендуется заниматься после приема пищи – процесс пищеварения не способствует расслаблению.</a:t>
            </a:r>
            <a:br>
              <a:rPr lang="ru-RU" dirty="0">
                <a:latin typeface="Bahnschrift SemiBold" panose="020B0502040204020203" pitchFamily="34" charset="0"/>
              </a:rPr>
            </a:br>
            <a:endParaRPr lang="ru-RU" dirty="0">
              <a:latin typeface="Bahnschrift SemiBold" panose="020B0502040204020203" pitchFamily="34" charset="0"/>
            </a:endParaRPr>
          </a:p>
          <a:p>
            <a:r>
              <a:rPr lang="ru-RU" b="1" dirty="0">
                <a:latin typeface="Bahnschrift SemiBold" panose="020B0502040204020203" pitchFamily="34" charset="0"/>
              </a:rPr>
              <a:t>Место занятий</a:t>
            </a:r>
            <a:r>
              <a:rPr lang="ru-RU" dirty="0">
                <a:latin typeface="Bahnschrift SemiBold" panose="020B0502040204020203" pitchFamily="34" charset="0"/>
              </a:rPr>
              <a:t>. Упражнения лучше делать в тихом, спокойном месте. Можно включить спокойную музыку (в продаже есть специальные кассеты и компакт-диски с музыкой для релаксации, в том числе, например, «Звуки природы» или «Шум водопада»). Позаботьтесь о комфортной температуре в помещении и отсутствии яркого света.</a:t>
            </a:r>
            <a:br>
              <a:rPr lang="ru-RU" dirty="0">
                <a:latin typeface="Bahnschrift SemiBold" panose="020B0502040204020203" pitchFamily="34" charset="0"/>
              </a:rPr>
            </a:br>
            <a:endParaRPr lang="ru-RU" dirty="0">
              <a:latin typeface="Bahnschrift SemiBol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2517866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432A30"/>
      </a:dk2>
      <a:lt2>
        <a:srgbClr val="F2F2F0"/>
      </a:lt2>
      <a:accent1>
        <a:srgbClr val="836C9F"/>
      </a:accent1>
      <a:accent2>
        <a:srgbClr val="BDAB56"/>
      </a:accent2>
      <a:accent3>
        <a:srgbClr val="B0565D"/>
      </a:accent3>
      <a:accent4>
        <a:srgbClr val="55B1BC"/>
      </a:accent4>
      <a:accent5>
        <a:srgbClr val="4D925F"/>
      </a:accent5>
      <a:accent6>
        <a:srgbClr val="E08C4A"/>
      </a:accent6>
      <a:hlink>
        <a:srgbClr val="55B1BC"/>
      </a:hlink>
      <a:folHlink>
        <a:srgbClr val="836C9F"/>
      </a:folHlink>
    </a:clrScheme>
    <a:fontScheme name="Уголки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9270AA94-2367-4B1E-B579-26147B222B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52</TotalTime>
  <Words>737</Words>
  <Application>Microsoft Office PowerPoint</Application>
  <PresentationFormat>Произвольный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Уголки</vt:lpstr>
      <vt:lpstr>ПРИЕМЫ САМОМАССАЖА И РЕЛАКСАЦИИ</vt:lpstr>
      <vt:lpstr>Массаж</vt:lpstr>
      <vt:lpstr>Польза самомассажа</vt:lpstr>
      <vt:lpstr>Правила самомассажа</vt:lpstr>
      <vt:lpstr>Основные приемы самомассажа</vt:lpstr>
      <vt:lpstr>Поглаживание. Растирание. Разминание </vt:lpstr>
      <vt:lpstr>Выжимание. Поколачивание. Похлопывание. Рубление  </vt:lpstr>
      <vt:lpstr>Релаксация и для чего она нужна</vt:lpstr>
      <vt:lpstr>Правила релаксации</vt:lpstr>
      <vt:lpstr>Упражнения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ПРИЕМЫ САМОМАССАЖА И РЕЛАКСАЦИИ</dc:title>
  <dc:creator>user</dc:creator>
  <cp:lastModifiedBy>1</cp:lastModifiedBy>
  <cp:revision>1</cp:revision>
  <dcterms:created xsi:type="dcterms:W3CDTF">2022-10-10T17:58:18Z</dcterms:created>
  <dcterms:modified xsi:type="dcterms:W3CDTF">2022-10-10T19:24:41Z</dcterms:modified>
</cp:coreProperties>
</file>