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0BC166-B00D-4CA7-9E9A-C7180FD3452B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CA591AF-ADFF-4C33-9700-CE25FE04B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84784"/>
            <a:ext cx="8077200" cy="16733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Презентация на тему: «Признаки параллелограмма»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3645024"/>
            <a:ext cx="3088432" cy="19442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Book Antiqua" pitchFamily="18" charset="0"/>
              </a:rPr>
              <a:t>                                                            Работу выполнила</a:t>
            </a:r>
          </a:p>
          <a:p>
            <a:r>
              <a:rPr lang="ru-RU" dirty="0" smtClean="0">
                <a:solidFill>
                  <a:schemeClr val="tx1"/>
                </a:solidFill>
                <a:latin typeface="Book Antiqua" pitchFamily="18" charset="0"/>
              </a:rPr>
              <a:t>                                                             ученица 7Б класса </a:t>
            </a:r>
          </a:p>
          <a:p>
            <a:r>
              <a:rPr lang="ru-RU" dirty="0" smtClean="0">
                <a:solidFill>
                  <a:schemeClr val="tx1"/>
                </a:solidFill>
                <a:latin typeface="Book Antiqua" pitchFamily="18" charset="0"/>
              </a:rPr>
              <a:t>                                                                МОУ СОШ №11</a:t>
            </a:r>
          </a:p>
          <a:p>
            <a:r>
              <a:rPr lang="ru-RU" dirty="0" smtClean="0">
                <a:solidFill>
                  <a:schemeClr val="tx1"/>
                </a:solidFill>
                <a:latin typeface="Book Antiqua" pitchFamily="18" charset="0"/>
              </a:rPr>
              <a:t>                                                                 Иванова Юлия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0"/>
            <a:ext cx="8153400" cy="990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Признак 1.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251520" y="548680"/>
            <a:ext cx="7123112" cy="16732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Если в четырехугольнике 2 стороны параллельны и равны, то это параллелограмм.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60032" y="1556792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Дано: </a:t>
            </a:r>
            <a:r>
              <a:rPr lang="en-US" dirty="0" smtClean="0"/>
              <a:t>ABCD </a:t>
            </a:r>
            <a:r>
              <a:rPr lang="ru-RU" dirty="0" smtClean="0"/>
              <a:t>– четырехугольник, </a:t>
            </a:r>
          </a:p>
          <a:p>
            <a:r>
              <a:rPr lang="en-US" dirty="0" smtClean="0"/>
              <a:t>AB = CD, AB</a:t>
            </a:r>
            <a:r>
              <a:rPr lang="en-US" dirty="0" smtClean="0">
                <a:latin typeface="Book Antiqua"/>
              </a:rPr>
              <a:t>║CD</a:t>
            </a:r>
          </a:p>
          <a:p>
            <a:r>
              <a:rPr lang="ru-RU" dirty="0" smtClean="0">
                <a:latin typeface="Book Antiqua"/>
              </a:rPr>
              <a:t>Доказать: </a:t>
            </a:r>
            <a:r>
              <a:rPr lang="en-US" dirty="0" smtClean="0">
                <a:latin typeface="Book Antiqua"/>
              </a:rPr>
              <a:t>ABCD - </a:t>
            </a:r>
            <a:r>
              <a:rPr lang="ru-RU" dirty="0" smtClean="0">
                <a:latin typeface="Book Antiqua"/>
              </a:rPr>
              <a:t>параллелограмм</a:t>
            </a:r>
            <a:r>
              <a:rPr lang="ru-RU" dirty="0" smtClean="0"/>
              <a:t>     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683568" y="1556792"/>
            <a:ext cx="36004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131840" y="1556792"/>
            <a:ext cx="360040" cy="12961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43608" y="1556792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83568" y="2852936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043608" y="1556792"/>
            <a:ext cx="2088232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7544" y="27089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 rot="10800000" flipV="1">
            <a:off x="683568" y="155679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491880" y="14847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059832" y="27089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36" name="Полилиния 35"/>
          <p:cNvSpPr/>
          <p:nvPr/>
        </p:nvSpPr>
        <p:spPr>
          <a:xfrm rot="20923069">
            <a:off x="1744003" y="1973439"/>
            <a:ext cx="637735" cy="597877"/>
          </a:xfrm>
          <a:custGeom>
            <a:avLst/>
            <a:gdLst>
              <a:gd name="connsiteX0" fmla="*/ 337624 w 637735"/>
              <a:gd name="connsiteY0" fmla="*/ 0 h 597877"/>
              <a:gd name="connsiteX1" fmla="*/ 42203 w 637735"/>
              <a:gd name="connsiteY1" fmla="*/ 253219 h 597877"/>
              <a:gd name="connsiteX2" fmla="*/ 590843 w 637735"/>
              <a:gd name="connsiteY2" fmla="*/ 267287 h 597877"/>
              <a:gd name="connsiteX3" fmla="*/ 323556 w 637735"/>
              <a:gd name="connsiteY3" fmla="*/ 562708 h 597877"/>
              <a:gd name="connsiteX4" fmla="*/ 422030 w 637735"/>
              <a:gd name="connsiteY4" fmla="*/ 478302 h 59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735" h="597877">
                <a:moveTo>
                  <a:pt x="337624" y="0"/>
                </a:moveTo>
                <a:cubicBezTo>
                  <a:pt x="168812" y="104335"/>
                  <a:pt x="0" y="208671"/>
                  <a:pt x="42203" y="253219"/>
                </a:cubicBezTo>
                <a:cubicBezTo>
                  <a:pt x="84406" y="297767"/>
                  <a:pt x="543951" y="215706"/>
                  <a:pt x="590843" y="267287"/>
                </a:cubicBezTo>
                <a:cubicBezTo>
                  <a:pt x="637735" y="318869"/>
                  <a:pt x="351692" y="527539"/>
                  <a:pt x="323556" y="562708"/>
                </a:cubicBezTo>
                <a:cubicBezTo>
                  <a:pt x="295421" y="597877"/>
                  <a:pt x="358725" y="538089"/>
                  <a:pt x="422030" y="478302"/>
                </a:cubicBezTo>
              </a:path>
            </a:pathLst>
          </a:cu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0" y="306896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        Доказательство:</a:t>
            </a:r>
          </a:p>
          <a:p>
            <a:pPr marL="342900" indent="-342900">
              <a:buAutoNum type="arabicParenR"/>
            </a:pPr>
            <a:r>
              <a:rPr lang="en-US" dirty="0" smtClean="0"/>
              <a:t>BD – </a:t>
            </a:r>
            <a:r>
              <a:rPr lang="ru-RU" dirty="0" smtClean="0"/>
              <a:t>диагональ, так как </a:t>
            </a:r>
            <a:r>
              <a:rPr lang="en-US" dirty="0" smtClean="0"/>
              <a:t>AB</a:t>
            </a:r>
            <a:r>
              <a:rPr lang="en-US" dirty="0" smtClean="0">
                <a:latin typeface="Book Antiqua"/>
              </a:rPr>
              <a:t>║CD</a:t>
            </a:r>
            <a:r>
              <a:rPr lang="ru-RU" dirty="0" smtClean="0">
                <a:latin typeface="Book Antiqua"/>
              </a:rPr>
              <a:t>, </a:t>
            </a:r>
            <a:r>
              <a:rPr lang="en-US" dirty="0" smtClean="0">
                <a:latin typeface="Book Antiqua"/>
              </a:rPr>
              <a:t>BD </a:t>
            </a:r>
            <a:r>
              <a:rPr lang="ru-RU" dirty="0" smtClean="0">
                <a:latin typeface="Book Antiqua"/>
              </a:rPr>
              <a:t>– секущая, то</a:t>
            </a:r>
            <a:r>
              <a:rPr lang="ru-RU" dirty="0"/>
              <a:t> </a:t>
            </a:r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ABD = </a:t>
            </a:r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CDB – </a:t>
            </a:r>
            <a:r>
              <a:rPr lang="ru-RU" dirty="0" smtClean="0">
                <a:latin typeface="Book Antiqua" pitchFamily="18" charset="0"/>
              </a:rPr>
              <a:t>как накрест лежащие углы.</a:t>
            </a:r>
          </a:p>
          <a:p>
            <a:pPr marL="342900" indent="-342900">
              <a:buAutoNum type="arabicParenR"/>
            </a:pPr>
            <a:r>
              <a:rPr lang="ru-RU" dirty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∆</a:t>
            </a:r>
            <a:r>
              <a:rPr lang="en-US" dirty="0" smtClean="0">
                <a:latin typeface="Book Antiqua" pitchFamily="18" charset="0"/>
              </a:rPr>
              <a:t>ABD = </a:t>
            </a:r>
            <a:r>
              <a:rPr lang="ru-RU" dirty="0" smtClean="0">
                <a:latin typeface="Book Antiqua" pitchFamily="18" charset="0"/>
              </a:rPr>
              <a:t>∆</a:t>
            </a:r>
            <a:r>
              <a:rPr lang="en-US" dirty="0" smtClean="0">
                <a:latin typeface="Book Antiqua" pitchFamily="18" charset="0"/>
              </a:rPr>
              <a:t>CDB – </a:t>
            </a:r>
            <a:r>
              <a:rPr lang="ru-RU" dirty="0" smtClean="0">
                <a:latin typeface="Book Antiqua" pitchFamily="18" charset="0"/>
              </a:rPr>
              <a:t>по 1 признаку.</a:t>
            </a:r>
          </a:p>
          <a:p>
            <a:pPr marL="342900" indent="-342900"/>
            <a:r>
              <a:rPr lang="en-US" dirty="0" smtClean="0">
                <a:latin typeface="Book Antiqua" pitchFamily="18" charset="0"/>
              </a:rPr>
              <a:t>       BD – </a:t>
            </a:r>
            <a:r>
              <a:rPr lang="ru-RU" dirty="0" smtClean="0">
                <a:latin typeface="Book Antiqua" pitchFamily="18" charset="0"/>
              </a:rPr>
              <a:t>общая</a:t>
            </a:r>
          </a:p>
          <a:p>
            <a:pPr marL="342900" indent="-342900"/>
            <a:r>
              <a:rPr lang="ru-RU" dirty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      </a:t>
            </a:r>
            <a:r>
              <a:rPr lang="en-US" dirty="0" smtClean="0">
                <a:latin typeface="Book Antiqua" pitchFamily="18" charset="0"/>
              </a:rPr>
              <a:t>AB = CD – </a:t>
            </a:r>
            <a:r>
              <a:rPr lang="ru-RU" dirty="0" smtClean="0">
                <a:latin typeface="Book Antiqua" pitchFamily="18" charset="0"/>
              </a:rPr>
              <a:t>по условию</a:t>
            </a:r>
          </a:p>
          <a:p>
            <a:pPr marL="342900" indent="-342900"/>
            <a:r>
              <a:rPr lang="ru-RU" dirty="0" smtClean="0">
                <a:latin typeface="Book Antiqua" pitchFamily="18" charset="0"/>
              </a:rPr>
              <a:t>      ∠</a:t>
            </a:r>
            <a:r>
              <a:rPr lang="en-US" dirty="0" smtClean="0">
                <a:latin typeface="Book Antiqua" pitchFamily="18" charset="0"/>
              </a:rPr>
              <a:t>ABD = </a:t>
            </a:r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CDB</a:t>
            </a:r>
            <a:r>
              <a:rPr lang="ru-RU" dirty="0" smtClean="0">
                <a:latin typeface="Book Antiqua" pitchFamily="18" charset="0"/>
              </a:rPr>
              <a:t> – доказано в пункте 1)</a:t>
            </a:r>
          </a:p>
          <a:p>
            <a:pPr marL="342900" indent="-342900"/>
            <a:r>
              <a:rPr lang="ru-RU" dirty="0" smtClean="0">
                <a:latin typeface="Book Antiqua" pitchFamily="18" charset="0"/>
              </a:rPr>
              <a:t>Значит если ∠</a:t>
            </a:r>
            <a:r>
              <a:rPr lang="en-US" dirty="0" smtClean="0">
                <a:latin typeface="Book Antiqua" pitchFamily="18" charset="0"/>
              </a:rPr>
              <a:t>ABD = </a:t>
            </a:r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CDB</a:t>
            </a:r>
            <a:r>
              <a:rPr lang="ru-RU" dirty="0" smtClean="0">
                <a:latin typeface="Book Antiqua" pitchFamily="18" charset="0"/>
              </a:rPr>
              <a:t>, а это накрест лежащие углы, то </a:t>
            </a:r>
            <a:r>
              <a:rPr lang="en-US" dirty="0" smtClean="0">
                <a:latin typeface="Book Antiqua" pitchFamily="18" charset="0"/>
              </a:rPr>
              <a:t>BC </a:t>
            </a:r>
            <a:r>
              <a:rPr lang="en-US" dirty="0" smtClean="0">
                <a:latin typeface="Book Antiqua"/>
              </a:rPr>
              <a:t>║AD, BD – </a:t>
            </a:r>
            <a:r>
              <a:rPr lang="ru-RU" dirty="0" smtClean="0">
                <a:latin typeface="Book Antiqua"/>
              </a:rPr>
              <a:t>секущая.</a:t>
            </a:r>
          </a:p>
          <a:p>
            <a:pPr marL="342900" indent="-342900"/>
            <a:r>
              <a:rPr lang="ru-RU" dirty="0" smtClean="0">
                <a:latin typeface="Book Antiqua"/>
              </a:rPr>
              <a:t>3) </a:t>
            </a:r>
            <a:r>
              <a:rPr lang="en-US" dirty="0" smtClean="0"/>
              <a:t>AB</a:t>
            </a:r>
            <a:r>
              <a:rPr lang="en-US" dirty="0" smtClean="0">
                <a:latin typeface="Book Antiqua"/>
              </a:rPr>
              <a:t>║CD</a:t>
            </a:r>
            <a:r>
              <a:rPr lang="ru-RU" dirty="0" smtClean="0">
                <a:latin typeface="Book Antiqua"/>
              </a:rPr>
              <a:t> – по условию</a:t>
            </a:r>
          </a:p>
          <a:p>
            <a:pPr marL="342900" indent="-342900"/>
            <a:r>
              <a:rPr lang="ru-RU" dirty="0" smtClean="0">
                <a:latin typeface="Book Antiqua"/>
              </a:rPr>
              <a:t>    </a:t>
            </a:r>
            <a:r>
              <a:rPr lang="en-US" dirty="0" smtClean="0">
                <a:latin typeface="Book Antiqua" pitchFamily="18" charset="0"/>
              </a:rPr>
              <a:t>BC </a:t>
            </a:r>
            <a:r>
              <a:rPr lang="en-US" dirty="0" smtClean="0">
                <a:latin typeface="Book Antiqua"/>
              </a:rPr>
              <a:t>║AD</a:t>
            </a:r>
            <a:r>
              <a:rPr lang="ru-RU" dirty="0" smtClean="0">
                <a:latin typeface="Book Antiqua"/>
              </a:rPr>
              <a:t> – доказано в пункте 2), а значит </a:t>
            </a:r>
            <a:r>
              <a:rPr lang="en-US" dirty="0" smtClean="0">
                <a:latin typeface="Book Antiqua"/>
              </a:rPr>
              <a:t>ABCD </a:t>
            </a:r>
            <a:r>
              <a:rPr lang="ru-RU" dirty="0" smtClean="0">
                <a:latin typeface="Book Antiqua"/>
              </a:rPr>
              <a:t>– параллелограмм.</a:t>
            </a:r>
          </a:p>
          <a:p>
            <a:pPr marL="342900" indent="-342900"/>
            <a:endParaRPr lang="ru-RU" dirty="0" smtClean="0">
              <a:latin typeface="Book Antiqua"/>
            </a:endParaRPr>
          </a:p>
          <a:p>
            <a:pPr marL="342900" indent="-342900"/>
            <a:r>
              <a:rPr lang="ru-RU" dirty="0">
                <a:latin typeface="Book Antiqua"/>
              </a:rPr>
              <a:t> </a:t>
            </a:r>
            <a:r>
              <a:rPr lang="ru-RU" dirty="0" smtClean="0">
                <a:latin typeface="Book Antiqua"/>
              </a:rPr>
              <a:t>    </a:t>
            </a:r>
            <a:endParaRPr lang="ru-RU" dirty="0" smtClean="0">
              <a:latin typeface="Book Antiqua" pitchFamily="18" charset="0"/>
            </a:endParaRPr>
          </a:p>
          <a:p>
            <a:pPr marL="342900" indent="-342900"/>
            <a:endParaRPr lang="ru-RU" dirty="0" smtClean="0">
              <a:latin typeface="Book Antiqua" pitchFamily="18" charset="0"/>
            </a:endParaRPr>
          </a:p>
          <a:p>
            <a:pPr marL="342900" indent="-342900"/>
            <a:endParaRPr lang="ru-RU" dirty="0" smtClean="0">
              <a:latin typeface="Book Antiqua"/>
            </a:endParaRPr>
          </a:p>
        </p:txBody>
      </p:sp>
      <p:sp>
        <p:nvSpPr>
          <p:cNvPr id="49" name="Дуга 48"/>
          <p:cNvSpPr/>
          <p:nvPr/>
        </p:nvSpPr>
        <p:spPr>
          <a:xfrm rot="8427110">
            <a:off x="953710" y="1450751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Дуга 49"/>
          <p:cNvSpPr/>
          <p:nvPr/>
        </p:nvSpPr>
        <p:spPr>
          <a:xfrm rot="19053820">
            <a:off x="2753645" y="2678148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Дуга 50"/>
          <p:cNvSpPr/>
          <p:nvPr/>
        </p:nvSpPr>
        <p:spPr>
          <a:xfrm rot="5400000">
            <a:off x="1142293" y="1458107"/>
            <a:ext cx="432047" cy="197372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/>
          <p:cNvSpPr/>
          <p:nvPr/>
        </p:nvSpPr>
        <p:spPr>
          <a:xfrm rot="5400000">
            <a:off x="1178298" y="1494110"/>
            <a:ext cx="504055" cy="197371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/>
          <p:cNvSpPr/>
          <p:nvPr/>
        </p:nvSpPr>
        <p:spPr>
          <a:xfrm rot="16790294">
            <a:off x="2435974" y="2744601"/>
            <a:ext cx="570465" cy="296101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Дуга 53"/>
          <p:cNvSpPr/>
          <p:nvPr/>
        </p:nvSpPr>
        <p:spPr>
          <a:xfrm rot="17272847">
            <a:off x="2531220" y="2774952"/>
            <a:ext cx="432047" cy="197372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827584" y="2060848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275856" y="2132856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243408"/>
            <a:ext cx="8153400" cy="990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Признак 2.</a:t>
            </a:r>
            <a:endParaRPr lang="ru-RU" sz="24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-180528" y="404664"/>
            <a:ext cx="8153400" cy="1008112"/>
          </a:xfrm>
        </p:spPr>
        <p:txBody>
          <a:bodyPr/>
          <a:lstStyle/>
          <a:p>
            <a:r>
              <a:rPr lang="ru-RU" sz="2400" dirty="0" smtClean="0"/>
              <a:t>Если в четырехугольнике противолежащие стороны попарно равны, то это параллелограмм.</a:t>
            </a:r>
          </a:p>
          <a:p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683568" y="1556792"/>
            <a:ext cx="36004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3131840" y="1556792"/>
            <a:ext cx="36004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43608" y="1556792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83568" y="2852936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уга 11"/>
          <p:cNvSpPr/>
          <p:nvPr/>
        </p:nvSpPr>
        <p:spPr>
          <a:xfrm rot="8427110">
            <a:off x="953710" y="1450751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19053820">
            <a:off x="2753645" y="2678148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 rot="20923069">
            <a:off x="1744003" y="1973439"/>
            <a:ext cx="637735" cy="597877"/>
          </a:xfrm>
          <a:custGeom>
            <a:avLst/>
            <a:gdLst>
              <a:gd name="connsiteX0" fmla="*/ 337624 w 637735"/>
              <a:gd name="connsiteY0" fmla="*/ 0 h 597877"/>
              <a:gd name="connsiteX1" fmla="*/ 42203 w 637735"/>
              <a:gd name="connsiteY1" fmla="*/ 253219 h 597877"/>
              <a:gd name="connsiteX2" fmla="*/ 590843 w 637735"/>
              <a:gd name="connsiteY2" fmla="*/ 267287 h 597877"/>
              <a:gd name="connsiteX3" fmla="*/ 323556 w 637735"/>
              <a:gd name="connsiteY3" fmla="*/ 562708 h 597877"/>
              <a:gd name="connsiteX4" fmla="*/ 422030 w 637735"/>
              <a:gd name="connsiteY4" fmla="*/ 478302 h 59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735" h="597877">
                <a:moveTo>
                  <a:pt x="337624" y="0"/>
                </a:moveTo>
                <a:cubicBezTo>
                  <a:pt x="168812" y="104335"/>
                  <a:pt x="0" y="208671"/>
                  <a:pt x="42203" y="253219"/>
                </a:cubicBezTo>
                <a:cubicBezTo>
                  <a:pt x="84406" y="297767"/>
                  <a:pt x="543951" y="215706"/>
                  <a:pt x="590843" y="267287"/>
                </a:cubicBezTo>
                <a:cubicBezTo>
                  <a:pt x="637735" y="318869"/>
                  <a:pt x="351692" y="527539"/>
                  <a:pt x="323556" y="562708"/>
                </a:cubicBezTo>
                <a:cubicBezTo>
                  <a:pt x="295421" y="597877"/>
                  <a:pt x="358725" y="538089"/>
                  <a:pt x="422030" y="478302"/>
                </a:cubicBezTo>
              </a:path>
            </a:pathLst>
          </a:cu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043608" y="1556792"/>
            <a:ext cx="2088232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Дуга 15"/>
          <p:cNvSpPr/>
          <p:nvPr/>
        </p:nvSpPr>
        <p:spPr>
          <a:xfrm rot="16790294">
            <a:off x="2435974" y="2744601"/>
            <a:ext cx="570465" cy="296101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17272847">
            <a:off x="2531220" y="2774952"/>
            <a:ext cx="432047" cy="197372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5400000">
            <a:off x="1178298" y="1494110"/>
            <a:ext cx="504055" cy="197371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5400000">
            <a:off x="1142293" y="1458107"/>
            <a:ext cx="432047" cy="197372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059832" y="27089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3419872" y="148478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55576" y="14847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67544" y="26369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788024" y="1700808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Дано: </a:t>
            </a:r>
            <a:r>
              <a:rPr lang="en-US" dirty="0" smtClean="0"/>
              <a:t>ABCD – </a:t>
            </a:r>
            <a:r>
              <a:rPr lang="ru-RU" dirty="0" smtClean="0"/>
              <a:t>четырехугольник</a:t>
            </a:r>
          </a:p>
          <a:p>
            <a:r>
              <a:rPr lang="en-US" dirty="0" smtClean="0"/>
              <a:t>AB = CD, BC = AD</a:t>
            </a:r>
          </a:p>
          <a:p>
            <a:r>
              <a:rPr lang="ru-RU" dirty="0" smtClean="0"/>
              <a:t>Доказать: </a:t>
            </a:r>
            <a:r>
              <a:rPr lang="en-US" dirty="0" smtClean="0"/>
              <a:t>ABCD – </a:t>
            </a:r>
            <a:r>
              <a:rPr lang="ru-RU" dirty="0" smtClean="0"/>
              <a:t>параллелограмм.</a:t>
            </a:r>
            <a:endParaRPr lang="ru-RU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827584" y="2060848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907704" y="2708920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979712" y="2708920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907704" y="1412776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835696" y="1412776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203848" y="2132856"/>
            <a:ext cx="144016" cy="28803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0" y="314096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Доказательство:</a:t>
            </a:r>
          </a:p>
          <a:p>
            <a:pPr marL="342900" indent="-342900">
              <a:buAutoNum type="arabicParenR"/>
            </a:pPr>
            <a:r>
              <a:rPr lang="ru-RU" dirty="0" smtClean="0"/>
              <a:t>∆</a:t>
            </a:r>
            <a:r>
              <a:rPr lang="en-US" dirty="0" smtClean="0"/>
              <a:t>ABC = </a:t>
            </a:r>
            <a:r>
              <a:rPr lang="ru-RU" dirty="0" smtClean="0"/>
              <a:t>∆</a:t>
            </a:r>
            <a:r>
              <a:rPr lang="en-US" dirty="0" smtClean="0"/>
              <a:t>CDA – </a:t>
            </a:r>
            <a:r>
              <a:rPr lang="ru-RU" dirty="0" smtClean="0"/>
              <a:t>по 3 признаку. </a:t>
            </a:r>
          </a:p>
          <a:p>
            <a:pPr marL="342900" indent="-342900"/>
            <a:r>
              <a:rPr lang="en-US" dirty="0" smtClean="0"/>
              <a:t>AC – </a:t>
            </a:r>
            <a:r>
              <a:rPr lang="ru-RU" dirty="0" smtClean="0"/>
              <a:t>общая</a:t>
            </a:r>
          </a:p>
          <a:p>
            <a:pPr marL="342900" indent="-342900"/>
            <a:r>
              <a:rPr lang="en-US" dirty="0" smtClean="0"/>
              <a:t>AB = DC – </a:t>
            </a:r>
            <a:r>
              <a:rPr lang="ru-RU" dirty="0" smtClean="0"/>
              <a:t>по условию</a:t>
            </a:r>
          </a:p>
          <a:p>
            <a:pPr marL="342900" indent="-342900"/>
            <a:r>
              <a:rPr lang="en-US" dirty="0" smtClean="0"/>
              <a:t>BC = DA – </a:t>
            </a:r>
            <a:r>
              <a:rPr lang="ru-RU" dirty="0" smtClean="0"/>
              <a:t>по условию, поэтому </a:t>
            </a:r>
            <a:r>
              <a:rPr lang="ru-RU" dirty="0" smtClean="0">
                <a:latin typeface="Book Antiqua" pitchFamily="18" charset="0"/>
              </a:rPr>
              <a:t>∠1 = ∠2. Следовательно </a:t>
            </a:r>
            <a:r>
              <a:rPr lang="en-US" dirty="0" smtClean="0"/>
              <a:t>AB</a:t>
            </a:r>
            <a:r>
              <a:rPr lang="en-US" dirty="0" smtClean="0">
                <a:latin typeface="Book Antiqua"/>
              </a:rPr>
              <a:t>║CD</a:t>
            </a:r>
            <a:r>
              <a:rPr lang="ru-RU" dirty="0" smtClean="0">
                <a:latin typeface="Book Antiqua"/>
              </a:rPr>
              <a:t>,</a:t>
            </a:r>
            <a:r>
              <a:rPr lang="en-US" dirty="0" smtClean="0">
                <a:latin typeface="Book Antiqua"/>
              </a:rPr>
              <a:t> </a:t>
            </a:r>
            <a:r>
              <a:rPr lang="ru-RU" dirty="0">
                <a:latin typeface="Book Antiqua"/>
              </a:rPr>
              <a:t>т</a:t>
            </a:r>
            <a:r>
              <a:rPr lang="ru-RU" dirty="0" smtClean="0">
                <a:latin typeface="Book Antiqua"/>
              </a:rPr>
              <a:t>ак как </a:t>
            </a:r>
            <a:r>
              <a:rPr lang="en-US" dirty="0" smtClean="0">
                <a:latin typeface="Book Antiqua"/>
              </a:rPr>
              <a:t>AB = CD/</a:t>
            </a:r>
          </a:p>
          <a:p>
            <a:pPr marL="342900" indent="-342900"/>
            <a:r>
              <a:rPr lang="ru-RU" dirty="0" smtClean="0">
                <a:latin typeface="Book Antiqua"/>
              </a:rPr>
              <a:t>Значит по свойству параллелограмма </a:t>
            </a:r>
            <a:r>
              <a:rPr lang="en-US" dirty="0" smtClean="0"/>
              <a:t>ABCD – </a:t>
            </a:r>
            <a:r>
              <a:rPr lang="ru-RU" dirty="0" smtClean="0"/>
              <a:t>параллелограмм.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971600" y="177281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1475656" y="155679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915816" y="23488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411760" y="24928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8153400" cy="990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Признак 3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476672"/>
            <a:ext cx="8153400" cy="864096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Если в четырехугольнике  диагонали пересекаются, и точкой пересечения делятся пополам, то это параллелограмм.</a:t>
            </a:r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83568" y="1556792"/>
            <a:ext cx="36004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043608" y="1556792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83568" y="2852936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3131840" y="1556792"/>
            <a:ext cx="36004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43608" y="1556792"/>
            <a:ext cx="2088232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83568" y="1556792"/>
            <a:ext cx="2808312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7544" y="26369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14847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0800000" flipV="1">
            <a:off x="3419872" y="148478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59832" y="27089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6" name="Дуга 15"/>
          <p:cNvSpPr/>
          <p:nvPr/>
        </p:nvSpPr>
        <p:spPr>
          <a:xfrm rot="19053820">
            <a:off x="2753645" y="2678148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8427110">
            <a:off x="953710" y="1450751"/>
            <a:ext cx="468196" cy="341389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71600" y="177281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915816" y="23488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203848" y="155679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55576" y="249289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3" name="Дуга 22"/>
          <p:cNvSpPr/>
          <p:nvPr/>
        </p:nvSpPr>
        <p:spPr>
          <a:xfrm rot="13363530">
            <a:off x="1785563" y="2036615"/>
            <a:ext cx="244282" cy="264490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уга 23"/>
          <p:cNvSpPr/>
          <p:nvPr/>
        </p:nvSpPr>
        <p:spPr>
          <a:xfrm rot="3644468">
            <a:off x="1964751" y="2009994"/>
            <a:ext cx="399763" cy="317733"/>
          </a:xfrm>
          <a:prstGeom prst="arc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1547664" y="1916832"/>
            <a:ext cx="14401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2411760" y="2420888"/>
            <a:ext cx="14401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1331640" y="2420888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1403648" y="2420888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2627784" y="1844824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2699792" y="1844824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907704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427984" y="1700808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Дано: </a:t>
            </a:r>
            <a:r>
              <a:rPr lang="en-US" dirty="0" smtClean="0"/>
              <a:t>ABCD – </a:t>
            </a:r>
            <a:r>
              <a:rPr lang="ru-RU" dirty="0" smtClean="0"/>
              <a:t>четырехугольник,</a:t>
            </a:r>
            <a:endParaRPr lang="en-US" dirty="0" smtClean="0"/>
          </a:p>
          <a:p>
            <a:r>
              <a:rPr lang="en-US" dirty="0" smtClean="0"/>
              <a:t>CO = AO, DO = BO</a:t>
            </a:r>
          </a:p>
          <a:p>
            <a:r>
              <a:rPr lang="ru-RU" dirty="0" smtClean="0"/>
              <a:t>Доказать: </a:t>
            </a:r>
            <a:r>
              <a:rPr lang="en-US" dirty="0" smtClean="0"/>
              <a:t>ABCD</a:t>
            </a:r>
            <a:r>
              <a:rPr lang="ru-RU" dirty="0" smtClean="0"/>
              <a:t> – параллелограмм.</a:t>
            </a:r>
          </a:p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3140968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Доказательство:</a:t>
            </a:r>
          </a:p>
          <a:p>
            <a:pPr marL="342900" indent="-342900">
              <a:buAutoNum type="arabicParenR"/>
            </a:pPr>
            <a:r>
              <a:rPr lang="ru-RU" dirty="0" smtClean="0"/>
              <a:t>∆</a:t>
            </a:r>
            <a:r>
              <a:rPr lang="en-US" dirty="0" smtClean="0"/>
              <a:t>AOB = </a:t>
            </a:r>
            <a:r>
              <a:rPr lang="ru-RU" dirty="0" smtClean="0"/>
              <a:t>∆</a:t>
            </a:r>
            <a:r>
              <a:rPr lang="en-US" dirty="0" smtClean="0"/>
              <a:t>COD – </a:t>
            </a:r>
            <a:r>
              <a:rPr lang="ru-RU" dirty="0" smtClean="0"/>
              <a:t>по 1 признаку</a:t>
            </a:r>
          </a:p>
          <a:p>
            <a:pPr marL="342900" indent="-342900"/>
            <a:r>
              <a:rPr lang="en-US" dirty="0" smtClean="0"/>
              <a:t>AO = OC – </a:t>
            </a:r>
            <a:r>
              <a:rPr lang="ru-RU" dirty="0" smtClean="0"/>
              <a:t>по условию.</a:t>
            </a:r>
          </a:p>
          <a:p>
            <a:pPr marL="342900" indent="-342900"/>
            <a:r>
              <a:rPr lang="en-US" dirty="0" smtClean="0"/>
              <a:t>BO = OD – </a:t>
            </a:r>
            <a:r>
              <a:rPr lang="ru-RU" dirty="0" smtClean="0"/>
              <a:t>по условию.</a:t>
            </a:r>
          </a:p>
          <a:p>
            <a:pPr marL="342900" indent="-342900"/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AOB = </a:t>
            </a:r>
            <a:r>
              <a:rPr lang="ru-RU" dirty="0" smtClean="0">
                <a:latin typeface="Book Antiqua" pitchFamily="18" charset="0"/>
              </a:rPr>
              <a:t>∠</a:t>
            </a:r>
            <a:r>
              <a:rPr lang="en-US" dirty="0" smtClean="0">
                <a:latin typeface="Book Antiqua" pitchFamily="18" charset="0"/>
              </a:rPr>
              <a:t>COD – </a:t>
            </a:r>
            <a:r>
              <a:rPr lang="ru-RU" dirty="0" smtClean="0">
                <a:latin typeface="Book Antiqua" pitchFamily="18" charset="0"/>
              </a:rPr>
              <a:t>как вертикальные.  </a:t>
            </a:r>
          </a:p>
          <a:p>
            <a:pPr marL="342900" indent="-342900"/>
            <a:r>
              <a:rPr lang="ru-RU" dirty="0" smtClean="0">
                <a:latin typeface="Book Antiqua" pitchFamily="18" charset="0"/>
              </a:rPr>
              <a:t>Поэтому </a:t>
            </a:r>
            <a:r>
              <a:rPr lang="en-US" dirty="0" smtClean="0">
                <a:latin typeface="Book Antiqua" pitchFamily="18" charset="0"/>
              </a:rPr>
              <a:t>AB = CD </a:t>
            </a:r>
            <a:r>
              <a:rPr lang="ru-RU" dirty="0" smtClean="0">
                <a:latin typeface="Book Antiqua" pitchFamily="18" charset="0"/>
              </a:rPr>
              <a:t>и ∠1 = ∠2. следует, что </a:t>
            </a:r>
            <a:r>
              <a:rPr lang="en-US" dirty="0" smtClean="0">
                <a:latin typeface="Book Antiqua" pitchFamily="18" charset="0"/>
              </a:rPr>
              <a:t>AB</a:t>
            </a:r>
            <a:r>
              <a:rPr lang="en-US" dirty="0" smtClean="0">
                <a:latin typeface="Book Antiqua"/>
              </a:rPr>
              <a:t>║CD</a:t>
            </a:r>
          </a:p>
          <a:p>
            <a:pPr marL="342900" indent="-342900"/>
            <a:r>
              <a:rPr lang="en-US" dirty="0" smtClean="0">
                <a:latin typeface="Book Antiqua"/>
              </a:rPr>
              <a:t>2) AB = CD, </a:t>
            </a:r>
            <a:r>
              <a:rPr lang="en-US" dirty="0" smtClean="0">
                <a:latin typeface="Book Antiqua" pitchFamily="18" charset="0"/>
              </a:rPr>
              <a:t>AB</a:t>
            </a:r>
            <a:r>
              <a:rPr lang="en-US" dirty="0" smtClean="0">
                <a:latin typeface="Book Antiqua"/>
              </a:rPr>
              <a:t>║CD, </a:t>
            </a:r>
            <a:r>
              <a:rPr lang="ru-RU" dirty="0" smtClean="0">
                <a:latin typeface="Book Antiqua"/>
              </a:rPr>
              <a:t>значит по свойству параллелограмма </a:t>
            </a:r>
            <a:r>
              <a:rPr lang="en-US" dirty="0" smtClean="0">
                <a:latin typeface="Book Antiqua"/>
              </a:rPr>
              <a:t>ABCD – </a:t>
            </a:r>
            <a:r>
              <a:rPr lang="ru-RU" smtClean="0">
                <a:latin typeface="Book Antiqua"/>
              </a:rPr>
              <a:t>параллелограмм.</a:t>
            </a:r>
            <a:endParaRPr lang="ru-RU" dirty="0" smtClean="0"/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ransition>
    <p:cut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125</TotalTime>
  <Words>384</Words>
  <Application>Microsoft Office PowerPoint</Application>
  <PresentationFormat>Экран (4:3)</PresentationFormat>
  <Paragraphs>65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Обычная</vt:lpstr>
      <vt:lpstr>Презентация на тему: «Признаки параллелограмма»</vt:lpstr>
      <vt:lpstr>Признак 1.</vt:lpstr>
      <vt:lpstr>Признак 2.</vt:lpstr>
      <vt:lpstr>Признак 3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«Признаки параллелограмма»</dc:title>
  <dc:creator>1</dc:creator>
  <cp:lastModifiedBy>1</cp:lastModifiedBy>
  <cp:revision>15</cp:revision>
  <dcterms:created xsi:type="dcterms:W3CDTF">2013-10-19T12:10:28Z</dcterms:created>
  <dcterms:modified xsi:type="dcterms:W3CDTF">2023-12-23T11:35:46Z</dcterms:modified>
</cp:coreProperties>
</file>