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4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F0EC8D-CC2B-4B83-A268-40D76F1B8689}" type="datetimeFigureOut">
              <a:rPr lang="ru-RU" smtClean="0"/>
              <a:t>19.10.2009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C5863F4B-0B2F-4915-89D2-A5C53C23F05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F0EC8D-CC2B-4B83-A268-40D76F1B8689}" type="datetimeFigureOut">
              <a:rPr lang="ru-RU" smtClean="0"/>
              <a:t>19.10.2009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863F4B-0B2F-4915-89D2-A5C53C23F05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F0EC8D-CC2B-4B83-A268-40D76F1B8689}" type="datetimeFigureOut">
              <a:rPr lang="ru-RU" smtClean="0"/>
              <a:t>19.10.2009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863F4B-0B2F-4915-89D2-A5C53C23F05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F0EC8D-CC2B-4B83-A268-40D76F1B8689}" type="datetimeFigureOut">
              <a:rPr lang="ru-RU" smtClean="0"/>
              <a:t>19.10.2009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C5863F4B-0B2F-4915-89D2-A5C53C23F05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F0EC8D-CC2B-4B83-A268-40D76F1B8689}" type="datetimeFigureOut">
              <a:rPr lang="ru-RU" smtClean="0"/>
              <a:t>19.10.2009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863F4B-0B2F-4915-89D2-A5C53C23F05E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wedg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F0EC8D-CC2B-4B83-A268-40D76F1B8689}" type="datetimeFigureOut">
              <a:rPr lang="ru-RU" smtClean="0"/>
              <a:t>19.10.2009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863F4B-0B2F-4915-89D2-A5C53C23F05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F0EC8D-CC2B-4B83-A268-40D76F1B8689}" type="datetimeFigureOut">
              <a:rPr lang="ru-RU" smtClean="0"/>
              <a:t>19.10.2009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C5863F4B-0B2F-4915-89D2-A5C53C23F05E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  <p:transition spd="slow">
    <p:wedg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F0EC8D-CC2B-4B83-A268-40D76F1B8689}" type="datetimeFigureOut">
              <a:rPr lang="ru-RU" smtClean="0"/>
              <a:t>19.10.2009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863F4B-0B2F-4915-89D2-A5C53C23F05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F0EC8D-CC2B-4B83-A268-40D76F1B8689}" type="datetimeFigureOut">
              <a:rPr lang="ru-RU" smtClean="0"/>
              <a:t>19.10.2009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863F4B-0B2F-4915-89D2-A5C53C23F05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F0EC8D-CC2B-4B83-A268-40D76F1B8689}" type="datetimeFigureOut">
              <a:rPr lang="ru-RU" smtClean="0"/>
              <a:t>19.10.2009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863F4B-0B2F-4915-89D2-A5C53C23F05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F0EC8D-CC2B-4B83-A268-40D76F1B8689}" type="datetimeFigureOut">
              <a:rPr lang="ru-RU" smtClean="0"/>
              <a:t>19.10.2009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863F4B-0B2F-4915-89D2-A5C53C23F05E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 spd="slow">
    <p:wedg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F8F0EC8D-CC2B-4B83-A268-40D76F1B8689}" type="datetimeFigureOut">
              <a:rPr lang="ru-RU" smtClean="0"/>
              <a:t>19.10.2009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C5863F4B-0B2F-4915-89D2-A5C53C23F05E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transition spd="slow">
    <p:wedge/>
  </p:transition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chemeClr val="accent3">
                    <a:lumMod val="75000"/>
                  </a:schemeClr>
                </a:solidFill>
              </a:rPr>
              <a:t>Александр Сергеевич </a:t>
            </a:r>
            <a:r>
              <a:rPr lang="ru-RU" b="1" i="1" dirty="0" err="1" smtClean="0">
                <a:solidFill>
                  <a:schemeClr val="accent3">
                    <a:lumMod val="75000"/>
                  </a:schemeClr>
                </a:solidFill>
              </a:rPr>
              <a:t>Пушкин-великий</a:t>
            </a:r>
            <a:r>
              <a:rPr lang="ru-RU" b="1" i="1" dirty="0" smtClean="0">
                <a:solidFill>
                  <a:schemeClr val="accent3">
                    <a:lumMod val="75000"/>
                  </a:schemeClr>
                </a:solidFill>
              </a:rPr>
              <a:t> русский писатель</a:t>
            </a:r>
            <a:endParaRPr lang="ru-RU" b="1" i="1" dirty="0">
              <a:solidFill>
                <a:schemeClr val="accent3">
                  <a:lumMod val="75000"/>
                </a:schemeClr>
              </a:solidFill>
            </a:endParaRPr>
          </a:p>
        </p:txBody>
      </p:sp>
      <p:pic>
        <p:nvPicPr>
          <p:cNvPr id="6" name="Содержимое 5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3219450" y="1802606"/>
            <a:ext cx="2857500" cy="4029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252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00042"/>
            <a:ext cx="8229600" cy="5626121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/>
              <a:t>         </a:t>
            </a:r>
            <a:r>
              <a:rPr lang="ru-RU" b="1" dirty="0" smtClean="0"/>
              <a:t>В </a:t>
            </a:r>
            <a:r>
              <a:rPr lang="ru-RU" b="1" dirty="0"/>
              <a:t>годы ссылки в Михайловском, Пушкин особенно сроднился с няней. В длинные зимние вечера, в ветхом доме Арина Родионовна, как в детстве, рассказывала поэту сказки. Валил снег, пел ветер в печных трубах, жужжало веретено – и сказочный народный мир расцветал вокруг поэта. Она была тогда единственным собеседником Пушкина. Он, любя всем сердцем свою няню, посвящает ей свои стихи.</a:t>
            </a:r>
          </a:p>
          <a:p>
            <a:pPr>
              <a:buNone/>
            </a:pPr>
            <a:r>
              <a:rPr lang="ru-RU" b="1" dirty="0" smtClean="0"/>
              <a:t>    (</a:t>
            </a:r>
            <a:r>
              <a:rPr lang="ru-RU" b="1" dirty="0"/>
              <a:t>Стихотворение “Зимний вечер”)</a:t>
            </a: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252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00042"/>
            <a:ext cx="8229600" cy="5626121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/>
              <a:t>         </a:t>
            </a:r>
          </a:p>
          <a:p>
            <a:pPr>
              <a:buNone/>
            </a:pPr>
            <a:r>
              <a:rPr lang="ru-RU" b="1" dirty="0"/>
              <a:t> </a:t>
            </a:r>
            <a:r>
              <a:rPr lang="ru-RU" b="1" dirty="0" smtClean="0"/>
              <a:t>        А </a:t>
            </a:r>
            <a:r>
              <a:rPr lang="ru-RU" b="1" dirty="0"/>
              <a:t>юность поэта прошла в Петербурге</a:t>
            </a:r>
            <a:r>
              <a:rPr lang="ru-RU" b="1" dirty="0" smtClean="0"/>
              <a:t>.</a:t>
            </a:r>
          </a:p>
          <a:p>
            <a:pPr>
              <a:buNone/>
            </a:pPr>
            <a:r>
              <a:rPr lang="ru-RU" b="1" dirty="0"/>
              <a:t> </a:t>
            </a:r>
            <a:r>
              <a:rPr lang="ru-RU" b="1" dirty="0" smtClean="0"/>
              <a:t>     </a:t>
            </a:r>
            <a:r>
              <a:rPr lang="ru-RU" b="1" dirty="0"/>
              <a:t>В 1811 году в Царском Селе открывался лицей – учебное заведение для юношей благородного происхождения. Прочитав постановление о Лицее, отец Пушкина, Сергей Львович, решил отдать туда учиться своего старшего сына. Он добился того, что Александр был записан среди 30 претендентов в кандидаты Лицея. </a:t>
            </a: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252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00042"/>
            <a:ext cx="8229600" cy="5626121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sz="3600" b="1" dirty="0" smtClean="0"/>
              <a:t>            Годы </a:t>
            </a:r>
            <a:r>
              <a:rPr lang="ru-RU" sz="3600" b="1" dirty="0"/>
              <a:t>учебы в лицее навсегда сохранились в душе поэта</a:t>
            </a:r>
            <a:r>
              <a:rPr lang="ru-RU" sz="3600" b="1" dirty="0" smtClean="0"/>
              <a:t>.</a:t>
            </a:r>
          </a:p>
          <a:p>
            <a:pPr>
              <a:buNone/>
            </a:pPr>
            <a:r>
              <a:rPr lang="ru-RU" sz="3600" b="1" dirty="0"/>
              <a:t> </a:t>
            </a:r>
            <a:r>
              <a:rPr lang="ru-RU" sz="3600" b="1" dirty="0" smtClean="0"/>
              <a:t>          </a:t>
            </a:r>
            <a:r>
              <a:rPr lang="ru-RU" sz="3600" b="1" dirty="0"/>
              <a:t>В Лицее Пушкин нашел друзей, которые горячо полюбили поэта и оценили его талант. В своем развитии Пушкин опередил товарищей, много читал, помнил. При этом он не важничал. Пушкин уже в лицее был признан замечательным поэтом.</a:t>
            </a:r>
          </a:p>
          <a:p>
            <a:endParaRPr lang="ru-RU" dirty="0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252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00042"/>
            <a:ext cx="8229600" cy="5626121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b="1" dirty="0" smtClean="0"/>
              <a:t>         Ежегодно </a:t>
            </a:r>
            <a:r>
              <a:rPr lang="ru-RU" b="1" dirty="0"/>
              <a:t>в начале июня, в день рождения поэта, во всех пушкинских местах проходит праздник пушкинской поэзии, на котором звучат стихи великого певца. Представим себя участниками одного из таких праздников и еще раз насладимся пушкинскими стихами о природе.</a:t>
            </a:r>
          </a:p>
          <a:p>
            <a:pPr>
              <a:buNone/>
            </a:pPr>
            <a:endParaRPr lang="ru-RU" b="1" dirty="0"/>
          </a:p>
          <a:p>
            <a:pPr>
              <a:buNone/>
            </a:pPr>
            <a:r>
              <a:rPr lang="ru-RU" b="1" dirty="0" smtClean="0"/>
              <a:t>        Специально </a:t>
            </a:r>
            <a:r>
              <a:rPr lang="ru-RU" b="1" dirty="0"/>
              <a:t>для детей Пушкин сказок не писал, но все сказки стали любимыми русским народом и детьми. Каждый, кто прочитает сказки впервые, будет счастлив этим, а кто станет перечитывать их, будет счастлив вдвойне.</a:t>
            </a:r>
          </a:p>
          <a:p>
            <a:endParaRPr lang="ru-RU" dirty="0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252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00042"/>
            <a:ext cx="8229600" cy="5626121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        </a:t>
            </a:r>
            <a:r>
              <a:rPr lang="ru-RU" b="1" dirty="0" smtClean="0"/>
              <a:t>Многими </a:t>
            </a:r>
            <a:r>
              <a:rPr lang="ru-RU" b="1" dirty="0"/>
              <a:t>учеными-пушкинистами продолжается изучение жизни и творчества А. С. Пушкина</a:t>
            </a:r>
            <a:r>
              <a:rPr lang="ru-RU" b="1" dirty="0" smtClean="0"/>
              <a:t>.</a:t>
            </a:r>
          </a:p>
          <a:p>
            <a:pPr>
              <a:buNone/>
            </a:pPr>
            <a:r>
              <a:rPr lang="ru-RU" b="1" dirty="0"/>
              <a:t> </a:t>
            </a:r>
            <a:r>
              <a:rPr lang="ru-RU" b="1" dirty="0" smtClean="0"/>
              <a:t>        </a:t>
            </a:r>
            <a:r>
              <a:rPr lang="ru-RU" b="1" dirty="0"/>
              <a:t>Имя Пушкина никогда не забудется. Он всегда с нами, наш живой, наш любимый, наш великий Пушкин</a:t>
            </a:r>
            <a:r>
              <a:rPr lang="ru-RU" b="1" dirty="0" smtClean="0"/>
              <a:t>.</a:t>
            </a:r>
          </a:p>
          <a:p>
            <a:pPr>
              <a:buNone/>
            </a:pPr>
            <a:r>
              <a:rPr lang="ru-RU" b="1" i="1" dirty="0"/>
              <a:t> </a:t>
            </a:r>
            <a:r>
              <a:rPr lang="ru-RU" b="1" i="1" dirty="0" smtClean="0"/>
              <a:t>                                 </a:t>
            </a:r>
            <a:r>
              <a:rPr lang="ru-RU" b="1" i="1" dirty="0" smtClean="0">
                <a:solidFill>
                  <a:schemeClr val="accent3">
                    <a:lumMod val="75000"/>
                  </a:schemeClr>
                </a:solidFill>
              </a:rPr>
              <a:t>…</a:t>
            </a:r>
            <a:r>
              <a:rPr lang="ru-RU" b="1" i="1" dirty="0">
                <a:solidFill>
                  <a:schemeClr val="accent3">
                    <a:lumMod val="75000"/>
                  </a:schemeClr>
                </a:solidFill>
              </a:rPr>
              <a:t>Великим быть желаю,</a:t>
            </a:r>
            <a:br>
              <a:rPr lang="ru-RU" b="1" i="1" dirty="0">
                <a:solidFill>
                  <a:schemeClr val="accent3">
                    <a:lumMod val="75000"/>
                  </a:schemeClr>
                </a:solidFill>
              </a:rPr>
            </a:br>
            <a:r>
              <a:rPr lang="ru-RU" b="1" i="1" dirty="0" smtClean="0">
                <a:solidFill>
                  <a:schemeClr val="accent3">
                    <a:lumMod val="75000"/>
                  </a:schemeClr>
                </a:solidFill>
              </a:rPr>
              <a:t>                                 Люблю </a:t>
            </a:r>
            <a:r>
              <a:rPr lang="ru-RU" b="1" i="1" dirty="0">
                <a:solidFill>
                  <a:schemeClr val="accent3">
                    <a:lumMod val="75000"/>
                  </a:schemeClr>
                </a:solidFill>
              </a:rPr>
              <a:t>России честь…</a:t>
            </a:r>
            <a:endParaRPr lang="ru-RU" b="1" dirty="0">
              <a:solidFill>
                <a:schemeClr val="accent3">
                  <a:lumMod val="75000"/>
                </a:schemeClr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396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71480"/>
            <a:ext cx="8229600" cy="555468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i="1" u="sng" dirty="0" smtClean="0">
                <a:solidFill>
                  <a:schemeClr val="accent3">
                    <a:lumMod val="75000"/>
                  </a:schemeClr>
                </a:solidFill>
              </a:rPr>
              <a:t>    </a:t>
            </a:r>
            <a:r>
              <a:rPr lang="ru-RU" b="1" i="1" u="sng" dirty="0" smtClean="0">
                <a:solidFill>
                  <a:schemeClr val="accent3">
                    <a:lumMod val="75000"/>
                  </a:schemeClr>
                </a:solidFill>
              </a:rPr>
              <a:t>Александр </a:t>
            </a:r>
            <a:r>
              <a:rPr lang="ru-RU" b="1" i="1" u="sng" dirty="0">
                <a:solidFill>
                  <a:schemeClr val="accent3">
                    <a:lumMod val="75000"/>
                  </a:schemeClr>
                </a:solidFill>
              </a:rPr>
              <a:t>Сергеевич Пушкин</a:t>
            </a:r>
            <a:r>
              <a:rPr lang="ru-RU" b="1" i="1" u="sng" dirty="0" smtClean="0">
                <a:solidFill>
                  <a:schemeClr val="accent3">
                    <a:lumMod val="75000"/>
                  </a:schemeClr>
                </a:solidFill>
              </a:rPr>
              <a:t>!</a:t>
            </a:r>
          </a:p>
          <a:p>
            <a:pPr>
              <a:buNone/>
            </a:pPr>
            <a:r>
              <a:rPr lang="ru-RU" b="1" dirty="0"/>
              <a:t> </a:t>
            </a:r>
            <a:r>
              <a:rPr lang="ru-RU" b="1" dirty="0" smtClean="0"/>
              <a:t>   </a:t>
            </a:r>
            <a:r>
              <a:rPr lang="ru-RU" b="1" dirty="0"/>
              <a:t>Когда впервые каждый из вас услышал это имя</a:t>
            </a:r>
            <a:r>
              <a:rPr lang="ru-RU" b="1" dirty="0" smtClean="0"/>
              <a:t>?</a:t>
            </a:r>
          </a:p>
          <a:p>
            <a:pPr>
              <a:buNone/>
            </a:pPr>
            <a:r>
              <a:rPr lang="ru-RU" dirty="0"/>
              <a:t> </a:t>
            </a:r>
            <a:r>
              <a:rPr lang="ru-RU" dirty="0" smtClean="0"/>
              <a:t>   </a:t>
            </a:r>
            <a:r>
              <a:rPr lang="ru-RU" b="1" dirty="0" smtClean="0"/>
              <a:t>Пушкин </a:t>
            </a:r>
            <a:r>
              <a:rPr lang="ru-RU" b="1" dirty="0"/>
              <a:t>приходит к нам в раннем детстве. Трудно найти человека, который не знал бы и не любил замечательные произведения этого великого русского поэта. Еще при жизни его называли</a:t>
            </a:r>
            <a:r>
              <a:rPr lang="ru-RU" dirty="0"/>
              <a:t> </a:t>
            </a:r>
            <a:r>
              <a:rPr lang="ru-RU" b="1" i="1" dirty="0">
                <a:solidFill>
                  <a:schemeClr val="accent3">
                    <a:lumMod val="75000"/>
                  </a:schemeClr>
                </a:solidFill>
              </a:rPr>
              <a:t>“незаходящим солнцем русской поэзии”.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25404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71480"/>
            <a:ext cx="8229600" cy="5554683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b="1" dirty="0" smtClean="0"/>
              <a:t>    Александр </a:t>
            </a:r>
            <a:r>
              <a:rPr lang="ru-RU" b="1" dirty="0"/>
              <a:t>Сергеевич Пушкин родился 6 июня 1799 года в Москве.</a:t>
            </a:r>
          </a:p>
          <a:p>
            <a:pPr>
              <a:buNone/>
            </a:pPr>
            <a:r>
              <a:rPr lang="ru-RU" b="1" i="1" dirty="0" smtClean="0"/>
              <a:t>             </a:t>
            </a:r>
            <a:r>
              <a:rPr lang="ru-RU" b="1" i="1" dirty="0" smtClean="0">
                <a:solidFill>
                  <a:schemeClr val="accent3">
                    <a:lumMod val="75000"/>
                  </a:schemeClr>
                </a:solidFill>
              </a:rPr>
              <a:t>Москва</a:t>
            </a:r>
            <a:r>
              <a:rPr lang="ru-RU" b="1" i="1" dirty="0">
                <a:solidFill>
                  <a:schemeClr val="accent3">
                    <a:lumMod val="75000"/>
                  </a:schemeClr>
                </a:solidFill>
              </a:rPr>
              <a:t>! Как много в этом звуке</a:t>
            </a:r>
            <a:br>
              <a:rPr lang="ru-RU" b="1" i="1" dirty="0">
                <a:solidFill>
                  <a:schemeClr val="accent3">
                    <a:lumMod val="75000"/>
                  </a:schemeClr>
                </a:solidFill>
              </a:rPr>
            </a:br>
            <a:r>
              <a:rPr lang="ru-RU" b="1" i="1" dirty="0" smtClean="0">
                <a:solidFill>
                  <a:schemeClr val="accent3">
                    <a:lumMod val="75000"/>
                  </a:schemeClr>
                </a:solidFill>
              </a:rPr>
              <a:t>         Для </a:t>
            </a:r>
            <a:r>
              <a:rPr lang="ru-RU" b="1" i="1" dirty="0">
                <a:solidFill>
                  <a:schemeClr val="accent3">
                    <a:lumMod val="75000"/>
                  </a:schemeClr>
                </a:solidFill>
              </a:rPr>
              <a:t>сердца русского слилось,</a:t>
            </a:r>
            <a:br>
              <a:rPr lang="ru-RU" b="1" i="1" dirty="0">
                <a:solidFill>
                  <a:schemeClr val="accent3">
                    <a:lumMod val="75000"/>
                  </a:schemeClr>
                </a:solidFill>
              </a:rPr>
            </a:br>
            <a:r>
              <a:rPr lang="ru-RU" b="1" i="1" dirty="0" smtClean="0">
                <a:solidFill>
                  <a:schemeClr val="accent3">
                    <a:lumMod val="75000"/>
                  </a:schemeClr>
                </a:solidFill>
              </a:rPr>
              <a:t>         Как </a:t>
            </a:r>
            <a:r>
              <a:rPr lang="ru-RU" b="1" i="1" dirty="0">
                <a:solidFill>
                  <a:schemeClr val="accent3">
                    <a:lumMod val="75000"/>
                  </a:schemeClr>
                </a:solidFill>
              </a:rPr>
              <a:t>много в нем отозвалось!</a:t>
            </a:r>
          </a:p>
          <a:p>
            <a:pPr>
              <a:buNone/>
            </a:pPr>
            <a:r>
              <a:rPr lang="ru-RU" b="1" dirty="0" smtClean="0"/>
              <a:t>    Детство </a:t>
            </a:r>
            <a:r>
              <a:rPr lang="ru-RU" b="1" dirty="0"/>
              <a:t>Пушкина прошло в Москве. Поэт посвятил этому городу строки:</a:t>
            </a:r>
          </a:p>
          <a:p>
            <a:pPr>
              <a:buNone/>
            </a:pPr>
            <a:r>
              <a:rPr lang="ru-RU" b="1" i="1" dirty="0" smtClean="0"/>
              <a:t>             </a:t>
            </a:r>
            <a:r>
              <a:rPr lang="ru-RU" b="1" i="1" dirty="0" smtClean="0">
                <a:solidFill>
                  <a:schemeClr val="accent3">
                    <a:lumMod val="75000"/>
                  </a:schemeClr>
                </a:solidFill>
              </a:rPr>
              <a:t>Края </a:t>
            </a:r>
            <a:r>
              <a:rPr lang="ru-RU" b="1" i="1" dirty="0">
                <a:solidFill>
                  <a:schemeClr val="accent3">
                    <a:lumMod val="75000"/>
                  </a:schemeClr>
                </a:solidFill>
              </a:rPr>
              <a:t>Москвы, края родные,</a:t>
            </a:r>
          </a:p>
          <a:p>
            <a:pPr>
              <a:buNone/>
            </a:pPr>
            <a:r>
              <a:rPr lang="ru-RU" b="1" i="1" dirty="0" smtClean="0">
                <a:solidFill>
                  <a:schemeClr val="accent3">
                    <a:lumMod val="75000"/>
                  </a:schemeClr>
                </a:solidFill>
              </a:rPr>
              <a:t>             Где </a:t>
            </a:r>
            <a:r>
              <a:rPr lang="ru-RU" b="1" i="1" dirty="0">
                <a:solidFill>
                  <a:schemeClr val="accent3">
                    <a:lumMod val="75000"/>
                  </a:schemeClr>
                </a:solidFill>
              </a:rPr>
              <a:t>на заре цветущих лет </a:t>
            </a:r>
          </a:p>
          <a:p>
            <a:pPr>
              <a:buNone/>
            </a:pPr>
            <a:r>
              <a:rPr lang="ru-RU" b="1" i="1" dirty="0" smtClean="0">
                <a:solidFill>
                  <a:schemeClr val="accent3">
                    <a:lumMod val="75000"/>
                  </a:schemeClr>
                </a:solidFill>
              </a:rPr>
              <a:t>             Часы </a:t>
            </a:r>
            <a:r>
              <a:rPr lang="ru-RU" b="1" i="1" dirty="0">
                <a:solidFill>
                  <a:schemeClr val="accent3">
                    <a:lumMod val="75000"/>
                  </a:schemeClr>
                </a:solidFill>
              </a:rPr>
              <a:t>беспечности я тратил золотые…</a:t>
            </a:r>
          </a:p>
          <a:p>
            <a:endParaRPr lang="ru-RU" b="1" i="1" dirty="0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396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71480"/>
            <a:ext cx="8229600" cy="5554683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sz="4000" dirty="0" smtClean="0"/>
              <a:t>    </a:t>
            </a:r>
            <a:r>
              <a:rPr lang="ru-RU" sz="4000" b="1" dirty="0" smtClean="0"/>
              <a:t>Маленький </a:t>
            </a:r>
            <a:r>
              <a:rPr lang="ru-RU" sz="4000" b="1" dirty="0"/>
              <a:t>Александр с детства пристрастился к чтению книг и перечитал их великое множество. В основном он читал французских писателей – Вольтера, Мольера. Книги сделали свое дело</a:t>
            </a:r>
            <a:r>
              <a:rPr lang="ru-RU" sz="4000" b="1" dirty="0" smtClean="0"/>
              <a:t>.</a:t>
            </a:r>
          </a:p>
          <a:p>
            <a:pPr>
              <a:buNone/>
            </a:pPr>
            <a:r>
              <a:rPr lang="ru-RU" sz="4000" dirty="0"/>
              <a:t> </a:t>
            </a:r>
            <a:r>
              <a:rPr lang="ru-RU" sz="4000" dirty="0" smtClean="0"/>
              <a:t>  </a:t>
            </a:r>
            <a:r>
              <a:rPr lang="ru-RU" sz="4000" b="1" i="1" dirty="0">
                <a:solidFill>
                  <a:schemeClr val="accent3">
                    <a:lumMod val="75000"/>
                  </a:schemeClr>
                </a:solidFill>
              </a:rPr>
              <a:t>“Чтение – вот лучшее учение”, </a:t>
            </a:r>
            <a:r>
              <a:rPr lang="ru-RU" sz="4000" dirty="0"/>
              <a:t>- </a:t>
            </a:r>
            <a:r>
              <a:rPr lang="ru-RU" sz="4000" b="1" dirty="0"/>
              <a:t>любил говорить Пушкин.</a:t>
            </a:r>
          </a:p>
          <a:p>
            <a:endParaRPr lang="ru-RU" dirty="0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396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71480"/>
            <a:ext cx="8229600" cy="5554683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sz="4400" dirty="0" smtClean="0"/>
              <a:t>    </a:t>
            </a:r>
            <a:r>
              <a:rPr lang="ru-RU" sz="4400" b="1" dirty="0" smtClean="0"/>
              <a:t>Благодаря </a:t>
            </a:r>
            <a:r>
              <a:rPr lang="ru-RU" sz="4400" b="1" dirty="0"/>
              <a:t>книгам, он с детства в совершенстве знал французский и литературу. Импровизировал и разыгрывал перед сестрой маленькие комедии. Эта любовь к театру сохранилась в нем на всю жизнь.</a:t>
            </a:r>
          </a:p>
          <a:p>
            <a:endParaRPr lang="ru-RU" sz="4400" dirty="0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252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00042"/>
            <a:ext cx="8229600" cy="5626121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dirty="0" smtClean="0"/>
              <a:t>       </a:t>
            </a:r>
            <a:r>
              <a:rPr lang="ru-RU" b="1" dirty="0" smtClean="0"/>
              <a:t>Бабушка </a:t>
            </a:r>
            <a:r>
              <a:rPr lang="ru-RU" b="1" dirty="0"/>
              <a:t>поэта и крепостная няня Арина Родионовна Матвеева стали настоящими воспитательницами и самыми близкими его сердцу людьми.</a:t>
            </a:r>
          </a:p>
          <a:p>
            <a:pPr>
              <a:buNone/>
            </a:pPr>
            <a:r>
              <a:rPr lang="ru-RU" b="1" dirty="0" smtClean="0"/>
              <a:t>       Когда </a:t>
            </a:r>
            <a:r>
              <a:rPr lang="ru-RU" b="1" dirty="0"/>
              <a:t>Александру было 5 лет, его бабушка купила маленькое подмосковное село Захарово. Село было расположено в живописной местности. Березовая роща, пруд, еловый лес, речка, прибрежные холмы окружали старинный господский дом.</a:t>
            </a: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252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8604"/>
            <a:ext cx="8229600" cy="5697559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sz="3600" b="1" dirty="0" smtClean="0"/>
              <a:t>   </a:t>
            </a:r>
            <a:r>
              <a:rPr lang="ru-RU" sz="4400" b="1" dirty="0" smtClean="0"/>
              <a:t>Вспоминая </a:t>
            </a:r>
            <a:r>
              <a:rPr lang="ru-RU" sz="4400" b="1" dirty="0"/>
              <a:t>детство, поэт писал</a:t>
            </a:r>
            <a:r>
              <a:rPr lang="ru-RU" sz="4400" b="1" dirty="0" smtClean="0"/>
              <a:t>:</a:t>
            </a:r>
          </a:p>
          <a:p>
            <a:pPr>
              <a:buNone/>
            </a:pPr>
            <a:r>
              <a:rPr lang="ru-RU" sz="3600" b="1" i="1" dirty="0" smtClean="0">
                <a:solidFill>
                  <a:schemeClr val="accent3">
                    <a:lumMod val="75000"/>
                  </a:schemeClr>
                </a:solidFill>
              </a:rPr>
              <a:t>         Мне </a:t>
            </a:r>
            <a:r>
              <a:rPr lang="ru-RU" sz="3600" b="1" i="1" dirty="0">
                <a:solidFill>
                  <a:schemeClr val="accent3">
                    <a:lumMod val="75000"/>
                  </a:schemeClr>
                </a:solidFill>
              </a:rPr>
              <a:t>видится мое селение,</a:t>
            </a:r>
            <a:br>
              <a:rPr lang="ru-RU" sz="3600" b="1" i="1" dirty="0">
                <a:solidFill>
                  <a:schemeClr val="accent3">
                    <a:lumMod val="75000"/>
                  </a:schemeClr>
                </a:solidFill>
              </a:rPr>
            </a:br>
            <a:r>
              <a:rPr lang="ru-RU" sz="3600" b="1" i="1" dirty="0" smtClean="0">
                <a:solidFill>
                  <a:schemeClr val="accent3">
                    <a:lumMod val="75000"/>
                  </a:schemeClr>
                </a:solidFill>
              </a:rPr>
              <a:t>     Мое </a:t>
            </a:r>
            <a:r>
              <a:rPr lang="ru-RU" sz="3600" b="1" i="1" dirty="0">
                <a:solidFill>
                  <a:schemeClr val="accent3">
                    <a:lumMod val="75000"/>
                  </a:schemeClr>
                </a:solidFill>
              </a:rPr>
              <a:t>Захарово.</a:t>
            </a:r>
            <a:br>
              <a:rPr lang="ru-RU" sz="3600" b="1" i="1" dirty="0">
                <a:solidFill>
                  <a:schemeClr val="accent3">
                    <a:lumMod val="75000"/>
                  </a:schemeClr>
                </a:solidFill>
              </a:rPr>
            </a:br>
            <a:r>
              <a:rPr lang="ru-RU" sz="3600" b="1" i="1" dirty="0" smtClean="0">
                <a:solidFill>
                  <a:schemeClr val="accent3">
                    <a:lumMod val="75000"/>
                  </a:schemeClr>
                </a:solidFill>
              </a:rPr>
              <a:t>     На </a:t>
            </a:r>
            <a:r>
              <a:rPr lang="ru-RU" sz="3600" b="1" i="1" dirty="0">
                <a:solidFill>
                  <a:schemeClr val="accent3">
                    <a:lumMod val="75000"/>
                  </a:schemeClr>
                </a:solidFill>
              </a:rPr>
              <a:t>холмах домик мой; с балкона</a:t>
            </a:r>
            <a:br>
              <a:rPr lang="ru-RU" sz="3600" b="1" i="1" dirty="0">
                <a:solidFill>
                  <a:schemeClr val="accent3">
                    <a:lumMod val="75000"/>
                  </a:schemeClr>
                </a:solidFill>
              </a:rPr>
            </a:br>
            <a:r>
              <a:rPr lang="ru-RU" sz="3600" b="1" i="1" dirty="0" smtClean="0">
                <a:solidFill>
                  <a:schemeClr val="accent3">
                    <a:lumMod val="75000"/>
                  </a:schemeClr>
                </a:solidFill>
              </a:rPr>
              <a:t>     Могу </a:t>
            </a:r>
            <a:r>
              <a:rPr lang="ru-RU" sz="3600" b="1" i="1" dirty="0">
                <a:solidFill>
                  <a:schemeClr val="accent3">
                    <a:lumMod val="75000"/>
                  </a:schemeClr>
                </a:solidFill>
              </a:rPr>
              <a:t>сойти в веселый сад…</a:t>
            </a:r>
            <a:br>
              <a:rPr lang="ru-RU" sz="3600" b="1" i="1" dirty="0">
                <a:solidFill>
                  <a:schemeClr val="accent3">
                    <a:lumMod val="75000"/>
                  </a:schemeClr>
                </a:solidFill>
              </a:rPr>
            </a:br>
            <a:r>
              <a:rPr lang="ru-RU" sz="3600" b="1" i="1" dirty="0" smtClean="0">
                <a:solidFill>
                  <a:schemeClr val="accent3">
                    <a:lumMod val="75000"/>
                  </a:schemeClr>
                </a:solidFill>
              </a:rPr>
              <a:t>     Где </a:t>
            </a:r>
            <a:r>
              <a:rPr lang="ru-RU" sz="3600" b="1" i="1" dirty="0">
                <a:solidFill>
                  <a:schemeClr val="accent3">
                    <a:lumMod val="75000"/>
                  </a:schemeClr>
                </a:solidFill>
              </a:rPr>
              <a:t>старых кленов темный ряд</a:t>
            </a:r>
            <a:br>
              <a:rPr lang="ru-RU" sz="3600" b="1" i="1" dirty="0">
                <a:solidFill>
                  <a:schemeClr val="accent3">
                    <a:lumMod val="75000"/>
                  </a:schemeClr>
                </a:solidFill>
              </a:rPr>
            </a:br>
            <a:r>
              <a:rPr lang="ru-RU" sz="3600" b="1" i="1" dirty="0" smtClean="0">
                <a:solidFill>
                  <a:schemeClr val="accent3">
                    <a:lumMod val="75000"/>
                  </a:schemeClr>
                </a:solidFill>
              </a:rPr>
              <a:t>     Возносится </a:t>
            </a:r>
            <a:r>
              <a:rPr lang="ru-RU" sz="3600" b="1" i="1" dirty="0">
                <a:solidFill>
                  <a:schemeClr val="accent3">
                    <a:lumMod val="75000"/>
                  </a:schemeClr>
                </a:solidFill>
              </a:rPr>
              <a:t>до небосклона</a:t>
            </a:r>
            <a:br>
              <a:rPr lang="ru-RU" sz="3600" b="1" i="1" dirty="0">
                <a:solidFill>
                  <a:schemeClr val="accent3">
                    <a:lumMod val="75000"/>
                  </a:schemeClr>
                </a:solidFill>
              </a:rPr>
            </a:br>
            <a:r>
              <a:rPr lang="ru-RU" sz="3600" b="1" i="1" dirty="0" smtClean="0">
                <a:solidFill>
                  <a:schemeClr val="accent3">
                    <a:lumMod val="75000"/>
                  </a:schemeClr>
                </a:solidFill>
              </a:rPr>
              <a:t>     И </a:t>
            </a:r>
            <a:r>
              <a:rPr lang="ru-RU" sz="3600" b="1" i="1" dirty="0">
                <a:solidFill>
                  <a:schemeClr val="accent3">
                    <a:lumMod val="75000"/>
                  </a:schemeClr>
                </a:solidFill>
              </a:rPr>
              <a:t>глухо тополи шумят.</a:t>
            </a:r>
          </a:p>
          <a:p>
            <a:endParaRPr lang="ru-RU" sz="3600" b="1" dirty="0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252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00042"/>
            <a:ext cx="8229600" cy="5626121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      </a:t>
            </a:r>
            <a:r>
              <a:rPr lang="ru-RU" sz="3600" b="1" dirty="0" smtClean="0"/>
              <a:t>Страсть </a:t>
            </a:r>
            <a:r>
              <a:rPr lang="ru-RU" sz="3600" b="1" dirty="0"/>
              <a:t>к поэзии проявилась в Пушкине с первыми понятиями: на восьмом году жизни он уже умел читать и писать, сочинял маленькие комедии и эпиграммы на своих учителей. Поэт проводил бессонные ночи и тайком в кабинете отца читал книгу одну за одной. Мальчик был одарен памятью необыкновенной.</a:t>
            </a: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252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00042"/>
            <a:ext cx="8229600" cy="5626121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b="1" dirty="0" smtClean="0"/>
              <a:t>         Талантливая </a:t>
            </a:r>
            <a:r>
              <a:rPr lang="ru-RU" b="1" dirty="0"/>
              <a:t>сказительница Арина Родионовна первая познакомила Пушкина с русской поэзией. Многие рассказы он записывал, а потом использовал в своих сказках, романе “Евгений Онегин”.</a:t>
            </a:r>
          </a:p>
          <a:p>
            <a:pPr>
              <a:buNone/>
            </a:pPr>
            <a:r>
              <a:rPr lang="ru-RU" b="1" i="1" dirty="0" smtClean="0">
                <a:solidFill>
                  <a:schemeClr val="accent3">
                    <a:lumMod val="75000"/>
                  </a:schemeClr>
                </a:solidFill>
              </a:rPr>
              <a:t>                  Ах</a:t>
            </a:r>
            <a:r>
              <a:rPr lang="ru-RU" b="1" i="1" dirty="0">
                <a:solidFill>
                  <a:schemeClr val="accent3">
                    <a:lumMod val="75000"/>
                  </a:schemeClr>
                </a:solidFill>
              </a:rPr>
              <a:t>! Умолчу ль я о мамушке моей,</a:t>
            </a:r>
            <a:br>
              <a:rPr lang="ru-RU" b="1" i="1" dirty="0">
                <a:solidFill>
                  <a:schemeClr val="accent3">
                    <a:lumMod val="75000"/>
                  </a:schemeClr>
                </a:solidFill>
              </a:rPr>
            </a:br>
            <a:r>
              <a:rPr lang="ru-RU" b="1" i="1" dirty="0" smtClean="0">
                <a:solidFill>
                  <a:schemeClr val="accent3">
                    <a:lumMod val="75000"/>
                  </a:schemeClr>
                </a:solidFill>
              </a:rPr>
              <a:t>             О </a:t>
            </a:r>
            <a:r>
              <a:rPr lang="ru-RU" b="1" i="1" dirty="0">
                <a:solidFill>
                  <a:schemeClr val="accent3">
                    <a:lumMod val="75000"/>
                  </a:schemeClr>
                </a:solidFill>
              </a:rPr>
              <a:t>прелести таинственных ночей,</a:t>
            </a:r>
            <a:br>
              <a:rPr lang="ru-RU" b="1" i="1" dirty="0">
                <a:solidFill>
                  <a:schemeClr val="accent3">
                    <a:lumMod val="75000"/>
                  </a:schemeClr>
                </a:solidFill>
              </a:rPr>
            </a:br>
            <a:r>
              <a:rPr lang="ru-RU" b="1" i="1" dirty="0" smtClean="0">
                <a:solidFill>
                  <a:schemeClr val="accent3">
                    <a:lumMod val="75000"/>
                  </a:schemeClr>
                </a:solidFill>
              </a:rPr>
              <a:t>             Когда </a:t>
            </a:r>
            <a:r>
              <a:rPr lang="ru-RU" b="1" i="1" dirty="0">
                <a:solidFill>
                  <a:schemeClr val="accent3">
                    <a:lumMod val="75000"/>
                  </a:schemeClr>
                </a:solidFill>
              </a:rPr>
              <a:t>в чепце, в старинном одеянье,</a:t>
            </a:r>
            <a:br>
              <a:rPr lang="ru-RU" b="1" i="1" dirty="0">
                <a:solidFill>
                  <a:schemeClr val="accent3">
                    <a:lumMod val="75000"/>
                  </a:schemeClr>
                </a:solidFill>
              </a:rPr>
            </a:br>
            <a:r>
              <a:rPr lang="ru-RU" b="1" i="1" dirty="0" smtClean="0">
                <a:solidFill>
                  <a:schemeClr val="accent3">
                    <a:lumMod val="75000"/>
                  </a:schemeClr>
                </a:solidFill>
              </a:rPr>
              <a:t>             Она</a:t>
            </a:r>
            <a:r>
              <a:rPr lang="ru-RU" b="1" i="1" dirty="0">
                <a:solidFill>
                  <a:schemeClr val="accent3">
                    <a:lumMod val="75000"/>
                  </a:schemeClr>
                </a:solidFill>
              </a:rPr>
              <a:t>, духов молитвой </a:t>
            </a:r>
            <a:r>
              <a:rPr lang="ru-RU" b="1" i="1" dirty="0" err="1">
                <a:solidFill>
                  <a:schemeClr val="accent3">
                    <a:lumMod val="75000"/>
                  </a:schemeClr>
                </a:solidFill>
              </a:rPr>
              <a:t>уклоня</a:t>
            </a:r>
            <a:r>
              <a:rPr lang="ru-RU" b="1" i="1" dirty="0">
                <a:solidFill>
                  <a:schemeClr val="accent3">
                    <a:lumMod val="75000"/>
                  </a:schemeClr>
                </a:solidFill>
              </a:rPr>
              <a:t>,</a:t>
            </a:r>
            <a:br>
              <a:rPr lang="ru-RU" b="1" i="1" dirty="0">
                <a:solidFill>
                  <a:schemeClr val="accent3">
                    <a:lumMod val="75000"/>
                  </a:schemeClr>
                </a:solidFill>
              </a:rPr>
            </a:br>
            <a:r>
              <a:rPr lang="ru-RU" b="1" i="1" dirty="0" smtClean="0">
                <a:solidFill>
                  <a:schemeClr val="accent3">
                    <a:lumMod val="75000"/>
                  </a:schemeClr>
                </a:solidFill>
              </a:rPr>
              <a:t>             От </a:t>
            </a:r>
            <a:r>
              <a:rPr lang="ru-RU" b="1" i="1" dirty="0">
                <a:solidFill>
                  <a:schemeClr val="accent3">
                    <a:lumMod val="75000"/>
                  </a:schemeClr>
                </a:solidFill>
              </a:rPr>
              <a:t>радости перекрестит меня </a:t>
            </a:r>
            <a:br>
              <a:rPr lang="ru-RU" b="1" i="1" dirty="0">
                <a:solidFill>
                  <a:schemeClr val="accent3">
                    <a:lumMod val="75000"/>
                  </a:schemeClr>
                </a:solidFill>
              </a:rPr>
            </a:br>
            <a:r>
              <a:rPr lang="ru-RU" b="1" i="1" dirty="0" smtClean="0">
                <a:solidFill>
                  <a:schemeClr val="accent3">
                    <a:lumMod val="75000"/>
                  </a:schemeClr>
                </a:solidFill>
              </a:rPr>
              <a:t>             И </a:t>
            </a:r>
            <a:r>
              <a:rPr lang="ru-RU" b="1" i="1" dirty="0">
                <a:solidFill>
                  <a:schemeClr val="accent3">
                    <a:lumMod val="75000"/>
                  </a:schemeClr>
                </a:solidFill>
              </a:rPr>
              <a:t>шепотом рассказывать мне станет</a:t>
            </a:r>
            <a:br>
              <a:rPr lang="ru-RU" b="1" i="1" dirty="0">
                <a:solidFill>
                  <a:schemeClr val="accent3">
                    <a:lumMod val="75000"/>
                  </a:schemeClr>
                </a:solidFill>
              </a:rPr>
            </a:br>
            <a:r>
              <a:rPr lang="ru-RU" b="1" i="1" dirty="0" smtClean="0">
                <a:solidFill>
                  <a:schemeClr val="accent3">
                    <a:lumMod val="75000"/>
                  </a:schemeClr>
                </a:solidFill>
              </a:rPr>
              <a:t>             О </a:t>
            </a:r>
            <a:r>
              <a:rPr lang="ru-RU" b="1" i="1" dirty="0">
                <a:solidFill>
                  <a:schemeClr val="accent3">
                    <a:lumMod val="75000"/>
                  </a:schemeClr>
                </a:solidFill>
              </a:rPr>
              <a:t>мертвецах, о подвигах </a:t>
            </a:r>
            <a:r>
              <a:rPr lang="ru-RU" b="1" i="1" dirty="0" err="1">
                <a:solidFill>
                  <a:schemeClr val="accent3">
                    <a:lumMod val="75000"/>
                  </a:schemeClr>
                </a:solidFill>
              </a:rPr>
              <a:t>Бовы</a:t>
            </a:r>
            <a:r>
              <a:rPr lang="ru-RU" b="1" i="1" dirty="0">
                <a:solidFill>
                  <a:schemeClr val="accent3">
                    <a:lumMod val="75000"/>
                  </a:schemeClr>
                </a:solidFill>
              </a:rPr>
              <a:t>…</a:t>
            </a:r>
            <a:br>
              <a:rPr lang="ru-RU" b="1" i="1" dirty="0">
                <a:solidFill>
                  <a:schemeClr val="accent3">
                    <a:lumMod val="75000"/>
                  </a:schemeClr>
                </a:solidFill>
              </a:rPr>
            </a:br>
            <a:r>
              <a:rPr lang="ru-RU" b="1" i="1" dirty="0" smtClean="0">
                <a:solidFill>
                  <a:schemeClr val="accent3">
                    <a:lumMod val="75000"/>
                  </a:schemeClr>
                </a:solidFill>
              </a:rPr>
              <a:t>             От </a:t>
            </a:r>
            <a:r>
              <a:rPr lang="ru-RU" b="1" i="1" dirty="0">
                <a:solidFill>
                  <a:schemeClr val="accent3">
                    <a:lumMod val="75000"/>
                  </a:schemeClr>
                </a:solidFill>
              </a:rPr>
              <a:t>ужаса не шелохнусь, бывало,</a:t>
            </a:r>
            <a:br>
              <a:rPr lang="ru-RU" b="1" i="1" dirty="0">
                <a:solidFill>
                  <a:schemeClr val="accent3">
                    <a:lumMod val="75000"/>
                  </a:schemeClr>
                </a:solidFill>
              </a:rPr>
            </a:br>
            <a:r>
              <a:rPr lang="ru-RU" b="1" i="1" dirty="0" smtClean="0">
                <a:solidFill>
                  <a:schemeClr val="accent3">
                    <a:lumMod val="75000"/>
                  </a:schemeClr>
                </a:solidFill>
              </a:rPr>
              <a:t>             Едва </a:t>
            </a:r>
            <a:r>
              <a:rPr lang="ru-RU" b="1" i="1" dirty="0">
                <a:solidFill>
                  <a:schemeClr val="accent3">
                    <a:lumMod val="75000"/>
                  </a:schemeClr>
                </a:solidFill>
              </a:rPr>
              <a:t>дыша, прижмусь под одеяло,</a:t>
            </a:r>
            <a:br>
              <a:rPr lang="ru-RU" b="1" i="1" dirty="0">
                <a:solidFill>
                  <a:schemeClr val="accent3">
                    <a:lumMod val="75000"/>
                  </a:schemeClr>
                </a:solidFill>
              </a:rPr>
            </a:br>
            <a:r>
              <a:rPr lang="ru-RU" b="1" i="1" dirty="0" smtClean="0">
                <a:solidFill>
                  <a:schemeClr val="accent3">
                    <a:lumMod val="75000"/>
                  </a:schemeClr>
                </a:solidFill>
              </a:rPr>
              <a:t>             Не </a:t>
            </a:r>
            <a:r>
              <a:rPr lang="ru-RU" b="1" i="1" dirty="0">
                <a:solidFill>
                  <a:schemeClr val="accent3">
                    <a:lumMod val="75000"/>
                  </a:schemeClr>
                </a:solidFill>
              </a:rPr>
              <a:t>чувствуя ни ног, ни головы.</a:t>
            </a:r>
          </a:p>
          <a:p>
            <a:pPr>
              <a:buNone/>
            </a:pPr>
            <a:r>
              <a:rPr lang="ru-RU" b="1" i="1" dirty="0" smtClean="0">
                <a:solidFill>
                  <a:schemeClr val="accent3">
                    <a:lumMod val="75000"/>
                  </a:schemeClr>
                </a:solidFill>
              </a:rPr>
              <a:t>                 (“</a:t>
            </a:r>
            <a:r>
              <a:rPr lang="ru-RU" b="1" i="1" dirty="0">
                <a:solidFill>
                  <a:schemeClr val="accent3">
                    <a:lumMod val="75000"/>
                  </a:schemeClr>
                </a:solidFill>
              </a:rPr>
              <a:t>Сон”)</a:t>
            </a:r>
          </a:p>
          <a:p>
            <a:endParaRPr lang="ru-RU" b="1" dirty="0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45</TotalTime>
  <Words>635</Words>
  <Application>Microsoft Office PowerPoint</Application>
  <PresentationFormat>Экран (4:3)</PresentationFormat>
  <Paragraphs>34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Трек</vt:lpstr>
      <vt:lpstr>Александр Сергеевич Пушкин-великий русский писатель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Александр Сергеевич Пушкин-великий русский писатель</dc:title>
  <dc:creator>Admin</dc:creator>
  <cp:lastModifiedBy>Admin</cp:lastModifiedBy>
  <cp:revision>5</cp:revision>
  <dcterms:created xsi:type="dcterms:W3CDTF">2009-10-19T14:00:58Z</dcterms:created>
  <dcterms:modified xsi:type="dcterms:W3CDTF">2009-10-19T14:46:09Z</dcterms:modified>
</cp:coreProperties>
</file>