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81" autoAdjust="0"/>
  </p:normalViewPr>
  <p:slideViewPr>
    <p:cSldViewPr>
      <p:cViewPr varScale="1">
        <p:scale>
          <a:sx n="82" d="100"/>
          <a:sy n="82" d="100"/>
        </p:scale>
        <p:origin x="-102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23F7-3CB0-47D0-81A7-85A24CCFA861}" type="datetimeFigureOut">
              <a:rPr lang="ru-RU" smtClean="0"/>
              <a:pPr/>
              <a:t>30.03.2010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8264C-09FA-4145-AD5B-FE7E8B182A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23F7-3CB0-47D0-81A7-85A24CCFA861}" type="datetimeFigureOut">
              <a:rPr lang="ru-RU" smtClean="0"/>
              <a:pPr/>
              <a:t>30.03.2010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8264C-09FA-4145-AD5B-FE7E8B182A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23F7-3CB0-47D0-81A7-85A24CCFA861}" type="datetimeFigureOut">
              <a:rPr lang="ru-RU" smtClean="0"/>
              <a:pPr/>
              <a:t>30.03.2010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8264C-09FA-4145-AD5B-FE7E8B182A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23F7-3CB0-47D0-81A7-85A24CCFA861}" type="datetimeFigureOut">
              <a:rPr lang="ru-RU" smtClean="0"/>
              <a:pPr/>
              <a:t>30.03.2010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8264C-09FA-4145-AD5B-FE7E8B182A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23F7-3CB0-47D0-81A7-85A24CCFA861}" type="datetimeFigureOut">
              <a:rPr lang="ru-RU" smtClean="0"/>
              <a:pPr/>
              <a:t>30.03.2010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8264C-09FA-4145-AD5B-FE7E8B182A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23F7-3CB0-47D0-81A7-85A24CCFA861}" type="datetimeFigureOut">
              <a:rPr lang="ru-RU" smtClean="0"/>
              <a:pPr/>
              <a:t>30.03.2010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8264C-09FA-4145-AD5B-FE7E8B182A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23F7-3CB0-47D0-81A7-85A24CCFA861}" type="datetimeFigureOut">
              <a:rPr lang="ru-RU" smtClean="0"/>
              <a:pPr/>
              <a:t>30.03.2010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8264C-09FA-4145-AD5B-FE7E8B182A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23F7-3CB0-47D0-81A7-85A24CCFA861}" type="datetimeFigureOut">
              <a:rPr lang="ru-RU" smtClean="0"/>
              <a:pPr/>
              <a:t>30.03.2010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8264C-09FA-4145-AD5B-FE7E8B182A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23F7-3CB0-47D0-81A7-85A24CCFA861}" type="datetimeFigureOut">
              <a:rPr lang="ru-RU" smtClean="0"/>
              <a:pPr/>
              <a:t>30.03.2010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8264C-09FA-4145-AD5B-FE7E8B182A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23F7-3CB0-47D0-81A7-85A24CCFA861}" type="datetimeFigureOut">
              <a:rPr lang="ru-RU" smtClean="0"/>
              <a:pPr/>
              <a:t>30.03.2010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8264C-09FA-4145-AD5B-FE7E8B182A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23F7-3CB0-47D0-81A7-85A24CCFA861}" type="datetimeFigureOut">
              <a:rPr lang="ru-RU" smtClean="0"/>
              <a:pPr/>
              <a:t>30.03.2010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8264C-09FA-4145-AD5B-FE7E8B182A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623F7-3CB0-47D0-81A7-85A24CCFA861}" type="datetimeFigureOut">
              <a:rPr lang="ru-RU" smtClean="0"/>
              <a:pPr/>
              <a:t>30.03.2010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8264C-09FA-4145-AD5B-FE7E8B182A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lescopchik.ru/published/publicdata/TELESCOPCH/attachments/SC/products_pictures/SK1149EQ2Z_enl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hyperlink" Target="http://kitez-grad.narod.ru/raspisanie/lectures/4/im/ris7.2.jpg" TargetMode="Externa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2" name="Picture 8" descr="http://oboi.uaclub.net/cosmos/6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696409" cy="722312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3400" y="1981200"/>
            <a:ext cx="861060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/>
              </a:rPr>
              <a:t>Мир глазами астронома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5">
                  <a:lumMod val="20000"/>
                  <a:lumOff val="80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4038600"/>
            <a:ext cx="548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Автор: Романова Т.А., учитель МАОУ</a:t>
            </a:r>
          </a:p>
          <a:p>
            <a:r>
              <a:rPr lang="ru-RU" b="1" dirty="0" smtClean="0"/>
              <a:t>средней школы №141</a:t>
            </a:r>
            <a:endParaRPr lang="ru-RU" b="1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e09935b6fd8298748f1ff45882e1e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3400" y="304800"/>
            <a:ext cx="79369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        </a:t>
            </a:r>
            <a:r>
              <a:rPr lang="ru-RU" sz="2400" dirty="0" smtClean="0"/>
              <a:t>Астрономия – наука о космических телах, образуемых ими системах и о Вселенной  в целом.</a:t>
            </a:r>
          </a:p>
          <a:p>
            <a:r>
              <a:rPr lang="ru-RU" sz="2400" dirty="0" smtClean="0"/>
              <a:t>        Слово «астрономия» происходит от двух греческих слов: «</a:t>
            </a:r>
            <a:r>
              <a:rPr lang="ru-RU" sz="2400" dirty="0" err="1" smtClean="0"/>
              <a:t>астрон</a:t>
            </a:r>
            <a:r>
              <a:rPr lang="ru-RU" sz="2400" dirty="0" smtClean="0"/>
              <a:t>» – звезда и «</a:t>
            </a:r>
            <a:r>
              <a:rPr lang="ru-RU" sz="2400" dirty="0" err="1" smtClean="0"/>
              <a:t>номос</a:t>
            </a:r>
            <a:r>
              <a:rPr lang="ru-RU" sz="2400" dirty="0" smtClean="0"/>
              <a:t>» – закон.</a:t>
            </a:r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stronom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0" y="228600"/>
            <a:ext cx="2401229" cy="273473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5800" y="838200"/>
            <a:ext cx="528260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  Астрономия – самая древняя из наук. Первых 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астрономов называли звездочётами. Известно, что 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даже пещерные люди наблюдали звёздное небо,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потому что на стенах пещер найдены его рисунки.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Гораздо позднее на помощь астрономам приходят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приборы.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33600" y="4343400"/>
            <a:ext cx="43369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Так выглядят  телескопы прошлого и настоящего.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6" name="Picture 2" descr="Картинка 11 из 89215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3962400"/>
            <a:ext cx="2362200" cy="2362200"/>
          </a:xfrm>
          <a:prstGeom prst="rect">
            <a:avLst/>
          </a:prstGeom>
          <a:noFill/>
        </p:spPr>
      </p:pic>
      <p:pic>
        <p:nvPicPr>
          <p:cNvPr id="1028" name="Picture 4" descr="Картинка 6 из 19757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4800" y="3276600"/>
            <a:ext cx="1792605" cy="322991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5846_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304800"/>
            <a:ext cx="3429000" cy="2686050"/>
          </a:xfrm>
          <a:prstGeom prst="rect">
            <a:avLst/>
          </a:prstGeom>
        </p:spPr>
      </p:pic>
      <p:pic>
        <p:nvPicPr>
          <p:cNvPr id="3" name="Рисунок 2" descr="40427779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0" y="3048000"/>
            <a:ext cx="4600575" cy="35718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14800" y="838200"/>
            <a:ext cx="472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    С точки зрения астрономов мир – это Вселенная или Космос.</a:t>
            </a:r>
            <a:endParaRPr lang="ru-RU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3733800"/>
            <a:ext cx="4495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Предположительно, Вселенная </a:t>
            </a: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возникла в результате невообразимо мощного Большого Взрыва, который произошёл примерно 15 миллиардов лет назад.</a:t>
            </a:r>
            <a:endParaRPr lang="ru-RU" sz="24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0a3e6e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52400"/>
            <a:ext cx="8648785" cy="65156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43200" y="3352800"/>
            <a:ext cx="6019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Солнце и движущиеся вокруг него тела составляют Солнечную систему.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62200" y="4495800"/>
            <a:ext cx="6324600" cy="1905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Планеты назывались в честь римских богов и расположены от Солнца в таком порядке:1.</a:t>
            </a:r>
            <a:r>
              <a:rPr lang="ru-RU" sz="1400" b="1" dirty="0" smtClean="0">
                <a:solidFill>
                  <a:schemeClr val="bg1"/>
                </a:solidFill>
              </a:rPr>
              <a:t> Меркурий </a:t>
            </a:r>
            <a:r>
              <a:rPr lang="ru-RU" sz="1400" dirty="0" smtClean="0">
                <a:solidFill>
                  <a:schemeClr val="bg1"/>
                </a:solidFill>
              </a:rPr>
              <a:t>– бог торговли; 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2. </a:t>
            </a:r>
            <a:r>
              <a:rPr lang="ru-RU" sz="1400" b="1" dirty="0" smtClean="0">
                <a:solidFill>
                  <a:schemeClr val="bg1"/>
                </a:solidFill>
              </a:rPr>
              <a:t>Венера</a:t>
            </a:r>
            <a:r>
              <a:rPr lang="ru-RU" sz="1400" dirty="0" smtClean="0">
                <a:solidFill>
                  <a:schemeClr val="bg1"/>
                </a:solidFill>
              </a:rPr>
              <a:t> – богиня любви и красоты;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3. </a:t>
            </a:r>
            <a:r>
              <a:rPr lang="ru-RU" sz="1400" b="1" dirty="0" smtClean="0">
                <a:solidFill>
                  <a:schemeClr val="bg1"/>
                </a:solidFill>
              </a:rPr>
              <a:t>Земля</a:t>
            </a:r>
            <a:r>
              <a:rPr lang="ru-RU" sz="1400" dirty="0" smtClean="0">
                <a:solidFill>
                  <a:schemeClr val="bg1"/>
                </a:solidFill>
              </a:rPr>
              <a:t> – считали, что она находится «не на небе»;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4. </a:t>
            </a:r>
            <a:r>
              <a:rPr lang="ru-RU" sz="1400" b="1" dirty="0" smtClean="0">
                <a:solidFill>
                  <a:schemeClr val="bg1"/>
                </a:solidFill>
              </a:rPr>
              <a:t>Марс</a:t>
            </a:r>
            <a:r>
              <a:rPr lang="ru-RU" sz="1400" dirty="0" smtClean="0">
                <a:solidFill>
                  <a:schemeClr val="bg1"/>
                </a:solidFill>
              </a:rPr>
              <a:t> – бог войны;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5. </a:t>
            </a:r>
            <a:r>
              <a:rPr lang="ru-RU" sz="1400" b="1" dirty="0" smtClean="0">
                <a:solidFill>
                  <a:schemeClr val="bg1"/>
                </a:solidFill>
              </a:rPr>
              <a:t>Юпитер</a:t>
            </a:r>
            <a:r>
              <a:rPr lang="ru-RU" sz="1400" dirty="0" smtClean="0">
                <a:solidFill>
                  <a:schemeClr val="bg1"/>
                </a:solidFill>
              </a:rPr>
              <a:t> – верховный бог-громовержец;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6. </a:t>
            </a:r>
            <a:r>
              <a:rPr lang="ru-RU" sz="1400" b="1" dirty="0" smtClean="0">
                <a:solidFill>
                  <a:schemeClr val="bg1"/>
                </a:solidFill>
              </a:rPr>
              <a:t>Сатурн</a:t>
            </a:r>
            <a:r>
              <a:rPr lang="ru-RU" sz="1400" dirty="0" smtClean="0">
                <a:solidFill>
                  <a:schemeClr val="bg1"/>
                </a:solidFill>
              </a:rPr>
              <a:t> – бог земли и плодородия;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7. </a:t>
            </a:r>
            <a:r>
              <a:rPr lang="ru-RU" sz="1400" b="1" dirty="0" smtClean="0">
                <a:solidFill>
                  <a:schemeClr val="bg1"/>
                </a:solidFill>
              </a:rPr>
              <a:t>Уран</a:t>
            </a:r>
            <a:r>
              <a:rPr lang="ru-RU" sz="1400" dirty="0" smtClean="0">
                <a:solidFill>
                  <a:schemeClr val="bg1"/>
                </a:solidFill>
              </a:rPr>
              <a:t> – бог неба;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8. </a:t>
            </a:r>
            <a:r>
              <a:rPr lang="ru-RU" sz="1400" b="1" dirty="0" smtClean="0">
                <a:solidFill>
                  <a:schemeClr val="bg1"/>
                </a:solidFill>
              </a:rPr>
              <a:t>Нептун</a:t>
            </a:r>
            <a:r>
              <a:rPr lang="ru-RU" sz="1400" dirty="0" smtClean="0">
                <a:solidFill>
                  <a:schemeClr val="bg1"/>
                </a:solidFill>
              </a:rPr>
              <a:t> – бог моря и судоходства;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52400"/>
            <a:ext cx="6667500" cy="47434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5105400"/>
            <a:ext cx="845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Наша жизнь возможна лишь благодаря Солнцу. Люди понимали это ещё в глубокой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Древности и почитали Солнце как божество. Они называли его по разному: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 Древней Греции Солнце называли Гелиос, в Египте – Ра, а наши предки славяне –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Ярило.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Вставьте в текст недостающие данные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0" y="1371600"/>
            <a:ext cx="41235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smtClean="0">
                <a:solidFill>
                  <a:schemeClr val="bg1"/>
                </a:solidFill>
              </a:rPr>
              <a:t>Солнце – ближайшая к Земле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24400" y="1371600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звезда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43600" y="1371600"/>
            <a:ext cx="2048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Это огромное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" y="1905000"/>
            <a:ext cx="1866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раскалённое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33600" y="1905000"/>
            <a:ext cx="5499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космическое тело. Солнце имеет форму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467600" y="1905000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шара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3400" y="2514600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Диаметр Солнца в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76600" y="2514600"/>
            <a:ext cx="651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109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91000" y="2514600"/>
            <a:ext cx="6238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раз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00600" y="25146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больше диаметра Земли.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43200" y="3124200"/>
            <a:ext cx="14638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330 тысяч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91000" y="3124200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раз больше массы нашей планеты.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57200" y="3733800"/>
            <a:ext cx="4629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 Расстояние от Земли до Солнца -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876800" y="3733800"/>
            <a:ext cx="21964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150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sz="2400" dirty="0" smtClean="0">
                <a:solidFill>
                  <a:srgbClr val="C00000"/>
                </a:solidFill>
              </a:rPr>
              <a:t>миллионов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086600" y="3733800"/>
            <a:ext cx="18217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километров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09600" y="4343400"/>
            <a:ext cx="5223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Температура на поверхности Солнца -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91200" y="4343400"/>
            <a:ext cx="1152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6 тысяч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09600" y="5029200"/>
            <a:ext cx="21612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а в его центре </a:t>
            </a:r>
            <a:r>
              <a:rPr lang="ru-RU" dirty="0" smtClean="0">
                <a:solidFill>
                  <a:schemeClr val="bg1"/>
                </a:solidFill>
              </a:rPr>
              <a:t>-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743200" y="5029200"/>
            <a:ext cx="2659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15 – 20 миллионов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86400" y="5029200"/>
            <a:ext cx="1403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градусов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33400" y="3124200"/>
            <a:ext cx="2927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Масса Солнца в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934200" y="4343400"/>
            <a:ext cx="14232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градусов,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/>
      <p:bldP spid="15" grpId="0"/>
      <p:bldP spid="18" grpId="0"/>
      <p:bldP spid="21" grpId="0"/>
      <p:bldP spid="24" grpId="0"/>
      <p:bldP spid="26" grpId="0"/>
    </p:bldLst>
  </p:timing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341</Words>
  <Application>Microsoft Office PowerPoint</Application>
  <PresentationFormat>Экран (4:3)</PresentationFormat>
  <Paragraphs>51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Вставьте в текст недостающие данные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32</cp:revision>
  <dcterms:created xsi:type="dcterms:W3CDTF">2010-03-29T14:00:12Z</dcterms:created>
  <dcterms:modified xsi:type="dcterms:W3CDTF">2010-03-30T08:28:08Z</dcterms:modified>
</cp:coreProperties>
</file>