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0099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E94A9D-81CE-4445-8F45-D1F445F5DDC5}" type="doc">
      <dgm:prSet loTypeId="urn:microsoft.com/office/officeart/2005/8/layout/cycle7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DBF0062-22CF-4A04-9E01-8BDF4EAF2B3E}">
      <dgm:prSet phldrT="[Текст]"/>
      <dgm:spPr/>
      <dgm:t>
        <a:bodyPr/>
        <a:lstStyle/>
        <a:p>
          <a:r>
            <a:rPr lang="ru-RU" dirty="0" smtClean="0"/>
            <a:t>Администрация</a:t>
          </a:r>
        </a:p>
        <a:p>
          <a:r>
            <a:rPr lang="ru-RU" dirty="0" smtClean="0"/>
            <a:t>школы</a:t>
          </a:r>
          <a:endParaRPr lang="ru-RU" dirty="0"/>
        </a:p>
      </dgm:t>
    </dgm:pt>
    <dgm:pt modelId="{881D6407-911B-4A63-9616-24069C622206}" type="parTrans" cxnId="{FE0F21B8-1B86-437C-BA00-1C8B14E696A9}">
      <dgm:prSet/>
      <dgm:spPr/>
      <dgm:t>
        <a:bodyPr/>
        <a:lstStyle/>
        <a:p>
          <a:endParaRPr lang="ru-RU"/>
        </a:p>
      </dgm:t>
    </dgm:pt>
    <dgm:pt modelId="{0D72B971-75AD-4052-B465-9AFA39EA8B7F}" type="sibTrans" cxnId="{FE0F21B8-1B86-437C-BA00-1C8B14E696A9}">
      <dgm:prSet/>
      <dgm:spPr/>
      <dgm:t>
        <a:bodyPr/>
        <a:lstStyle/>
        <a:p>
          <a:endParaRPr lang="ru-RU" dirty="0"/>
        </a:p>
      </dgm:t>
    </dgm:pt>
    <dgm:pt modelId="{9C0D4BF0-0D09-4BDA-B875-0203EE7698DC}">
      <dgm:prSet phldrT="[Текст]"/>
      <dgm:spPr/>
      <dgm:t>
        <a:bodyPr/>
        <a:lstStyle/>
        <a:p>
          <a:r>
            <a:rPr lang="ru-RU" dirty="0" smtClean="0"/>
            <a:t>Методический совет, шмо</a:t>
          </a:r>
          <a:endParaRPr lang="ru-RU" dirty="0"/>
        </a:p>
      </dgm:t>
    </dgm:pt>
    <dgm:pt modelId="{009C0E5E-D66C-4B41-88EB-04E72C6D138C}" type="parTrans" cxnId="{69005E3D-CAB1-4E69-8F0C-35A774E6DA58}">
      <dgm:prSet/>
      <dgm:spPr/>
      <dgm:t>
        <a:bodyPr/>
        <a:lstStyle/>
        <a:p>
          <a:endParaRPr lang="ru-RU"/>
        </a:p>
      </dgm:t>
    </dgm:pt>
    <dgm:pt modelId="{AFA08DB9-967E-4057-B271-DE899C346E0D}" type="sibTrans" cxnId="{69005E3D-CAB1-4E69-8F0C-35A774E6DA58}">
      <dgm:prSet/>
      <dgm:spPr/>
      <dgm:t>
        <a:bodyPr/>
        <a:lstStyle/>
        <a:p>
          <a:endParaRPr lang="ru-RU" dirty="0"/>
        </a:p>
      </dgm:t>
    </dgm:pt>
    <dgm:pt modelId="{CB62E3A2-E613-47DC-9A66-52665EE4C370}">
      <dgm:prSet phldrT="[Текст]"/>
      <dgm:spPr/>
      <dgm:t>
        <a:bodyPr/>
        <a:lstStyle/>
        <a:p>
          <a:r>
            <a:rPr lang="ru-RU" dirty="0" smtClean="0"/>
            <a:t>Педагогический совет</a:t>
          </a:r>
          <a:endParaRPr lang="ru-RU" dirty="0"/>
        </a:p>
      </dgm:t>
    </dgm:pt>
    <dgm:pt modelId="{9A1012B7-2E8F-4C2E-AF3D-AC2D2DB581DF}" type="parTrans" cxnId="{D3688CCC-689C-4106-BEC7-6797D2F9F4E3}">
      <dgm:prSet/>
      <dgm:spPr/>
      <dgm:t>
        <a:bodyPr/>
        <a:lstStyle/>
        <a:p>
          <a:endParaRPr lang="ru-RU"/>
        </a:p>
      </dgm:t>
    </dgm:pt>
    <dgm:pt modelId="{3D9C7E58-E4F1-451F-9467-ABCC6CF44857}" type="sibTrans" cxnId="{D3688CCC-689C-4106-BEC7-6797D2F9F4E3}">
      <dgm:prSet/>
      <dgm:spPr/>
      <dgm:t>
        <a:bodyPr/>
        <a:lstStyle/>
        <a:p>
          <a:endParaRPr lang="ru-RU" dirty="0"/>
        </a:p>
      </dgm:t>
    </dgm:pt>
    <dgm:pt modelId="{83EAAA48-885D-4B12-93A8-F7318BFB8E4B}" type="pres">
      <dgm:prSet presAssocID="{F6E94A9D-81CE-4445-8F45-D1F445F5DD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E42BE2-F8F9-4BA1-85CA-CD70E43291C3}" type="pres">
      <dgm:prSet presAssocID="{0DBF0062-22CF-4A04-9E01-8BDF4EAF2B3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DF273F-BB5C-47DE-90F0-8B3FFE31151E}" type="pres">
      <dgm:prSet presAssocID="{0D72B971-75AD-4052-B465-9AFA39EA8B7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5EB874A-C18D-45A4-929D-18AE02B007FC}" type="pres">
      <dgm:prSet presAssocID="{0D72B971-75AD-4052-B465-9AFA39EA8B7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CFB8E46-91FC-4292-9BDC-C7077C6CE2DA}" type="pres">
      <dgm:prSet presAssocID="{9C0D4BF0-0D09-4BDA-B875-0203EE7698D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2755A-C5FC-4CF3-91CE-1D1ECAB73AFF}" type="pres">
      <dgm:prSet presAssocID="{AFA08DB9-967E-4057-B271-DE899C346E0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E6F2B3C0-C632-4A10-BC4A-58BE1DB0096E}" type="pres">
      <dgm:prSet presAssocID="{AFA08DB9-967E-4057-B271-DE899C346E0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41A85F0-D487-4383-AFF1-8FA9210687DD}" type="pres">
      <dgm:prSet presAssocID="{CB62E3A2-E613-47DC-9A66-52665EE4C37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8002-9ABE-42E3-B193-FA03B75B9D7A}" type="pres">
      <dgm:prSet presAssocID="{3D9C7E58-E4F1-451F-9467-ABCC6CF44857}" presName="sibTrans" presStyleLbl="sibTrans2D1" presStyleIdx="2" presStyleCnt="3"/>
      <dgm:spPr/>
      <dgm:t>
        <a:bodyPr/>
        <a:lstStyle/>
        <a:p>
          <a:endParaRPr lang="ru-RU"/>
        </a:p>
      </dgm:t>
    </dgm:pt>
    <dgm:pt modelId="{C012C34E-98CD-4C97-A844-58F82A993167}" type="pres">
      <dgm:prSet presAssocID="{3D9C7E58-E4F1-451F-9467-ABCC6CF44857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9C5EF22-6E3A-4029-94D3-87CBC5098572}" type="presOf" srcId="{9C0D4BF0-0D09-4BDA-B875-0203EE7698DC}" destId="{ECFB8E46-91FC-4292-9BDC-C7077C6CE2DA}" srcOrd="0" destOrd="0" presId="urn:microsoft.com/office/officeart/2005/8/layout/cycle7"/>
    <dgm:cxn modelId="{FCF62E2C-AA79-447A-8D84-45F6D6C13297}" type="presOf" srcId="{0D72B971-75AD-4052-B465-9AFA39EA8B7F}" destId="{A6DF273F-BB5C-47DE-90F0-8B3FFE31151E}" srcOrd="0" destOrd="0" presId="urn:microsoft.com/office/officeart/2005/8/layout/cycle7"/>
    <dgm:cxn modelId="{C3F4C881-C14E-4A53-86A6-F1CED07C6812}" type="presOf" srcId="{F6E94A9D-81CE-4445-8F45-D1F445F5DDC5}" destId="{83EAAA48-885D-4B12-93A8-F7318BFB8E4B}" srcOrd="0" destOrd="0" presId="urn:microsoft.com/office/officeart/2005/8/layout/cycle7"/>
    <dgm:cxn modelId="{69005E3D-CAB1-4E69-8F0C-35A774E6DA58}" srcId="{F6E94A9D-81CE-4445-8F45-D1F445F5DDC5}" destId="{9C0D4BF0-0D09-4BDA-B875-0203EE7698DC}" srcOrd="1" destOrd="0" parTransId="{009C0E5E-D66C-4B41-88EB-04E72C6D138C}" sibTransId="{AFA08DB9-967E-4057-B271-DE899C346E0D}"/>
    <dgm:cxn modelId="{6D907E7D-DB68-4D61-BFF4-016890C169A7}" type="presOf" srcId="{3D9C7E58-E4F1-451F-9467-ABCC6CF44857}" destId="{C012C34E-98CD-4C97-A844-58F82A993167}" srcOrd="1" destOrd="0" presId="urn:microsoft.com/office/officeart/2005/8/layout/cycle7"/>
    <dgm:cxn modelId="{208128D1-0267-47F1-9218-98920F8DC9B8}" type="presOf" srcId="{0DBF0062-22CF-4A04-9E01-8BDF4EAF2B3E}" destId="{7EE42BE2-F8F9-4BA1-85CA-CD70E43291C3}" srcOrd="0" destOrd="0" presId="urn:microsoft.com/office/officeart/2005/8/layout/cycle7"/>
    <dgm:cxn modelId="{FE0F21B8-1B86-437C-BA00-1C8B14E696A9}" srcId="{F6E94A9D-81CE-4445-8F45-D1F445F5DDC5}" destId="{0DBF0062-22CF-4A04-9E01-8BDF4EAF2B3E}" srcOrd="0" destOrd="0" parTransId="{881D6407-911B-4A63-9616-24069C622206}" sibTransId="{0D72B971-75AD-4052-B465-9AFA39EA8B7F}"/>
    <dgm:cxn modelId="{0FC009AD-A34C-4669-B27F-999111F744B9}" type="presOf" srcId="{CB62E3A2-E613-47DC-9A66-52665EE4C370}" destId="{041A85F0-D487-4383-AFF1-8FA9210687DD}" srcOrd="0" destOrd="0" presId="urn:microsoft.com/office/officeart/2005/8/layout/cycle7"/>
    <dgm:cxn modelId="{DFF111A5-DC40-47B0-9DA6-1AF4192B3C54}" type="presOf" srcId="{AFA08DB9-967E-4057-B271-DE899C346E0D}" destId="{06E2755A-C5FC-4CF3-91CE-1D1ECAB73AFF}" srcOrd="0" destOrd="0" presId="urn:microsoft.com/office/officeart/2005/8/layout/cycle7"/>
    <dgm:cxn modelId="{D3688CCC-689C-4106-BEC7-6797D2F9F4E3}" srcId="{F6E94A9D-81CE-4445-8F45-D1F445F5DDC5}" destId="{CB62E3A2-E613-47DC-9A66-52665EE4C370}" srcOrd="2" destOrd="0" parTransId="{9A1012B7-2E8F-4C2E-AF3D-AC2D2DB581DF}" sibTransId="{3D9C7E58-E4F1-451F-9467-ABCC6CF44857}"/>
    <dgm:cxn modelId="{3D12694A-F588-42CE-8838-D1A9B72A55EE}" type="presOf" srcId="{3D9C7E58-E4F1-451F-9467-ABCC6CF44857}" destId="{E9E08002-9ABE-42E3-B193-FA03B75B9D7A}" srcOrd="0" destOrd="0" presId="urn:microsoft.com/office/officeart/2005/8/layout/cycle7"/>
    <dgm:cxn modelId="{F2EF3C90-D94B-4592-A317-C428FC14D760}" type="presOf" srcId="{AFA08DB9-967E-4057-B271-DE899C346E0D}" destId="{E6F2B3C0-C632-4A10-BC4A-58BE1DB0096E}" srcOrd="1" destOrd="0" presId="urn:microsoft.com/office/officeart/2005/8/layout/cycle7"/>
    <dgm:cxn modelId="{0771243E-EB69-4DEB-B409-D64A4125CD61}" type="presOf" srcId="{0D72B971-75AD-4052-B465-9AFA39EA8B7F}" destId="{D5EB874A-C18D-45A4-929D-18AE02B007FC}" srcOrd="1" destOrd="0" presId="urn:microsoft.com/office/officeart/2005/8/layout/cycle7"/>
    <dgm:cxn modelId="{8EC35CDD-5E0D-419D-87EB-0A674542B289}" type="presParOf" srcId="{83EAAA48-885D-4B12-93A8-F7318BFB8E4B}" destId="{7EE42BE2-F8F9-4BA1-85CA-CD70E43291C3}" srcOrd="0" destOrd="0" presId="urn:microsoft.com/office/officeart/2005/8/layout/cycle7"/>
    <dgm:cxn modelId="{D636AB8A-DC91-4B69-A617-AD4FF278C0D8}" type="presParOf" srcId="{83EAAA48-885D-4B12-93A8-F7318BFB8E4B}" destId="{A6DF273F-BB5C-47DE-90F0-8B3FFE31151E}" srcOrd="1" destOrd="0" presId="urn:microsoft.com/office/officeart/2005/8/layout/cycle7"/>
    <dgm:cxn modelId="{067A176F-BF6D-4E61-868B-F293B211A894}" type="presParOf" srcId="{A6DF273F-BB5C-47DE-90F0-8B3FFE31151E}" destId="{D5EB874A-C18D-45A4-929D-18AE02B007FC}" srcOrd="0" destOrd="0" presId="urn:microsoft.com/office/officeart/2005/8/layout/cycle7"/>
    <dgm:cxn modelId="{EC4E8EF1-711C-4F65-81F4-E59DEB2A2F86}" type="presParOf" srcId="{83EAAA48-885D-4B12-93A8-F7318BFB8E4B}" destId="{ECFB8E46-91FC-4292-9BDC-C7077C6CE2DA}" srcOrd="2" destOrd="0" presId="urn:microsoft.com/office/officeart/2005/8/layout/cycle7"/>
    <dgm:cxn modelId="{44B89685-DC97-41C9-BAE3-46314C1ED61E}" type="presParOf" srcId="{83EAAA48-885D-4B12-93A8-F7318BFB8E4B}" destId="{06E2755A-C5FC-4CF3-91CE-1D1ECAB73AFF}" srcOrd="3" destOrd="0" presId="urn:microsoft.com/office/officeart/2005/8/layout/cycle7"/>
    <dgm:cxn modelId="{E40D26D1-2051-4295-BDB3-108098CA092D}" type="presParOf" srcId="{06E2755A-C5FC-4CF3-91CE-1D1ECAB73AFF}" destId="{E6F2B3C0-C632-4A10-BC4A-58BE1DB0096E}" srcOrd="0" destOrd="0" presId="urn:microsoft.com/office/officeart/2005/8/layout/cycle7"/>
    <dgm:cxn modelId="{EECF7CB0-D790-498C-B0E4-7455DE454F13}" type="presParOf" srcId="{83EAAA48-885D-4B12-93A8-F7318BFB8E4B}" destId="{041A85F0-D487-4383-AFF1-8FA9210687DD}" srcOrd="4" destOrd="0" presId="urn:microsoft.com/office/officeart/2005/8/layout/cycle7"/>
    <dgm:cxn modelId="{45F87E32-20EF-4137-A531-D4D35DE25547}" type="presParOf" srcId="{83EAAA48-885D-4B12-93A8-F7318BFB8E4B}" destId="{E9E08002-9ABE-42E3-B193-FA03B75B9D7A}" srcOrd="5" destOrd="0" presId="urn:microsoft.com/office/officeart/2005/8/layout/cycle7"/>
    <dgm:cxn modelId="{B5C9CC0B-749E-43F6-986F-9859F7FAF56E}" type="presParOf" srcId="{E9E08002-9ABE-42E3-B193-FA03B75B9D7A}" destId="{C012C34E-98CD-4C97-A844-58F82A993167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8A10C-EB29-45FE-8981-305B4F958C7B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3BF9C-EE8C-43E5-8BAF-19E44C1221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91C5F3-C6E4-41AD-9FB3-A844AC3C4F1E}" type="datetimeFigureOut">
              <a:rPr lang="ru-RU" smtClean="0"/>
              <a:pPr/>
              <a:t>29.10.2010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3AC7F4-B1A5-4CF6-AA51-BC78FF18BD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71546"/>
            <a:ext cx="8458200" cy="5143535"/>
          </a:xfrm>
        </p:spPr>
        <p:txBody>
          <a:bodyPr anchor="ctr" anchorCtr="0">
            <a:normAutofit/>
          </a:bodyPr>
          <a:lstStyle/>
          <a:p>
            <a:r>
              <a:rPr lang="ru-RU" dirty="0" smtClean="0"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</a:rPr>
              <a:t>Без сотрудничества учителей нет успешного развития учебно-воспитательного процесса.</a:t>
            </a:r>
            <a:endParaRPr lang="ru-RU" dirty="0"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000100" y="514351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Антон  Семёнович  Макаренко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3857620" y="6000768"/>
            <a:ext cx="857256" cy="6429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57224" y="-5417"/>
            <a:ext cx="735811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Наиболее приемлемым, на наш взгляд, является интерактивный подход, причем ко всем типам взаимодействия. Поэтому наши предложения следующие:</a:t>
            </a:r>
          </a:p>
          <a:p>
            <a:pPr lvl="2" indent="457200" fontAlgn="base">
              <a:spcBef>
                <a:spcPct val="0"/>
              </a:spcBef>
              <a:spcAft>
                <a:spcPct val="0"/>
              </a:spcAft>
              <a:buBlip>
                <a:blip r:embed="rId2"/>
              </a:buBlip>
            </a:pP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Единство требований , предъявляемых  к учащимся всеми педагогами .</a:t>
            </a:r>
          </a:p>
          <a:p>
            <a:pPr lvl="1" indent="457200" fontAlgn="base">
              <a:spcBef>
                <a:spcPct val="0"/>
              </a:spcBef>
              <a:spcAft>
                <a:spcPct val="0"/>
              </a:spcAft>
              <a:buBlip>
                <a:blip r:embed="rId2"/>
              </a:buBlip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Использование в УВП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педагогики сотрудничества.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Продолжить проведение практических семинаров по изучению и апробации новых педагогических технологий (интерактивные формы обучения).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Создать творческую лабораторию по внедрению интерактивных форм обучения.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Интерактивные формы применять не только в учебно-воспитательном процессе, но и при проведении педсоветов, семинаров  и т.д.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Активизировать работу по созданию благоприятной  атмосферы во взаимодействии «учитель—учитель» посредством организации совместного досуга (театры, походы, занятия в спортзале).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Эффективнее использовать такую форму взаимодействия «учитель—учитель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 ШМО,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ческие группы.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5" dur="1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7" dur="1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1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9" dur="1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85728"/>
            <a:ext cx="678661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9900"/>
                </a:solidFill>
              </a:rPr>
              <a:t>Данные социологического опроса учителей</a:t>
            </a:r>
            <a:endParaRPr lang="ru-RU" sz="2400" dirty="0">
              <a:solidFill>
                <a:srgbClr val="0099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928670"/>
          <a:ext cx="8501126" cy="57159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9715"/>
                <a:gridCol w="6668984"/>
                <a:gridCol w="586284"/>
                <a:gridCol w="806143"/>
              </a:tblGrid>
              <a:tr h="80055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№пп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                 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вопрос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нет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8100" cmpd="sng">
                      <a:noFill/>
                    </a:lnB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</a:tr>
              <a:tr h="8005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Чувствуете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ли Вы себя комфортно т в коллективе?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lnR w="12700" cmpd="sng">
                      <a:noFill/>
                    </a:ln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8005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Считаете ли Вы коллектив учителей школы творческим?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lnT w="12700" cmpd="sng">
                      <a:noFill/>
                    </a:lnT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</a:tr>
              <a:tr h="8005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Случались ли у Вас конфликты с коллегами?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</a:tr>
              <a:tr h="8005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Есть ли в коллективе учителя, с которыми Вам интересно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общаться7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</a:tr>
              <a:tr h="8005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Можете ли вы сказать прямо своему коллеге о недостатках в его работе?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</a:tr>
              <a:tr h="8005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Есть ли у коллектива потенциал для внедрения инновационных методов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работы?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gradFill>
                          <a:gsLst>
                            <a:gs pos="0">
                              <a:srgbClr val="3399FF"/>
                            </a:gs>
                            <a:gs pos="16000">
                              <a:srgbClr val="00CCCC"/>
                            </a:gs>
                            <a:gs pos="47000">
                              <a:srgbClr val="9999FF"/>
                            </a:gs>
                            <a:gs pos="60001">
                              <a:srgbClr val="2E6792"/>
                            </a:gs>
                            <a:gs pos="71001">
                              <a:srgbClr val="3333CC"/>
                            </a:gs>
                            <a:gs pos="81000">
                              <a:srgbClr val="1170FF"/>
                            </a:gs>
                            <a:gs pos="100000">
                              <a:srgbClr val="006699"/>
                            </a:gs>
                          </a:gsLst>
                          <a:lin ang="5400000" scaled="0"/>
                        </a:gradFill>
                      </a:endParaRPr>
                    </a:p>
                  </a:txBody>
                  <a:tcPr>
                    <a:gradFill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7072362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</a:rPr>
              <a:t>Адреса для активного сотрудничества учителей в Интернете</a:t>
            </a: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00175"/>
            <a:ext cx="7929618" cy="480131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200" dirty="0" smtClean="0"/>
              <a:t>Портал «Учитель – учителю»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Forum.edu.ru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Kabinetinfo.narod.ru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K- yroki.ru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Setilab.ru </a:t>
            </a:r>
            <a:r>
              <a:rPr lang="ru-RU" sz="3200" dirty="0" smtClean="0"/>
              <a:t>(сетевые исследовательские лаборатории «Школа для всех»)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Фестиваль педагогических идей на образовательном портале. и т.д.</a:t>
            </a:r>
          </a:p>
          <a:p>
            <a:pPr>
              <a:buFont typeface="Wingdings" pitchFamily="2" charset="2"/>
              <a:buChar char="q"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621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Школа, являясь </a:t>
            </a:r>
            <a:r>
              <a:rPr lang="ru-RU" dirty="0"/>
              <a:t>достаточно стабильной организацией, представляет собой целую совокупность первичных учительских и ученических групп: педагогический совет, методический совет, методические </a:t>
            </a:r>
            <a:r>
              <a:rPr lang="ru-RU" dirty="0" smtClean="0"/>
              <a:t>объединения, творческие группы </a:t>
            </a:r>
            <a:r>
              <a:rPr lang="ru-RU" dirty="0"/>
              <a:t>и т.д.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2214554"/>
          <a:ext cx="6096000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571472" y="6072206"/>
            <a:ext cx="857256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7072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Взаимодействие этих групп обусловлено общей целью, пространством, временем, а также относительно устойчивыми взаимоотношениями, которые складываются между субъектами педагогических взаимодействий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Группы </a:t>
            </a:r>
            <a:r>
              <a:rPr lang="ru-RU" b="1" dirty="0"/>
              <a:t>межличностного взаимодействия могут формироваться добровольно, на основании личных интересов, вкусов, привязанностей, а также из условий необходимости(ШМО, творческие группы </a:t>
            </a:r>
            <a:r>
              <a:rPr lang="ru-RU" b="1" dirty="0" smtClean="0"/>
              <a:t>).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571876"/>
            <a:ext cx="31543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5724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В совместной деятельности </a:t>
            </a:r>
            <a:r>
              <a:rPr lang="ru-RU" sz="2400" b="1" i="1" dirty="0" smtClean="0">
                <a:solidFill>
                  <a:srgbClr val="FF0000"/>
                </a:solidFill>
              </a:rPr>
              <a:t> педагогов можно </a:t>
            </a:r>
            <a:r>
              <a:rPr lang="ru-RU" sz="2400" b="1" i="1" dirty="0">
                <a:solidFill>
                  <a:srgbClr val="FF0000"/>
                </a:solidFill>
              </a:rPr>
              <a:t>выделить некоторые стратегии межличностных взаимодействий:</a:t>
            </a:r>
          </a:p>
          <a:p>
            <a:pPr lvl="0"/>
            <a:r>
              <a:rPr lang="ru-RU" b="1" u="sng" dirty="0">
                <a:solidFill>
                  <a:srgbClr val="7030A0"/>
                </a:solidFill>
              </a:rPr>
              <a:t>Сотрудничество</a:t>
            </a:r>
            <a:r>
              <a:rPr lang="ru-RU" b="1" dirty="0">
                <a:solidFill>
                  <a:srgbClr val="7030A0"/>
                </a:solidFill>
              </a:rPr>
              <a:t>, </a:t>
            </a:r>
            <a:r>
              <a:rPr lang="ru-RU" b="1" dirty="0"/>
              <a:t>или активная помощь друг другу в достижении результата, которая может осуществляться одновременно или последовательно для взаимодействующих сторон.</a:t>
            </a:r>
          </a:p>
          <a:p>
            <a:pPr lvl="0"/>
            <a:r>
              <a:rPr lang="ru-RU" b="1" u="sng" dirty="0">
                <a:solidFill>
                  <a:srgbClr val="7030A0"/>
                </a:solidFill>
              </a:rPr>
              <a:t>Одностороннее принятие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b="1" dirty="0"/>
              <a:t>активные действия одной стороны и принятие их другой без активного включения в общую работу.</a:t>
            </a:r>
          </a:p>
          <a:p>
            <a:pPr lvl="0"/>
            <a:r>
              <a:rPr lang="ru-RU" b="1" u="sng" dirty="0">
                <a:solidFill>
                  <a:srgbClr val="7030A0"/>
                </a:solidFill>
              </a:rPr>
              <a:t>Уклонение от взаимодействия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b="1" dirty="0"/>
              <a:t>обе стороны избегают ситуаций, предполагающих участие в совместной деятельности.</a:t>
            </a:r>
          </a:p>
          <a:p>
            <a:pPr lvl="0"/>
            <a:r>
              <a:rPr lang="ru-RU" b="1" u="sng" dirty="0">
                <a:solidFill>
                  <a:srgbClr val="7030A0"/>
                </a:solidFill>
              </a:rPr>
              <a:t>Одностороннее противодействие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b="1" dirty="0"/>
              <a:t>одна из сторон не только не содействует, но и достаточно активно препятствует достижению цели (такое противодействие может проявляться в явной или завуалированной форме).</a:t>
            </a:r>
          </a:p>
          <a:p>
            <a:pPr lvl="0"/>
            <a:r>
              <a:rPr lang="ru-RU" b="1" u="sng" dirty="0">
                <a:solidFill>
                  <a:srgbClr val="7030A0"/>
                </a:solidFill>
              </a:rPr>
              <a:t>Противоборство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b="1" dirty="0"/>
              <a:t>обе стороны активно препятствуют друг другу в достижении цели деятельности.</a:t>
            </a:r>
          </a:p>
          <a:p>
            <a:pPr lvl="0"/>
            <a:r>
              <a:rPr lang="ru-RU" b="1" u="sng" dirty="0">
                <a:solidFill>
                  <a:srgbClr val="7030A0"/>
                </a:solidFill>
              </a:rPr>
              <a:t>Компромиссное взаимодействие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b="1" dirty="0"/>
              <a:t>стороны в зависимости от ситуации склонны взаимодействовать то в форме сотрудничества, то в форме противоборства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7286676" cy="62478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n w="3155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Антон Семёнович Макаренко </a:t>
            </a:r>
            <a:r>
              <a:rPr lang="ru-RU" sz="40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подбирал педагогов в свою коммуну по принципу: </a:t>
            </a:r>
            <a:r>
              <a:rPr lang="ru-RU" sz="40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коллективе должны быть и оптимисты и пессимисты, и молодые и пожилые, творческие и не очень, красивые и не очень, покладистые и скандалисты и т.д.</a:t>
            </a:r>
            <a:endParaRPr lang="ru-RU" sz="4000" b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715304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i="1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0" scaled="1"/>
                  <a:tileRect/>
                </a:gradFill>
              </a:rPr>
              <a:t>Сила педагогического коллектива  - в единстве требований прежде всего к учащимся!</a:t>
            </a:r>
            <a:endParaRPr lang="ru-RU" sz="2400" b="1" i="1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0" scaled="1"/>
                <a:tileRect/>
              </a:gradFill>
            </a:endParaRPr>
          </a:p>
        </p:txBody>
      </p:sp>
      <p:pic>
        <p:nvPicPr>
          <p:cNvPr id="3" name="Рисунок 2" descr="C:\Users\PC\AppData\Local\Microsoft\Windows\Temporary Internet Files\Content.Word\сканирование0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0277" y="2857496"/>
            <a:ext cx="265335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PC\AppData\Local\Microsoft\Windows\Temporary Internet Files\Content.Word\сканирование0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428736"/>
            <a:ext cx="1588358" cy="1989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PC\AppData\Local\Microsoft\Windows\Temporary Internet Files\Content.Word\сканирование0001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857628"/>
            <a:ext cx="2265045" cy="132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PC\AppData\Local\Microsoft\Windows\Temporary Internet Files\Content.Word\сканирование000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357694"/>
            <a:ext cx="2344223" cy="78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5857892"/>
            <a:ext cx="500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Когда в товарищах  согласья нет – на лад их дело не пойдёт!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321468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 воз и ныне там1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59  L 0.108 0.08259  L 0.072 0.16651  L 0.108 0.2491  L 0.036 0.2491  L 0 0.33302  L -0.036 0.2491  L -0.108 0.2491  L -0.072 0.16651  L -0.108 0.08259  L -0.036 0.08259  L 0 0  Z" pathEditMode="relative" ptsTypes="">
                                      <p:cBhvr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428604"/>
            <a:ext cx="55721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Конечно, для эффективной работы </a:t>
            </a:r>
            <a:r>
              <a:rPr lang="ru-RU" sz="2800" b="1" dirty="0" smtClean="0"/>
              <a:t> школы </a:t>
            </a:r>
            <a:r>
              <a:rPr lang="ru-RU" sz="2800" b="1" dirty="0"/>
              <a:t>рациональнее было бы, если приоритетным был такой тип взаимодействия, как сотрудничество, т.е. активная помощь друг другу в достижении результата, которая может осуществляться одновременно или последовательно для взаимодействующих сторон.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685804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Развивать тип взаимодействия учитель-учитель необходимо, т.к. он способствует совершенствованию профессионального уровня, укреплению межличностной основы коллектива и, как результат, создание высокопрофессионального, работоспособного коллектива педагогов.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285728"/>
            <a:ext cx="728664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Проблемы, которые могут возникнуть при построении типа взаимодействия "учитель-учитель":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Администрация школы во многом определяет успешность функционирования всего педколлектива. Однако случается, что неформальные группы педагогов недостаточно активно включаются в общую работу, уклоняются от взаимодействий или взаимодействуют в форме противоборства.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решения этой проблемы необходима такая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овместной деятельности, в которой найдется роль для каждого: начинающего молодого учителя или педагога-стажера. В этом случае успех работы всего педколлектива складывается из совокупности достижений каждого учителя.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Часто МО, способствуя профессиональному становлению учителей-предметников, одновременно создают условия для разделения педагогов: математики обособляются от литераторов, и т.д. Каждый, ориентируясь в методике конкретной учебной дисциплины, избегает межпредметной интеграции, поскольку это требует дополнительных усилий, времени, самообразования. Могут возникнуть разрывы в преемственности обучения.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Между тем коллектив профессионалов крепнет при развитии не только вертикальных, но и горизонтальных связей. Поэтому возникает потребность в расширении границ профессионального сотрудничества педагогов.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189</TotalTime>
  <Words>763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Без сотрудничества учителей нет успешного развития учебно-воспитательного процесса.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 сотрудничества учителей нет успешного развития учебно-воспитательного прцесса.</dc:title>
  <dc:creator>PC</dc:creator>
  <cp:lastModifiedBy>PC</cp:lastModifiedBy>
  <cp:revision>21</cp:revision>
  <dcterms:created xsi:type="dcterms:W3CDTF">2010-02-03T13:31:02Z</dcterms:created>
  <dcterms:modified xsi:type="dcterms:W3CDTF">2010-10-29T11:39:19Z</dcterms:modified>
</cp:coreProperties>
</file>