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6" r:id="rId3"/>
    <p:sldId id="257" r:id="rId4"/>
    <p:sldId id="259" r:id="rId5"/>
    <p:sldId id="260" r:id="rId6"/>
    <p:sldId id="263" r:id="rId7"/>
    <p:sldId id="270" r:id="rId8"/>
    <p:sldId id="272" r:id="rId9"/>
    <p:sldId id="273" r:id="rId10"/>
    <p:sldId id="265" r:id="rId11"/>
    <p:sldId id="264" r:id="rId12"/>
    <p:sldId id="274" r:id="rId13"/>
    <p:sldId id="275" r:id="rId14"/>
    <p:sldId id="276" r:id="rId15"/>
    <p:sldId id="277" r:id="rId16"/>
    <p:sldId id="278" r:id="rId17"/>
    <p:sldId id="279" r:id="rId18"/>
    <p:sldId id="281" r:id="rId19"/>
    <p:sldId id="282" r:id="rId20"/>
    <p:sldId id="283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299B29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Удовлетворительно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Хорошо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Отлично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</c:numCache>
            </c:numRef>
          </c:val>
        </c:ser>
        <c:shape val="box"/>
        <c:axId val="81791232"/>
        <c:axId val="81817600"/>
        <c:axId val="0"/>
      </c:bar3DChart>
      <c:catAx>
        <c:axId val="81791232"/>
        <c:scaling>
          <c:orientation val="minMax"/>
        </c:scaling>
        <c:axPos val="b"/>
        <c:tickLblPos val="nextTo"/>
        <c:crossAx val="81817600"/>
        <c:crosses val="autoZero"/>
        <c:auto val="1"/>
        <c:lblAlgn val="ctr"/>
        <c:lblOffset val="100"/>
      </c:catAx>
      <c:valAx>
        <c:axId val="81817600"/>
        <c:scaling>
          <c:orientation val="minMax"/>
        </c:scaling>
        <c:axPos val="l"/>
        <c:majorGridlines/>
        <c:numFmt formatCode="General" sourceLinked="1"/>
        <c:tickLblPos val="nextTo"/>
        <c:crossAx val="81791232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bg2">
        <a:lumMod val="9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'Лист1'!$B$1</c:f>
              <c:strCache>
                <c:ptCount val="1"/>
                <c:pt idx="0">
                  <c:v>Успеваемость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c:spPr>
          <c:dLbls>
            <c:showVal val="1"/>
          </c:dLbls>
          <c:cat>
            <c:strRef>
              <c:f>'Лист1'!$A$2:$A$11</c:f>
              <c:strCache>
                <c:ptCount val="10"/>
                <c:pt idx="0">
                  <c:v>Русский  язык</c:v>
                </c:pt>
                <c:pt idx="1">
                  <c:v>Л.чтение</c:v>
                </c:pt>
                <c:pt idx="2">
                  <c:v>Англ.язык</c:v>
                </c:pt>
                <c:pt idx="3">
                  <c:v>Математика</c:v>
                </c:pt>
                <c:pt idx="4">
                  <c:v>Окр.мир</c:v>
                </c:pt>
                <c:pt idx="5">
                  <c:v>Музыка</c:v>
                </c:pt>
                <c:pt idx="6">
                  <c:v>Физкультура</c:v>
                </c:pt>
                <c:pt idx="7">
                  <c:v>Технология</c:v>
                </c:pt>
                <c:pt idx="8">
                  <c:v>Изо</c:v>
                </c:pt>
                <c:pt idx="9">
                  <c:v>Кубановедение</c:v>
                </c:pt>
              </c:strCache>
            </c:strRef>
          </c:cat>
          <c:val>
            <c:numRef>
              <c:f>'Лист1'!$B$2:$B$11</c:f>
              <c:numCache>
                <c:formatCode>General</c:formatCode>
                <c:ptCount val="10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</c:numCache>
            </c:numRef>
          </c:val>
        </c:ser>
        <c:shape val="box"/>
        <c:axId val="82926208"/>
        <c:axId val="82932096"/>
        <c:axId val="0"/>
      </c:bar3DChart>
      <c:catAx>
        <c:axId val="82926208"/>
        <c:scaling>
          <c:orientation val="minMax"/>
        </c:scaling>
        <c:axPos val="b"/>
        <c:tickLblPos val="nextTo"/>
        <c:crossAx val="82932096"/>
        <c:crosses val="autoZero"/>
        <c:auto val="1"/>
        <c:lblAlgn val="ctr"/>
        <c:lblOffset val="100"/>
      </c:catAx>
      <c:valAx>
        <c:axId val="82932096"/>
        <c:scaling>
          <c:orientation val="minMax"/>
        </c:scaling>
        <c:axPos val="l"/>
        <c:majorGridlines/>
        <c:numFmt formatCode="0%" sourceLinked="1"/>
        <c:tickLblPos val="nextTo"/>
        <c:crossAx val="82926208"/>
        <c:crosses val="autoZero"/>
        <c:crossBetween val="between"/>
      </c:valAx>
    </c:plotArea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%   качества</a:t>
            </a:r>
            <a:endParaRPr lang="ru-RU" dirty="0"/>
          </a:p>
        </c:rich>
      </c:tx>
      <c:layout>
        <c:manualLayout>
          <c:xMode val="edge"/>
          <c:yMode val="edge"/>
          <c:x val="0.39826411622340641"/>
          <c:y val="0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spPr>
            <a:solidFill>
              <a:srgbClr val="FFF39D">
                <a:lumMod val="50000"/>
              </a:srgbClr>
            </a:solidFill>
            <a:ln>
              <a:solidFill>
                <a:srgbClr val="B32C16">
                  <a:lumMod val="50000"/>
                </a:srgbClr>
              </a:solidFill>
            </a:ln>
          </c:spPr>
          <c:dLbls>
            <c:showVal val="1"/>
          </c:dLbls>
          <c:cat>
            <c:strRef>
              <c:f>Лист1!$A$2:$A$11</c:f>
              <c:strCache>
                <c:ptCount val="10"/>
                <c:pt idx="0">
                  <c:v>Русский  язык</c:v>
                </c:pt>
                <c:pt idx="1">
                  <c:v>Л.чтение</c:v>
                </c:pt>
                <c:pt idx="2">
                  <c:v>Англ.язык</c:v>
                </c:pt>
                <c:pt idx="3">
                  <c:v>Математика</c:v>
                </c:pt>
                <c:pt idx="4">
                  <c:v>Окр.мир</c:v>
                </c:pt>
                <c:pt idx="5">
                  <c:v>Музыка</c:v>
                </c:pt>
                <c:pt idx="6">
                  <c:v>Физкультура</c:v>
                </c:pt>
                <c:pt idx="7">
                  <c:v>Технология</c:v>
                </c:pt>
                <c:pt idx="8">
                  <c:v>Изо</c:v>
                </c:pt>
                <c:pt idx="9">
                  <c:v>Кубановедение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88.8</c:v>
                </c:pt>
                <c:pt idx="1">
                  <c:v>100</c:v>
                </c:pt>
                <c:pt idx="2">
                  <c:v>92.5</c:v>
                </c:pt>
                <c:pt idx="3">
                  <c:v>81.400000000000006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</c:numCache>
            </c:numRef>
          </c:val>
        </c:ser>
        <c:shape val="box"/>
        <c:axId val="34658560"/>
        <c:axId val="82995072"/>
        <c:axId val="0"/>
      </c:bar3DChart>
      <c:catAx>
        <c:axId val="34658560"/>
        <c:scaling>
          <c:orientation val="minMax"/>
        </c:scaling>
        <c:axPos val="b"/>
        <c:tickLblPos val="nextTo"/>
        <c:crossAx val="82995072"/>
        <c:crosses val="autoZero"/>
        <c:auto val="1"/>
        <c:lblAlgn val="ctr"/>
        <c:lblOffset val="100"/>
      </c:catAx>
      <c:valAx>
        <c:axId val="82995072"/>
        <c:scaling>
          <c:orientation val="minMax"/>
        </c:scaling>
        <c:axPos val="l"/>
        <c:majorGridlines/>
        <c:numFmt formatCode="General" sourceLinked="1"/>
        <c:tickLblPos val="nextTo"/>
        <c:crossAx val="34658560"/>
        <c:crosses val="autoZero"/>
        <c:crossBetween val="between"/>
      </c:valAx>
      <c:spPr>
        <a:solidFill>
          <a:srgbClr val="B32C16">
            <a:lumMod val="40000"/>
            <a:lumOff val="60000"/>
          </a:srgbClr>
        </a:solidFill>
      </c:spPr>
    </c:plotArea>
    <c:plotVisOnly val="1"/>
  </c:chart>
  <c:spPr>
    <a:solidFill>
      <a:srgbClr val="B32C16">
        <a:lumMod val="40000"/>
        <a:lumOff val="60000"/>
      </a:srgbClr>
    </a:solidFill>
  </c:spPr>
  <c:txPr>
    <a:bodyPr/>
    <a:lstStyle/>
    <a:p>
      <a:pPr>
        <a:defRPr sz="180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%   СОК</a:t>
            </a:r>
            <a:endParaRPr lang="ru-RU" dirty="0"/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dLbls>
            <c:dLbl>
              <c:idx val="0"/>
              <c:layout>
                <c:manualLayout>
                  <c:x val="6.7739204064352311E-3"/>
                  <c:y val="-0.21693121693121706"/>
                </c:manualLayout>
              </c:layout>
              <c:showVal val="1"/>
            </c:dLbl>
            <c:dLbl>
              <c:idx val="1"/>
              <c:layout>
                <c:manualLayout>
                  <c:x val="1.1854360711261624E-2"/>
                  <c:y val="-0.24603174603174616"/>
                </c:manualLayout>
              </c:layout>
              <c:showVal val="1"/>
            </c:dLbl>
            <c:dLbl>
              <c:idx val="2"/>
              <c:layout>
                <c:manualLayout>
                  <c:x val="8.4674005080440547E-3"/>
                  <c:y val="-0.21428571428571427"/>
                </c:manualLayout>
              </c:layout>
              <c:showVal val="1"/>
            </c:dLbl>
            <c:dLbl>
              <c:idx val="3"/>
              <c:layout>
                <c:manualLayout>
                  <c:x val="1.3547840812870459E-2"/>
                  <c:y val="-0.22222222222222221"/>
                </c:manualLayout>
              </c:layout>
              <c:showVal val="1"/>
            </c:dLbl>
            <c:dLbl>
              <c:idx val="4"/>
              <c:layout>
                <c:manualLayout>
                  <c:x val="5.0804403048264231E-3"/>
                  <c:y val="-0.2486772486772488"/>
                </c:manualLayout>
              </c:layout>
              <c:showVal val="1"/>
            </c:dLbl>
            <c:dLbl>
              <c:idx val="5"/>
              <c:layout>
                <c:manualLayout>
                  <c:x val="1.0160880609652857E-2"/>
                  <c:y val="-0.28835978835978887"/>
                </c:manualLayout>
              </c:layout>
              <c:showVal val="1"/>
            </c:dLbl>
            <c:dLbl>
              <c:idx val="6"/>
              <c:layout>
                <c:manualLayout>
                  <c:x val="1.0160880609652857E-2"/>
                  <c:y val="-0.24603174603174616"/>
                </c:manualLayout>
              </c:layout>
              <c:showVal val="1"/>
            </c:dLbl>
            <c:dLbl>
              <c:idx val="7"/>
              <c:layout>
                <c:manualLayout>
                  <c:x val="1.6934801016088093E-3"/>
                  <c:y val="-0.28835978835978887"/>
                </c:manualLayout>
              </c:layout>
              <c:showVal val="1"/>
            </c:dLbl>
            <c:dLbl>
              <c:idx val="8"/>
              <c:layout>
                <c:manualLayout>
                  <c:x val="1.6934801016088093E-3"/>
                  <c:y val="-0.28042328042328041"/>
                </c:manualLayout>
              </c:layout>
              <c:showVal val="1"/>
            </c:dLbl>
            <c:showVal val="1"/>
          </c:dLbls>
          <c:cat>
            <c:strRef>
              <c:f>Лист1!$A$2:$A$10</c:f>
              <c:strCache>
                <c:ptCount val="9"/>
                <c:pt idx="0">
                  <c:v>Русский  язык</c:v>
                </c:pt>
                <c:pt idx="1">
                  <c:v>Л.чтение</c:v>
                </c:pt>
                <c:pt idx="2">
                  <c:v>Англ.язык</c:v>
                </c:pt>
                <c:pt idx="3">
                  <c:v>Математика</c:v>
                </c:pt>
                <c:pt idx="4">
                  <c:v>Окр.мир</c:v>
                </c:pt>
                <c:pt idx="5">
                  <c:v>Музыка</c:v>
                </c:pt>
                <c:pt idx="6">
                  <c:v>Физкультура</c:v>
                </c:pt>
                <c:pt idx="7">
                  <c:v>Технология</c:v>
                </c:pt>
                <c:pt idx="8">
                  <c:v>Изо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68.8</c:v>
                </c:pt>
                <c:pt idx="1">
                  <c:v>81.2</c:v>
                </c:pt>
                <c:pt idx="2">
                  <c:v>69.900000000000006</c:v>
                </c:pt>
                <c:pt idx="3">
                  <c:v>66.8</c:v>
                </c:pt>
                <c:pt idx="4">
                  <c:v>80</c:v>
                </c:pt>
                <c:pt idx="5">
                  <c:v>100</c:v>
                </c:pt>
                <c:pt idx="6">
                  <c:v>81.3</c:v>
                </c:pt>
                <c:pt idx="7">
                  <c:v>100</c:v>
                </c:pt>
                <c:pt idx="8">
                  <c:v>97.3</c:v>
                </c:pt>
              </c:numCache>
            </c:numRef>
          </c:val>
        </c:ser>
        <c:shape val="box"/>
        <c:axId val="82895232"/>
        <c:axId val="82896768"/>
        <c:axId val="0"/>
      </c:bar3DChart>
      <c:catAx>
        <c:axId val="82895232"/>
        <c:scaling>
          <c:orientation val="minMax"/>
        </c:scaling>
        <c:axPos val="b"/>
        <c:tickLblPos val="nextTo"/>
        <c:crossAx val="82896768"/>
        <c:crosses val="autoZero"/>
        <c:auto val="1"/>
        <c:lblAlgn val="ctr"/>
        <c:lblOffset val="100"/>
      </c:catAx>
      <c:valAx>
        <c:axId val="82896768"/>
        <c:scaling>
          <c:orientation val="minMax"/>
        </c:scaling>
        <c:axPos val="l"/>
        <c:majorGridlines/>
        <c:numFmt formatCode="General" sourceLinked="1"/>
        <c:tickLblPos val="nextTo"/>
        <c:crossAx val="82895232"/>
        <c:crosses val="autoZero"/>
        <c:crossBetween val="between"/>
      </c:valAx>
    </c:plotArea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Лист1!$A$2:$A$15</c:f>
              <c:strCache>
                <c:ptCount val="14"/>
                <c:pt idx="0">
                  <c:v>Конник В.</c:v>
                </c:pt>
                <c:pt idx="1">
                  <c:v>Ковалёв Д.</c:v>
                </c:pt>
                <c:pt idx="2">
                  <c:v>Карапетов Д.</c:v>
                </c:pt>
                <c:pt idx="3">
                  <c:v>Казанцева А.</c:v>
                </c:pt>
                <c:pt idx="4">
                  <c:v>Гусева Т.</c:v>
                </c:pt>
                <c:pt idx="5">
                  <c:v>Гусарова Е.</c:v>
                </c:pt>
                <c:pt idx="6">
                  <c:v>Гречаная Д.</c:v>
                </c:pt>
                <c:pt idx="7">
                  <c:v>Гордеева М.</c:v>
                </c:pt>
                <c:pt idx="8">
                  <c:v>Гострый М.</c:v>
                </c:pt>
                <c:pt idx="9">
                  <c:v>Гладышев Ю.</c:v>
                </c:pt>
                <c:pt idx="10">
                  <c:v>Варкова А.</c:v>
                </c:pt>
                <c:pt idx="11">
                  <c:v>Бушеленков Г.</c:v>
                </c:pt>
                <c:pt idx="12">
                  <c:v>Анохин М.</c:v>
                </c:pt>
                <c:pt idx="13">
                  <c:v>Асланян М.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четверть 2010 г.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  <a:scene3d>
              <a:camera prst="orthographicFront"/>
              <a:lightRig rig="balanced" dir="t">
                <a:rot lat="0" lon="0" rev="0"/>
              </a:lightRig>
            </a:scene3d>
            <a:sp3d>
              <a:bevelT w="47625" h="69850" prst="angle"/>
              <a:contourClr>
                <a:srgbClr val="000000"/>
              </a:contourClr>
            </a:sp3d>
          </c:spPr>
          <c:dLbls>
            <c:showVal val="1"/>
          </c:dLbls>
          <c:cat>
            <c:strRef>
              <c:f>Лист1!$A$2:$A$15</c:f>
              <c:strCache>
                <c:ptCount val="14"/>
                <c:pt idx="0">
                  <c:v>Конник В.</c:v>
                </c:pt>
                <c:pt idx="1">
                  <c:v>Ковалёв Д.</c:v>
                </c:pt>
                <c:pt idx="2">
                  <c:v>Карапетов Д.</c:v>
                </c:pt>
                <c:pt idx="3">
                  <c:v>Казанцева А.</c:v>
                </c:pt>
                <c:pt idx="4">
                  <c:v>Гусева Т.</c:v>
                </c:pt>
                <c:pt idx="5">
                  <c:v>Гусарова Е.</c:v>
                </c:pt>
                <c:pt idx="6">
                  <c:v>Гречаная Д.</c:v>
                </c:pt>
                <c:pt idx="7">
                  <c:v>Гордеева М.</c:v>
                </c:pt>
                <c:pt idx="8">
                  <c:v>Гострый М.</c:v>
                </c:pt>
                <c:pt idx="9">
                  <c:v>Гладышев Ю.</c:v>
                </c:pt>
                <c:pt idx="10">
                  <c:v>Варкова А.</c:v>
                </c:pt>
                <c:pt idx="11">
                  <c:v>Бушеленков Г.</c:v>
                </c:pt>
                <c:pt idx="12">
                  <c:v>Анохин М.</c:v>
                </c:pt>
                <c:pt idx="13">
                  <c:v>Асланян М.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113</c:v>
                </c:pt>
                <c:pt idx="1">
                  <c:v>84</c:v>
                </c:pt>
                <c:pt idx="2">
                  <c:v>85</c:v>
                </c:pt>
                <c:pt idx="3">
                  <c:v>68</c:v>
                </c:pt>
                <c:pt idx="4">
                  <c:v>84</c:v>
                </c:pt>
                <c:pt idx="5">
                  <c:v>106</c:v>
                </c:pt>
                <c:pt idx="6">
                  <c:v>127</c:v>
                </c:pt>
                <c:pt idx="7">
                  <c:v>60</c:v>
                </c:pt>
                <c:pt idx="8">
                  <c:v>81</c:v>
                </c:pt>
                <c:pt idx="9">
                  <c:v>60</c:v>
                </c:pt>
                <c:pt idx="10">
                  <c:v>157</c:v>
                </c:pt>
                <c:pt idx="11">
                  <c:v>70</c:v>
                </c:pt>
                <c:pt idx="12">
                  <c:v>124</c:v>
                </c:pt>
                <c:pt idx="13">
                  <c:v>84</c:v>
                </c:pt>
              </c:numCache>
            </c:numRef>
          </c:val>
        </c:ser>
        <c:axId val="92253568"/>
        <c:axId val="92734976"/>
      </c:barChart>
      <c:catAx>
        <c:axId val="92253568"/>
        <c:scaling>
          <c:orientation val="minMax"/>
        </c:scaling>
        <c:axPos val="l"/>
        <c:tickLblPos val="nextTo"/>
        <c:crossAx val="92734976"/>
        <c:crosses val="autoZero"/>
        <c:auto val="1"/>
        <c:lblAlgn val="ctr"/>
        <c:lblOffset val="100"/>
      </c:catAx>
      <c:valAx>
        <c:axId val="92734976"/>
        <c:scaling>
          <c:orientation val="minMax"/>
        </c:scaling>
        <c:axPos val="b"/>
        <c:majorGridlines/>
        <c:numFmt formatCode="General" sourceLinked="1"/>
        <c:tickLblPos val="nextTo"/>
        <c:crossAx val="92253568"/>
        <c:crosses val="autoZero"/>
        <c:crossBetween val="between"/>
      </c:valAx>
      <c:spPr>
        <a:gradFill rotWithShape="1">
          <a:gsLst>
            <a:gs pos="0">
              <a:schemeClr val="accent5">
                <a:tint val="35000"/>
                <a:satMod val="260000"/>
              </a:schemeClr>
            </a:gs>
            <a:gs pos="30000">
              <a:schemeClr val="accent5">
                <a:tint val="38000"/>
                <a:satMod val="260000"/>
              </a:schemeClr>
            </a:gs>
            <a:gs pos="75000">
              <a:schemeClr val="accent5">
                <a:tint val="55000"/>
                <a:satMod val="255000"/>
              </a:schemeClr>
            </a:gs>
            <a:gs pos="100000">
              <a:schemeClr val="accent5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c:spPr>
    </c:plotArea>
    <c:legend>
      <c:legendPos val="r"/>
      <c:layout/>
    </c:legend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Лист1!$A$2:$A$14</c:f>
              <c:strCache>
                <c:ptCount val="13"/>
                <c:pt idx="0">
                  <c:v>Харченко А.</c:v>
                </c:pt>
                <c:pt idx="1">
                  <c:v>Фоменко Д.</c:v>
                </c:pt>
                <c:pt idx="2">
                  <c:v>Толмачев И.</c:v>
                </c:pt>
                <c:pt idx="3">
                  <c:v>Тищенко М.</c:v>
                </c:pt>
                <c:pt idx="4">
                  <c:v>Серякова А.</c:v>
                </c:pt>
                <c:pt idx="5">
                  <c:v>Самойлов Н.</c:v>
                </c:pt>
                <c:pt idx="6">
                  <c:v>Рыльцова В.</c:v>
                </c:pt>
                <c:pt idx="7">
                  <c:v>Петрова К.</c:v>
                </c:pt>
                <c:pt idx="8">
                  <c:v>Пагул М.</c:v>
                </c:pt>
                <c:pt idx="9">
                  <c:v>Новиков А.</c:v>
                </c:pt>
                <c:pt idx="10">
                  <c:v>Круглов А.</c:v>
                </c:pt>
                <c:pt idx="11">
                  <c:v>Косицына В.</c:v>
                </c:pt>
                <c:pt idx="12">
                  <c:v>Кононова Ел.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четверть 2010 г.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Lbls>
            <c:showVal val="1"/>
          </c:dLbls>
          <c:cat>
            <c:strRef>
              <c:f>Лист1!$A$2:$A$14</c:f>
              <c:strCache>
                <c:ptCount val="13"/>
                <c:pt idx="0">
                  <c:v>Харченко А.</c:v>
                </c:pt>
                <c:pt idx="1">
                  <c:v>Фоменко Д.</c:v>
                </c:pt>
                <c:pt idx="2">
                  <c:v>Толмачев И.</c:v>
                </c:pt>
                <c:pt idx="3">
                  <c:v>Тищенко М.</c:v>
                </c:pt>
                <c:pt idx="4">
                  <c:v>Серякова А.</c:v>
                </c:pt>
                <c:pt idx="5">
                  <c:v>Самойлов Н.</c:v>
                </c:pt>
                <c:pt idx="6">
                  <c:v>Рыльцова В.</c:v>
                </c:pt>
                <c:pt idx="7">
                  <c:v>Петрова К.</c:v>
                </c:pt>
                <c:pt idx="8">
                  <c:v>Пагул М.</c:v>
                </c:pt>
                <c:pt idx="9">
                  <c:v>Новиков А.</c:v>
                </c:pt>
                <c:pt idx="10">
                  <c:v>Круглов А.</c:v>
                </c:pt>
                <c:pt idx="11">
                  <c:v>Косицына В.</c:v>
                </c:pt>
                <c:pt idx="12">
                  <c:v>Кононова Ел.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90</c:v>
                </c:pt>
                <c:pt idx="1">
                  <c:v>76</c:v>
                </c:pt>
                <c:pt idx="2">
                  <c:v>142</c:v>
                </c:pt>
                <c:pt idx="3">
                  <c:v>105</c:v>
                </c:pt>
                <c:pt idx="4">
                  <c:v>105</c:v>
                </c:pt>
                <c:pt idx="5">
                  <c:v>82</c:v>
                </c:pt>
                <c:pt idx="6">
                  <c:v>140</c:v>
                </c:pt>
                <c:pt idx="7">
                  <c:v>114</c:v>
                </c:pt>
                <c:pt idx="8">
                  <c:v>44</c:v>
                </c:pt>
                <c:pt idx="9">
                  <c:v>117</c:v>
                </c:pt>
                <c:pt idx="10">
                  <c:v>116</c:v>
                </c:pt>
                <c:pt idx="11">
                  <c:v>124</c:v>
                </c:pt>
                <c:pt idx="12">
                  <c:v>100</c:v>
                </c:pt>
              </c:numCache>
            </c:numRef>
          </c:val>
        </c:ser>
        <c:axId val="93278976"/>
        <c:axId val="93280512"/>
      </c:barChart>
      <c:catAx>
        <c:axId val="93278976"/>
        <c:scaling>
          <c:orientation val="minMax"/>
        </c:scaling>
        <c:axPos val="l"/>
        <c:tickLblPos val="nextTo"/>
        <c:crossAx val="93280512"/>
        <c:crosses val="autoZero"/>
        <c:auto val="1"/>
        <c:lblAlgn val="ctr"/>
        <c:lblOffset val="100"/>
      </c:catAx>
      <c:valAx>
        <c:axId val="93280512"/>
        <c:scaling>
          <c:orientation val="minMax"/>
        </c:scaling>
        <c:axPos val="b"/>
        <c:majorGridlines/>
        <c:numFmt formatCode="General" sourceLinked="1"/>
        <c:tickLblPos val="nextTo"/>
        <c:crossAx val="93278976"/>
        <c:crosses val="autoZero"/>
        <c:crossBetween val="between"/>
      </c:valAx>
      <c:spPr>
        <a:solidFill>
          <a:schemeClr val="accent2">
            <a:lumMod val="40000"/>
            <a:lumOff val="60000"/>
          </a:schemeClr>
        </a:solidFill>
      </c:spPr>
    </c:plotArea>
    <c:legend>
      <c:legendPos val="r"/>
      <c:layout/>
    </c:legend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0.13251</cdr:x>
      <cdr:y>0.42758</cdr:y>
    </cdr:from>
    <cdr:to>
      <cdr:x>0.25444</cdr:x>
      <cdr:y>0.61806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93760" y="205263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19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0.12299</cdr:x>
      <cdr:y>0.6508</cdr:y>
    </cdr:from>
    <cdr:to>
      <cdr:x>0.24492</cdr:x>
      <cdr:y>0.84127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22322" y="312420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0.13251</cdr:x>
      <cdr:y>0.6508</cdr:y>
    </cdr:from>
    <cdr:to>
      <cdr:x>0.25444</cdr:x>
      <cdr:y>0.84127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993760" y="312420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6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0.14204</cdr:x>
      <cdr:y>0.14484</cdr:y>
    </cdr:from>
    <cdr:to>
      <cdr:x>0.26397</cdr:x>
      <cdr:y>0.33532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065198" y="69531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0.14204</cdr:x>
      <cdr:y>0.14484</cdr:y>
    </cdr:from>
    <cdr:to>
      <cdr:x>0.26397</cdr:x>
      <cdr:y>0.33532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065198" y="69531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2</a:t>
          </a:r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3A6A85-ED58-47CA-AF1A-8A788AFE8001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F96FBC0-6AB2-4169-9C0E-7C465F963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16 ноября. 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Родительское  собрание.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Закон  1539.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Внешний  вид, соблюдение  правил  внутреннего  распорядка.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Итоги  окончания  1 четверти.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Профилактика  заболевания  ОРВИ  и  гриппом.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ПДД.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Культурная  программа на  2 четверть. Выступление  родительского  комитета.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299B29"/>
                </a:solidFill>
              </a:rPr>
              <a:t>Техника  чтения</a:t>
            </a:r>
            <a:endParaRPr lang="ru-RU" b="1" dirty="0">
              <a:solidFill>
                <a:srgbClr val="299B2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Техника  чтения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  <a:solidFill>
            <a:srgbClr val="66FF66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Русский  язык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0" y="1143000"/>
          <a:ext cx="7497760" cy="515079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00044"/>
                <a:gridCol w="1428760"/>
                <a:gridCol w="428628"/>
                <a:gridCol w="500066"/>
                <a:gridCol w="500066"/>
                <a:gridCol w="501918"/>
                <a:gridCol w="493702"/>
                <a:gridCol w="493702"/>
                <a:gridCol w="740553"/>
                <a:gridCol w="555414"/>
                <a:gridCol w="802265"/>
                <a:gridCol w="552642"/>
              </a:tblGrid>
              <a:tr h="1071554"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№  1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Контр.</a:t>
                      </a:r>
                      <a:r>
                        <a:rPr lang="ru-RU" sz="1200" baseline="0" dirty="0" smtClean="0"/>
                        <a:t> списывание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1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работа    №  2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3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№  2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4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 №  3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Словарный</a:t>
                      </a:r>
                      <a:r>
                        <a:rPr lang="ru-RU" sz="1200" baseline="0" dirty="0" smtClean="0"/>
                        <a:t>  диктант  №   1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Словарный</a:t>
                      </a:r>
                      <a:r>
                        <a:rPr lang="ru-RU" sz="1200" baseline="0" dirty="0" smtClean="0"/>
                        <a:t>  диктант  №   2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 vert="vert27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Асланян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Анохин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Бушеленков</a:t>
                      </a:r>
                      <a:r>
                        <a:rPr lang="ru-RU" sz="1600" dirty="0" smtClean="0"/>
                        <a:t> 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Варкова</a:t>
                      </a:r>
                      <a:r>
                        <a:rPr lang="ru-RU" sz="1600" dirty="0" smtClean="0"/>
                        <a:t> 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4/5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Гладышев Ю.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Гострый</a:t>
                      </a:r>
                      <a:r>
                        <a:rPr lang="ru-RU" sz="1600" dirty="0" smtClean="0"/>
                        <a:t>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Гордеева</a:t>
                      </a:r>
                      <a:r>
                        <a:rPr lang="ru-RU" sz="1600" baseline="0" dirty="0" smtClean="0"/>
                        <a:t>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Гречаная</a:t>
                      </a:r>
                      <a:r>
                        <a:rPr lang="ru-RU" sz="1600" dirty="0" smtClean="0"/>
                        <a:t> Д.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Гусарова</a:t>
                      </a:r>
                      <a:r>
                        <a:rPr lang="ru-RU" sz="1600" dirty="0" smtClean="0"/>
                        <a:t> Е.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Гусева Т.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11.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Казанцева 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  <a:solidFill>
            <a:srgbClr val="66FF66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Русский  язык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0" y="1143000"/>
          <a:ext cx="7497760" cy="515079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00044"/>
                <a:gridCol w="1428760"/>
                <a:gridCol w="428628"/>
                <a:gridCol w="500066"/>
                <a:gridCol w="500066"/>
                <a:gridCol w="501918"/>
                <a:gridCol w="493702"/>
                <a:gridCol w="493702"/>
                <a:gridCol w="582380"/>
                <a:gridCol w="571504"/>
                <a:gridCol w="714380"/>
                <a:gridCol w="782610"/>
              </a:tblGrid>
              <a:tr h="1071554"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№  1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Контр.</a:t>
                      </a:r>
                      <a:r>
                        <a:rPr lang="ru-RU" sz="1200" baseline="0" dirty="0" smtClean="0"/>
                        <a:t> списывание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1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работа    №  2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3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№  2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4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 №  3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Словарный</a:t>
                      </a:r>
                      <a:r>
                        <a:rPr lang="ru-RU" sz="1200" baseline="0" dirty="0" smtClean="0"/>
                        <a:t>  диктант  №   1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Словарный</a:t>
                      </a:r>
                      <a:r>
                        <a:rPr lang="ru-RU" sz="1200" baseline="0" dirty="0" smtClean="0"/>
                        <a:t>  диктант  №   2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 vert="vert27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Карапетов</a:t>
                      </a:r>
                      <a:r>
                        <a:rPr lang="ru-RU" dirty="0" smtClean="0"/>
                        <a:t> 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Ковалёв 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14.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Конник 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15.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Кононова 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16.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Косицына</a:t>
                      </a:r>
                      <a:r>
                        <a:rPr lang="ru-RU" dirty="0" smtClean="0"/>
                        <a:t> 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17.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Круглов 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18.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Новиков 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4/5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Пагул</a:t>
                      </a:r>
                      <a:r>
                        <a:rPr lang="ru-RU" dirty="0" smtClean="0"/>
                        <a:t> 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Петрова 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Рыльцова</a:t>
                      </a:r>
                      <a:r>
                        <a:rPr lang="ru-RU" dirty="0" smtClean="0"/>
                        <a:t> 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Самойлов 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  <a:solidFill>
            <a:srgbClr val="66FF66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Русский  язык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0" y="1143000"/>
          <a:ext cx="7497760" cy="292575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00044"/>
                <a:gridCol w="1428760"/>
                <a:gridCol w="428628"/>
                <a:gridCol w="500066"/>
                <a:gridCol w="500066"/>
                <a:gridCol w="501918"/>
                <a:gridCol w="493702"/>
                <a:gridCol w="493702"/>
                <a:gridCol w="740553"/>
                <a:gridCol w="555414"/>
                <a:gridCol w="802265"/>
                <a:gridCol w="552642"/>
              </a:tblGrid>
              <a:tr h="1071554"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№  1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Контр.</a:t>
                      </a:r>
                      <a:r>
                        <a:rPr lang="ru-RU" sz="1200" baseline="0" dirty="0" smtClean="0"/>
                        <a:t> списывание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1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работа    №  2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3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№  2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Проверочная  работа    №  4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Диктант  №  3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Словарный</a:t>
                      </a:r>
                      <a:r>
                        <a:rPr lang="ru-RU" sz="1200" baseline="0" dirty="0" smtClean="0"/>
                        <a:t>  диктант  №   1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Словарный</a:t>
                      </a:r>
                      <a:r>
                        <a:rPr lang="ru-RU" sz="1200" baseline="0" dirty="0" smtClean="0"/>
                        <a:t>  диктант  №   2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 vert="vert27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Серякова 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Тищенко 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Толмачев 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Фоменко 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Харченко 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Математика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0" y="1143000"/>
          <a:ext cx="7358091" cy="529367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95845"/>
                <a:gridCol w="1618777"/>
                <a:gridCol w="1643074"/>
                <a:gridCol w="1428760"/>
                <a:gridCol w="1571635"/>
              </a:tblGrid>
              <a:tr h="1214430"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Контрольная</a:t>
                      </a:r>
                    </a:p>
                    <a:p>
                      <a:r>
                        <a:rPr lang="ru-RU" sz="1200" b="0" dirty="0" smtClean="0"/>
                        <a:t>работа</a:t>
                      </a:r>
                      <a:r>
                        <a:rPr lang="ru-RU" sz="1200" b="0" baseline="0" dirty="0" smtClean="0"/>
                        <a:t>   №  1</a:t>
                      </a:r>
                    </a:p>
                    <a:p>
                      <a:r>
                        <a:rPr lang="ru-RU" sz="1200" b="0" baseline="0" dirty="0" smtClean="0"/>
                        <a:t>«Повторение»</a:t>
                      </a:r>
                      <a:endParaRPr lang="ru-RU" sz="1200" b="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b="0" dirty="0" err="1" smtClean="0"/>
                        <a:t>Математичес</a:t>
                      </a:r>
                      <a:r>
                        <a:rPr lang="ru-RU" sz="1200" b="0" dirty="0" smtClean="0"/>
                        <a:t>-</a:t>
                      </a:r>
                    </a:p>
                    <a:p>
                      <a:r>
                        <a:rPr lang="ru-RU" sz="1200" b="0" dirty="0" smtClean="0"/>
                        <a:t>кий  диктант №1</a:t>
                      </a:r>
                      <a:endParaRPr lang="ru-RU" sz="1200" b="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Контрольная  работа  №   2</a:t>
                      </a:r>
                    </a:p>
                    <a:p>
                      <a:r>
                        <a:rPr lang="ru-RU" sz="1200" b="0" dirty="0" smtClean="0"/>
                        <a:t>«</a:t>
                      </a:r>
                      <a:r>
                        <a:rPr lang="ru-RU" sz="1200" b="0" dirty="0" err="1" smtClean="0"/>
                        <a:t>Внетабличное</a:t>
                      </a:r>
                      <a:r>
                        <a:rPr lang="ru-RU" sz="1200" b="0" dirty="0" smtClean="0"/>
                        <a:t> </a:t>
                      </a:r>
                    </a:p>
                    <a:p>
                      <a:r>
                        <a:rPr lang="ru-RU" sz="1200" b="0" dirty="0" smtClean="0"/>
                        <a:t>умножение и</a:t>
                      </a:r>
                    </a:p>
                    <a:p>
                      <a:r>
                        <a:rPr lang="ru-RU" sz="1200" b="0" dirty="0" smtClean="0"/>
                        <a:t>деление»</a:t>
                      </a:r>
                      <a:endParaRPr lang="ru-RU" sz="1200" b="0" dirty="0"/>
                    </a:p>
                  </a:txBody>
                  <a:tcPr vert="vert27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Асланян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Анохин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Бушеленков</a:t>
                      </a:r>
                      <a:r>
                        <a:rPr lang="ru-RU" sz="1600" dirty="0" smtClean="0"/>
                        <a:t> 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Варкова</a:t>
                      </a:r>
                      <a:r>
                        <a:rPr lang="ru-RU" sz="1600" dirty="0" smtClean="0"/>
                        <a:t> 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Гладышев Ю.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Гострый</a:t>
                      </a:r>
                      <a:r>
                        <a:rPr lang="ru-RU" sz="1600" dirty="0" smtClean="0"/>
                        <a:t>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Гордеева</a:t>
                      </a:r>
                      <a:r>
                        <a:rPr lang="ru-RU" sz="1600" baseline="0" dirty="0" smtClean="0"/>
                        <a:t>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Гречаная</a:t>
                      </a:r>
                      <a:r>
                        <a:rPr lang="ru-RU" sz="1600" dirty="0" smtClean="0"/>
                        <a:t> Д.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Гусарова</a:t>
                      </a:r>
                      <a:r>
                        <a:rPr lang="ru-RU" sz="1600" dirty="0" smtClean="0"/>
                        <a:t> Е.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4/5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Гусева Т.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11.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Казанцева 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Математика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0" y="1142985"/>
          <a:ext cx="7429530" cy="529368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06484"/>
                <a:gridCol w="1536700"/>
                <a:gridCol w="1643074"/>
                <a:gridCol w="1571636"/>
                <a:gridCol w="1571636"/>
              </a:tblGrid>
              <a:tr h="1214446"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Контрольная</a:t>
                      </a:r>
                    </a:p>
                    <a:p>
                      <a:r>
                        <a:rPr lang="ru-RU" sz="1200" b="0" dirty="0" smtClean="0"/>
                        <a:t>работа</a:t>
                      </a:r>
                      <a:r>
                        <a:rPr lang="ru-RU" sz="1200" b="0" baseline="0" dirty="0" smtClean="0"/>
                        <a:t>   №  1</a:t>
                      </a:r>
                    </a:p>
                    <a:p>
                      <a:r>
                        <a:rPr lang="ru-RU" sz="1200" b="0" baseline="0" dirty="0" smtClean="0"/>
                        <a:t>«Повторение»</a:t>
                      </a:r>
                      <a:endParaRPr lang="ru-RU" sz="1200" b="0" dirty="0" smtClean="0"/>
                    </a:p>
                    <a:p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b="0" dirty="0" err="1" smtClean="0"/>
                        <a:t>Математичес</a:t>
                      </a:r>
                      <a:r>
                        <a:rPr lang="ru-RU" sz="1200" b="0" dirty="0" smtClean="0"/>
                        <a:t>-</a:t>
                      </a:r>
                    </a:p>
                    <a:p>
                      <a:r>
                        <a:rPr lang="ru-RU" sz="1200" b="0" dirty="0" smtClean="0"/>
                        <a:t>кий  диктант №1</a:t>
                      </a:r>
                    </a:p>
                    <a:p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Контрольная  работа  №   2</a:t>
                      </a:r>
                    </a:p>
                    <a:p>
                      <a:r>
                        <a:rPr lang="ru-RU" sz="1200" b="0" dirty="0" smtClean="0"/>
                        <a:t>«</a:t>
                      </a:r>
                      <a:r>
                        <a:rPr lang="ru-RU" sz="1200" b="0" dirty="0" err="1" smtClean="0"/>
                        <a:t>Внетабличное</a:t>
                      </a:r>
                      <a:r>
                        <a:rPr lang="ru-RU" sz="1200" b="0" dirty="0" smtClean="0"/>
                        <a:t> </a:t>
                      </a:r>
                    </a:p>
                    <a:p>
                      <a:r>
                        <a:rPr lang="ru-RU" sz="1200" b="0" dirty="0" smtClean="0"/>
                        <a:t>умножение и</a:t>
                      </a:r>
                    </a:p>
                    <a:p>
                      <a:r>
                        <a:rPr lang="ru-RU" sz="1200" b="0" dirty="0" smtClean="0"/>
                        <a:t>деление»</a:t>
                      </a:r>
                    </a:p>
                    <a:p>
                      <a:endParaRPr lang="ru-RU" sz="1200" b="0" dirty="0"/>
                    </a:p>
                  </a:txBody>
                  <a:tcPr vert="vert27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Карапетов</a:t>
                      </a:r>
                      <a:r>
                        <a:rPr lang="ru-RU" dirty="0" smtClean="0"/>
                        <a:t> 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4/5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4/5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4/5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Ковалёв 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14.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Конник 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15.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Кононова 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16.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Косицына</a:t>
                      </a:r>
                      <a:r>
                        <a:rPr lang="ru-RU" dirty="0" smtClean="0"/>
                        <a:t> 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17.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Круглов 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18.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Новиков 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Пагул</a:t>
                      </a:r>
                      <a:r>
                        <a:rPr lang="ru-RU" dirty="0" smtClean="0"/>
                        <a:t> 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Петрова 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Рыльцова</a:t>
                      </a:r>
                      <a:r>
                        <a:rPr lang="ru-RU" dirty="0" smtClean="0"/>
                        <a:t> 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Самойлов 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Математика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0" y="1143000"/>
          <a:ext cx="7429530" cy="299719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06484"/>
                <a:gridCol w="1608138"/>
                <a:gridCol w="1643074"/>
                <a:gridCol w="1785950"/>
                <a:gridCol w="1285884"/>
              </a:tblGrid>
              <a:tr h="1142992"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Контрольная</a:t>
                      </a:r>
                    </a:p>
                    <a:p>
                      <a:r>
                        <a:rPr lang="ru-RU" sz="1200" b="0" dirty="0" smtClean="0"/>
                        <a:t>работа</a:t>
                      </a:r>
                      <a:r>
                        <a:rPr lang="ru-RU" sz="1200" b="0" baseline="0" dirty="0" smtClean="0"/>
                        <a:t>   №  1</a:t>
                      </a:r>
                    </a:p>
                    <a:p>
                      <a:r>
                        <a:rPr lang="ru-RU" sz="1200" b="0" baseline="0" dirty="0" smtClean="0"/>
                        <a:t>«Повторение»</a:t>
                      </a:r>
                      <a:endParaRPr lang="ru-RU" sz="1200" b="0" dirty="0" smtClean="0"/>
                    </a:p>
                    <a:p>
                      <a:endParaRPr lang="ru-RU" sz="1200" b="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b="0" dirty="0" err="1" smtClean="0"/>
                        <a:t>Математичес</a:t>
                      </a:r>
                      <a:r>
                        <a:rPr lang="ru-RU" sz="1200" b="0" dirty="0" smtClean="0"/>
                        <a:t>-</a:t>
                      </a:r>
                    </a:p>
                    <a:p>
                      <a:r>
                        <a:rPr lang="ru-RU" sz="1200" b="0" dirty="0" smtClean="0"/>
                        <a:t>кий  диктант №1</a:t>
                      </a:r>
                    </a:p>
                    <a:p>
                      <a:endParaRPr lang="ru-RU" sz="1200" b="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Контрольная  работа  №   2</a:t>
                      </a:r>
                    </a:p>
                    <a:p>
                      <a:r>
                        <a:rPr lang="ru-RU" sz="1200" b="0" dirty="0" smtClean="0"/>
                        <a:t>«</a:t>
                      </a:r>
                      <a:r>
                        <a:rPr lang="ru-RU" sz="1200" b="0" dirty="0" err="1" smtClean="0"/>
                        <a:t>Внетабличное</a:t>
                      </a:r>
                      <a:r>
                        <a:rPr lang="ru-RU" sz="1200" b="0" dirty="0" smtClean="0"/>
                        <a:t> </a:t>
                      </a:r>
                    </a:p>
                    <a:p>
                      <a:r>
                        <a:rPr lang="ru-RU" sz="1200" b="0" dirty="0" smtClean="0"/>
                        <a:t>умножение и</a:t>
                      </a:r>
                    </a:p>
                    <a:p>
                      <a:r>
                        <a:rPr lang="ru-RU" sz="1200" b="0" dirty="0" smtClean="0"/>
                        <a:t>деление»</a:t>
                      </a:r>
                    </a:p>
                    <a:p>
                      <a:endParaRPr lang="ru-RU" sz="1200" b="0" dirty="0"/>
                    </a:p>
                  </a:txBody>
                  <a:tcPr vert="vert27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Серякова 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Тищенко 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Толмачев 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4/5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Фоменко 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Харченко 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2/3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Профилактика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заболевания  ОРВИ  и  гриппом.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Средства  народной медицины.</a:t>
            </a:r>
          </a:p>
          <a:p>
            <a:r>
              <a:rPr lang="ru-RU" dirty="0" smtClean="0"/>
              <a:t>Изоляция  больных детей.</a:t>
            </a:r>
          </a:p>
          <a:p>
            <a:r>
              <a:rPr lang="ru-RU" dirty="0" smtClean="0"/>
              <a:t>Витамины, питание, закаливание.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ПДД.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 четверг – театр  кукол.</a:t>
            </a:r>
          </a:p>
          <a:p>
            <a:r>
              <a:rPr lang="ru-RU" dirty="0" smtClean="0"/>
              <a:t>Отработать   с детьми маршрут  от  дома  до  школы  и  обратно.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285860"/>
            <a:ext cx="7406640" cy="1472184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Итоги      1   четверти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учащихся  3 класса  «А»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500570"/>
            <a:ext cx="7481910" cy="1745300"/>
          </a:xfrm>
        </p:spPr>
        <p:txBody>
          <a:bodyPr/>
          <a:lstStyle/>
          <a:p>
            <a:r>
              <a:rPr lang="ru-RU" dirty="0" smtClean="0"/>
              <a:t>Классный  руководитель: Комарова А.В.</a:t>
            </a:r>
          </a:p>
          <a:p>
            <a:endParaRPr lang="ru-RU" dirty="0" smtClean="0"/>
          </a:p>
          <a:p>
            <a:r>
              <a:rPr lang="ru-RU" dirty="0" smtClean="0"/>
              <a:t>                  2010-2011   учебный  год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Культурная  программа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 четверть.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17  ноября   выступление  </a:t>
            </a:r>
            <a:r>
              <a:rPr lang="ru-RU" dirty="0" err="1" smtClean="0"/>
              <a:t>бардистки</a:t>
            </a: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dirty="0" smtClean="0"/>
              <a:t> в   13</a:t>
            </a:r>
            <a:r>
              <a:rPr lang="ru-RU" baseline="30000" dirty="0" smtClean="0"/>
              <a:t>15       </a:t>
            </a:r>
            <a:r>
              <a:rPr lang="ru-RU" dirty="0" smtClean="0"/>
              <a:t>  .</a:t>
            </a:r>
          </a:p>
          <a:p>
            <a:pPr>
              <a:buNone/>
            </a:pPr>
            <a:r>
              <a:rPr lang="ru-RU" dirty="0" smtClean="0"/>
              <a:t>Тема : «День  матери».</a:t>
            </a:r>
          </a:p>
          <a:p>
            <a:pPr>
              <a:buNone/>
            </a:pPr>
            <a:r>
              <a:rPr lang="ru-RU" sz="4400" baseline="30000" dirty="0" smtClean="0"/>
              <a:t>Стоимость  билета  </a:t>
            </a:r>
            <a:r>
              <a:rPr lang="ru-RU" sz="4400" baseline="30000" dirty="0" smtClean="0">
                <a:solidFill>
                  <a:srgbClr val="C00000"/>
                </a:solidFill>
              </a:rPr>
              <a:t>50 рублей</a:t>
            </a:r>
            <a:r>
              <a:rPr lang="ru-RU" sz="4400" baseline="30000" dirty="0" smtClean="0"/>
              <a:t>.</a:t>
            </a:r>
          </a:p>
          <a:p>
            <a:r>
              <a:rPr lang="ru-RU" sz="4400" baseline="30000" dirty="0" smtClean="0"/>
              <a:t>18  ноября  выступление  театра  кукол.</a:t>
            </a:r>
          </a:p>
          <a:p>
            <a:pPr>
              <a:buNone/>
            </a:pPr>
            <a:r>
              <a:rPr lang="ru-RU" sz="4400" baseline="30000" dirty="0" smtClean="0"/>
              <a:t>Стоимость  билета </a:t>
            </a:r>
            <a:r>
              <a:rPr lang="ru-RU" sz="4400" baseline="30000" dirty="0" smtClean="0"/>
              <a:t>  </a:t>
            </a:r>
            <a:r>
              <a:rPr lang="ru-RU" sz="4400" baseline="30000" dirty="0" smtClean="0">
                <a:solidFill>
                  <a:srgbClr val="C00000"/>
                </a:solidFill>
              </a:rPr>
              <a:t>80 </a:t>
            </a:r>
            <a:r>
              <a:rPr lang="ru-RU" sz="4400" baseline="30000" dirty="0" smtClean="0">
                <a:solidFill>
                  <a:srgbClr val="C00000"/>
                </a:solidFill>
              </a:rPr>
              <a:t>рублей</a:t>
            </a:r>
            <a:r>
              <a:rPr lang="ru-RU" sz="4400" baseline="30000" dirty="0" smtClean="0"/>
              <a:t>.</a:t>
            </a:r>
          </a:p>
          <a:p>
            <a:r>
              <a:rPr lang="ru-RU" sz="4400" baseline="30000" dirty="0" smtClean="0"/>
              <a:t>Мероприятия, посвящённые «Дню  матери» + фото.</a:t>
            </a:r>
          </a:p>
          <a:p>
            <a:r>
              <a:rPr lang="ru-RU" sz="4400" baseline="30000" dirty="0" smtClean="0"/>
              <a:t>Конкурс  народной  музыкальной  сказки</a:t>
            </a:r>
          </a:p>
          <a:p>
            <a:pPr>
              <a:buNone/>
            </a:pPr>
            <a:r>
              <a:rPr lang="ru-RU" sz="4400" baseline="30000" dirty="0" smtClean="0"/>
              <a:t>( в декабре).</a:t>
            </a:r>
          </a:p>
          <a:p>
            <a:r>
              <a:rPr lang="ru-RU" sz="4400" baseline="30000" dirty="0" smtClean="0"/>
              <a:t>Поездка  в музей.</a:t>
            </a:r>
          </a:p>
          <a:p>
            <a:r>
              <a:rPr lang="ru-RU" sz="4300" baseline="30000" dirty="0" smtClean="0"/>
              <a:t>Поездка   в театр.</a:t>
            </a:r>
          </a:p>
          <a:p>
            <a:r>
              <a:rPr lang="ru-RU" sz="4300" baseline="30000" dirty="0" smtClean="0"/>
              <a:t>Новогоднее  представление  в школе (?).</a:t>
            </a:r>
            <a:endParaRPr lang="ru-RU" sz="4300" dirty="0" smtClean="0"/>
          </a:p>
          <a:p>
            <a:r>
              <a:rPr lang="ru-RU" sz="2900" dirty="0" smtClean="0"/>
              <a:t>Поездка  в РЦ «Европу».</a:t>
            </a:r>
            <a:endParaRPr lang="ru-RU" sz="2900" baseline="30000" dirty="0" smtClean="0"/>
          </a:p>
          <a:p>
            <a:pPr>
              <a:buNone/>
            </a:pPr>
            <a:endParaRPr lang="ru-RU" sz="4400" baseline="300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До  свидания !До новых  встреч !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447800"/>
            <a:ext cx="7358114" cy="4800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Отметки  по  предметам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545519"/>
          <a:ext cx="7499350" cy="4786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578"/>
                <a:gridCol w="642942"/>
                <a:gridCol w="571504"/>
                <a:gridCol w="785818"/>
                <a:gridCol w="714380"/>
                <a:gridCol w="642942"/>
                <a:gridCol w="571504"/>
                <a:gridCol w="571504"/>
                <a:gridCol w="571504"/>
                <a:gridCol w="647674"/>
              </a:tblGrid>
              <a:tr h="1777069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яз.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Л.чтение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Англ. язык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Окр.мир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Изобр.иск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Физкультура</a:t>
                      </a:r>
                      <a:endParaRPr lang="ru-RU" dirty="0"/>
                    </a:p>
                  </a:txBody>
                  <a:tcPr vert="vert270"/>
                </a:tc>
              </a:tr>
              <a:tr h="44493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1. Асланян М.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2. Анохин 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3.Бушеленков Г.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4.Варкова  А.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5.Гладышев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 Ю.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6.Гострый М.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7.Гордеева М.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357166"/>
          <a:ext cx="7499350" cy="5805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578"/>
                <a:gridCol w="642942"/>
                <a:gridCol w="571504"/>
                <a:gridCol w="785818"/>
                <a:gridCol w="714380"/>
                <a:gridCol w="642942"/>
                <a:gridCol w="571504"/>
                <a:gridCol w="571504"/>
                <a:gridCol w="571504"/>
                <a:gridCol w="647674"/>
              </a:tblGrid>
              <a:tr h="1777069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яз.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Л.чтение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Англ. язык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Окр.мир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Изобр.иск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Физкультура</a:t>
                      </a:r>
                      <a:endParaRPr lang="ru-RU" dirty="0"/>
                    </a:p>
                  </a:txBody>
                  <a:tcPr vert="vert270"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8.Гречаная</a:t>
                      </a:r>
                      <a:r>
                        <a:rPr lang="ru-RU" sz="1600" baseline="0" dirty="0" smtClean="0"/>
                        <a:t> Д.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9.Гусарова Ел.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10.Гусева Т.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11.Казанцева  Ан.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12.Карапетов</a:t>
                      </a:r>
                      <a:r>
                        <a:rPr lang="ru-RU" sz="1600" baseline="0" dirty="0" smtClean="0"/>
                        <a:t> В.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13.Ковалёв Д.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14.Конник  В.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15.Кононова Ел.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16.Косицына В.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17.Круглов 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357166"/>
          <a:ext cx="7499350" cy="5805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578"/>
                <a:gridCol w="642942"/>
                <a:gridCol w="571504"/>
                <a:gridCol w="785818"/>
                <a:gridCol w="714380"/>
                <a:gridCol w="642942"/>
                <a:gridCol w="571504"/>
                <a:gridCol w="571504"/>
                <a:gridCol w="571504"/>
                <a:gridCol w="647674"/>
              </a:tblGrid>
              <a:tr h="1777069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яз.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Л.чтение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Англ. язык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Окр.мир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Изобр.иск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Физкультура</a:t>
                      </a:r>
                      <a:endParaRPr lang="ru-RU" dirty="0"/>
                    </a:p>
                  </a:txBody>
                  <a:tcPr vert="vert270"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18.Новиков Ал.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19.Пагул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20.Петрова  К.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21.Рыльцова  В.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22.Самойлов Н.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4449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23.Серякова а</a:t>
                      </a:r>
                      <a:r>
                        <a:rPr lang="ru-RU" sz="1600" baseline="0" dirty="0" smtClean="0"/>
                        <a:t> 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24. Тищенко  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25. Толмачёв  И.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26.Фоменко Д.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396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27.Харченко  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Успеваемость  класса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Успеваемость  по  предметам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Успеваемость  по  предметам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Успеваемость  по  предметам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  <a:fontScheme name="Солнцестояние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Эркер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60000"/>
            </a:schemeClr>
          </a:gs>
          <a:gs pos="30000">
            <a:schemeClr val="phClr">
              <a:tint val="38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5000" t="100000" r="120000" b="10000"/>
        </a:path>
      </a:gradFill>
      <a:gradFill rotWithShape="1">
        <a:gsLst>
          <a:gs pos="0">
            <a:schemeClr val="phClr">
              <a:shade val="63000"/>
              <a:satMod val="165000"/>
            </a:schemeClr>
          </a:gs>
          <a:gs pos="30000">
            <a:schemeClr val="phClr">
              <a:shade val="58000"/>
              <a:satMod val="165000"/>
            </a:schemeClr>
          </a:gs>
          <a:gs pos="75000">
            <a:schemeClr val="phClr">
              <a:shade val="30000"/>
              <a:satMod val="175000"/>
            </a:schemeClr>
          </a:gs>
          <a:gs pos="100000">
            <a:schemeClr val="phClr">
              <a:shade val="15000"/>
              <a:satMod val="175000"/>
            </a:schemeClr>
          </a:gs>
        </a:gsLst>
        <a:path path="circle">
          <a:fillToRect l="5000" t="100000" r="120000" b="10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527</TotalTime>
  <Words>1396</Words>
  <Application>Microsoft Office PowerPoint</Application>
  <PresentationFormat>Экран (4:3)</PresentationFormat>
  <Paragraphs>900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16 ноября.  Родительское  собрание.</vt:lpstr>
      <vt:lpstr>Итоги      1   четверти учащихся  3 класса  «А»</vt:lpstr>
      <vt:lpstr>Отметки  по  предметам</vt:lpstr>
      <vt:lpstr>Слайд 4</vt:lpstr>
      <vt:lpstr>Слайд 5</vt:lpstr>
      <vt:lpstr>Успеваемость  класса</vt:lpstr>
      <vt:lpstr>Успеваемость  по  предметам</vt:lpstr>
      <vt:lpstr>Успеваемость  по  предметам</vt:lpstr>
      <vt:lpstr>Успеваемость  по  предметам</vt:lpstr>
      <vt:lpstr>Техника  чтения</vt:lpstr>
      <vt:lpstr>Техника  чтения</vt:lpstr>
      <vt:lpstr>Русский  язык</vt:lpstr>
      <vt:lpstr>Русский  язык</vt:lpstr>
      <vt:lpstr>Русский  язык</vt:lpstr>
      <vt:lpstr>Математика</vt:lpstr>
      <vt:lpstr>Математика</vt:lpstr>
      <vt:lpstr>Математика</vt:lpstr>
      <vt:lpstr>  Профилактика  заболевания  ОРВИ  и  гриппом.  </vt:lpstr>
      <vt:lpstr>ПДД. </vt:lpstr>
      <vt:lpstr>Культурная  программа  на  2 четверть.</vt:lpstr>
      <vt:lpstr>До  свидания !До новых  встреч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     1   четверти учащихся  3 класса  «А»</dc:title>
  <dc:creator>1</dc:creator>
  <cp:lastModifiedBy>Admin</cp:lastModifiedBy>
  <cp:revision>56</cp:revision>
  <dcterms:created xsi:type="dcterms:W3CDTF">2010-11-03T11:03:35Z</dcterms:created>
  <dcterms:modified xsi:type="dcterms:W3CDTF">2010-11-16T08:32:38Z</dcterms:modified>
</cp:coreProperties>
</file>