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9" r:id="rId3"/>
    <p:sldId id="260" r:id="rId4"/>
    <p:sldId id="261" r:id="rId5"/>
    <p:sldId id="262" r:id="rId6"/>
    <p:sldId id="270" r:id="rId7"/>
    <p:sldId id="263" r:id="rId8"/>
    <p:sldId id="258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F1E65-9C88-4CF8-8923-14554F1C11E0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D8D77-BFFB-4A90-B248-4BDA4FB75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21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5CEB1-5D5E-4441-A5EF-D0ABE2B76EF2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82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D8D77-BFFB-4A90-B248-4BDA4FB7597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7282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D8D77-BFFB-4A90-B248-4BDA4FB7597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338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D8D77-BFFB-4A90-B248-4BDA4FB7597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6595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D8D77-BFFB-4A90-B248-4BDA4FB7597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6783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D8D77-BFFB-4A90-B248-4BDA4FB7597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958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5CEB1-5D5E-4441-A5EF-D0ABE2B76EF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500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5CEB1-5D5E-4441-A5EF-D0ABE2B76EF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74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5CEB1-5D5E-4441-A5EF-D0ABE2B76EF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957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5CEB1-5D5E-4441-A5EF-D0ABE2B76EF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149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D8D77-BFFB-4A90-B248-4BDA4FB7597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014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5CEB1-5D5E-4441-A5EF-D0ABE2B76EF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169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D8D77-BFFB-4A90-B248-4BDA4FB7597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47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D8D77-BFFB-4A90-B248-4BDA4FB7597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99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Группа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8435" name="Прямоуг.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36" name="Прямоуг.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37" name="Прямоуг.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38" name="Прямоуг.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39" name="Прямоуг.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40" name="Прямоуг.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41" name="Прямоуг.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42" name="Прямоуг.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43" name="Прямоуг.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44" name="Прямоуг.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45" name="Прямоуг.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46" name="Прямоуг.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47" name="Прямоуг.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48" name="Прямоуг.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49" name="Прямоуг.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50" name="Прямоуг.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51" name="Прямоуг.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52" name="Прямоуг.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53" name="Прямоуг.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54" name="Полилиния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F11E8C" mc:Ignorable="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8455" name="Полилиния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</p:grpSp>
      <p:sp>
        <p:nvSpPr>
          <p:cNvPr id="18456" name="Прямоуг.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457" name="Прямоуг.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458" name="Прямоуг.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18459" name="Прямоуг.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18460" name="Прямоуг.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B72F61-1E14-4B3D-8B78-329CDA558526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124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70D4CD-99A9-434A-AB05-F2D1B91E43D8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203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AF2559E-33E9-488E-8733-9BE7490EDE2F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004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3C9911-E087-448A-B3B1-D401301A1AC5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338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A5FA33-AE62-472A-A92B-E639C1638DAD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184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24C2EB-4892-4830-B661-D331E7D28BB6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46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9FDE10-103D-409A-A859-9D41CF3EFF14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3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265D0C-D1B4-42BD-BBAB-5B243A3CAD5C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2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4D1A8B-0E2A-4896-AA3E-B547AA6D7CBC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502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0BF4A3-2210-4750-B59F-9AA004F3344E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75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C5BF49-290F-4F7F-BB93-46632E1D8BD9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742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7411" name="Прямоуг.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12" name="Прямоуг.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13" name="Прямоуг.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14" name="Прямоуг.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15" name="Прямоуг.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16" name="Прямоуг.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17" name="Прямоуг.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18" name="Прямоуг.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19" name="Прямоуг.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20" name="Прямоуг.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21" name="Прямоуг.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22" name="Прямоуг.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23" name="Прямоуг.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24" name="Прямоуг.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25" name="Прямоуг.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26" name="Прямоуг.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27" name="Прямоуг.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28" name="Прямоуг.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29" name="Прямоуг.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30" name="Полилиния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F11E8C" mc:Ignorable="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  <p:sp>
          <p:nvSpPr>
            <p:cNvPr id="17431" name="Полилиния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endParaRPr>
            </a:p>
          </p:txBody>
        </p:sp>
      </p:grpSp>
      <p:sp>
        <p:nvSpPr>
          <p:cNvPr id="17432" name="Прямоуг.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33" name="Прямоуг.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34" name="Прямоуг.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17435" name="Прямоуг.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9D7ACA9-D070-4C2A-A4B1-3EE676477A08}" type="slidenum">
              <a:rPr lang="ru-RU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17436" name="Прямоуг.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5027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l.mygorod.ru/forum/journal2/uploads/j1425_1210161486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. 2"/>
          <p:cNvSpPr>
            <a:spLocks noGrp="1" noChangeArrowheads="1"/>
          </p:cNvSpPr>
          <p:nvPr>
            <p:ph type="ctrTitle"/>
          </p:nvPr>
        </p:nvSpPr>
        <p:spPr>
          <a:xfrm>
            <a:off x="755576" y="1556792"/>
            <a:ext cx="7270750" cy="541338"/>
          </a:xfrm>
        </p:spPr>
        <p:txBody>
          <a:bodyPr/>
          <a:lstStyle/>
          <a:p>
            <a:r>
              <a:rPr lang="ru-RU" sz="8000" dirty="0"/>
              <a:t> Старый Оскол</a:t>
            </a:r>
            <a:br>
              <a:rPr lang="ru-RU" sz="8000" dirty="0"/>
            </a:br>
            <a:r>
              <a:rPr lang="ru-RU" sz="4400" dirty="0" smtClean="0"/>
              <a:t> 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15363" name="Прямоуг.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1916832"/>
            <a:ext cx="8424936" cy="4176464"/>
          </a:xfrm>
        </p:spPr>
        <p:txBody>
          <a:bodyPr/>
          <a:lstStyle/>
          <a:p>
            <a:r>
              <a:rPr lang="ru-RU" sz="6000" dirty="0" smtClean="0"/>
              <a:t>Разрушенные Святыни.</a:t>
            </a:r>
          </a:p>
          <a:p>
            <a:r>
              <a:rPr lang="ru-RU" sz="4400" dirty="0" smtClean="0"/>
              <a:t>Год </a:t>
            </a:r>
            <a:r>
              <a:rPr lang="ru-RU" sz="4400" dirty="0"/>
              <a:t>основания: </a:t>
            </a:r>
            <a:r>
              <a:rPr lang="ru-RU" sz="4400" b="1" dirty="0"/>
              <a:t>1571 г</a:t>
            </a:r>
            <a:r>
              <a:rPr lang="ru-RU" sz="4400" b="1" dirty="0" smtClean="0"/>
              <a:t>.</a:t>
            </a:r>
            <a:r>
              <a:rPr lang="ru-RU" sz="4400" dirty="0" smtClean="0"/>
              <a:t> </a:t>
            </a:r>
          </a:p>
          <a:p>
            <a:r>
              <a:rPr lang="ru-RU" sz="4400" dirty="0" smtClean="0"/>
              <a:t>Старый </a:t>
            </a:r>
            <a:r>
              <a:rPr lang="ru-RU" sz="4400" dirty="0"/>
              <a:t>Оскол отмечает день </a:t>
            </a:r>
            <a:endParaRPr lang="ru-RU" sz="4400" dirty="0" smtClean="0"/>
          </a:p>
          <a:p>
            <a:r>
              <a:rPr lang="ru-RU" sz="4400" dirty="0" smtClean="0"/>
              <a:t>города </a:t>
            </a:r>
            <a:r>
              <a:rPr lang="ru-RU" sz="4400" dirty="0"/>
              <a:t>в </a:t>
            </a:r>
            <a:r>
              <a:rPr lang="ru-RU" sz="4400" b="1" dirty="0"/>
              <a:t>2-е воскресенье </a:t>
            </a:r>
            <a:endParaRPr lang="ru-RU" sz="4400" b="1" dirty="0" smtClean="0"/>
          </a:p>
          <a:p>
            <a:r>
              <a:rPr lang="ru-RU" sz="4400" b="1" dirty="0" smtClean="0"/>
              <a:t>сентября</a:t>
            </a:r>
            <a:r>
              <a:rPr lang="ru-RU" sz="4400" dirty="0"/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662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Рисунок 2" descr="55,78 К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24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Казанско-Николаевский (Николая Чудотворца) храм 1864г</a:t>
            </a:r>
            <a:endParaRPr lang="ru-RU" dirty="0"/>
          </a:p>
        </p:txBody>
      </p:sp>
      <p:pic>
        <p:nvPicPr>
          <p:cNvPr id="4098" name="Рисунок 2" descr="113,21 К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9144000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5012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Успенский (Успения Богородицы) храм 1765г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Рисунок 2" descr="135,35 К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561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9221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Благовещенско</a:t>
            </a:r>
            <a:r>
              <a:rPr lang="ru-RU" dirty="0" smtClean="0"/>
              <a:t>-Михайловский (Архангела Михаила) храм1809г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Рисунок 2" descr="127,40 К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4000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23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Ахтырская</a:t>
            </a:r>
            <a:r>
              <a:rPr lang="ru-RU" dirty="0" smtClean="0"/>
              <a:t> (кладбищенская)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Рисунок 2" descr="113,36 К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868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Рисунок 2. Схема крепости 16 в и ее же после перестройки в 17 в. </a:t>
            </a:r>
          </a:p>
        </p:txBody>
      </p:sp>
      <p:sp>
        <p:nvSpPr>
          <p:cNvPr id="3075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7" name="Рисунок 5" descr="oskol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775"/>
            <a:ext cx="9143999" cy="522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967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Рисунок 3. Реконструкция крепости. </a:t>
            </a:r>
          </a:p>
        </p:txBody>
      </p:sp>
      <p:sp>
        <p:nvSpPr>
          <p:cNvPr id="4099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1" name="Рисунок 5" descr="oskol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3999" cy="558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824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Рисунок 4. Центральная улица города: крепость находилась прямо тут. </a:t>
            </a:r>
          </a:p>
        </p:txBody>
      </p:sp>
      <p:sp>
        <p:nvSpPr>
          <p:cNvPr id="5123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7" name="Рисунок 7" descr="oskol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9144000" cy="530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564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Прямоуг.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Успенский женский монастырь </a:t>
            </a:r>
          </a:p>
        </p:txBody>
      </p:sp>
      <p:pic>
        <p:nvPicPr>
          <p:cNvPr id="20484" name="Рисунок 4" descr="Успенский женский монастырь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84784"/>
            <a:ext cx="9144000" cy="537321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9281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003232" cy="1008112"/>
          </a:xfrm>
        </p:spPr>
        <p:txBody>
          <a:bodyPr/>
          <a:lstStyle/>
          <a:p>
            <a:r>
              <a:rPr lang="ru-RU" sz="3200" dirty="0"/>
              <a:t>Успенский (Успения Богородицы) храм стоял с 1765 г. на месте Успенского женского монастыря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journal.mygorod.ru/forum/journal2/uploads/j1425_1210161486th.jpg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9018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Свято-</a:t>
            </a:r>
            <a:r>
              <a:rPr lang="ru-RU" sz="4000" b="1" dirty="0"/>
              <a:t>Троицкий</a:t>
            </a:r>
            <a:r>
              <a:rPr lang="ru-RU" sz="4000" dirty="0"/>
              <a:t> </a:t>
            </a:r>
            <a:r>
              <a:rPr lang="ru-RU" sz="4000" dirty="0" err="1"/>
              <a:t>Холковский</a:t>
            </a:r>
            <a:r>
              <a:rPr lang="ru-RU" sz="4000" dirty="0"/>
              <a:t> подземный мужской </a:t>
            </a:r>
            <a:r>
              <a:rPr lang="ru-RU" sz="4000" b="1" dirty="0"/>
              <a:t>монастырь</a:t>
            </a:r>
            <a:r>
              <a:rPr lang="ru-RU" sz="4000" dirty="0"/>
              <a:t> </a:t>
            </a:r>
          </a:p>
        </p:txBody>
      </p:sp>
      <p:sp>
        <p:nvSpPr>
          <p:cNvPr id="22531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3" name="Рисунок 5" descr="Kholki_monastery_inside_panora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260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</p:spPr>
        <p:txBody>
          <a:bodyPr/>
          <a:lstStyle/>
          <a:p>
            <a:r>
              <a:rPr lang="ru-RU" b="1" i="1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Покровская (Покрова Богородицы) </a:t>
            </a:r>
            <a:r>
              <a:rPr lang="ru-RU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1783г </a:t>
            </a:r>
            <a:endParaRPr lang="ru-RU" dirty="0"/>
          </a:p>
        </p:txBody>
      </p:sp>
      <p:pic>
        <p:nvPicPr>
          <p:cNvPr id="1026" name="Рисунок 2" descr="35,96 К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44000" cy="5085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5597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Рисунок 2" descr="108,95 К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91868" cy="7317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399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xmlns:mc="http://schemas.openxmlformats.org/markup-compatibility/2006" xmlns:a14="http://schemas.microsoft.com/office/drawing/2010/main" val="602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800000" mc:Ignorable=""/>
      </a:dk2>
      <a:lt2>
        <a:srgbClr xmlns:mc="http://schemas.openxmlformats.org/markup-compatibility/2006" xmlns:a14="http://schemas.microsoft.com/office/drawing/2010/main" val="FFFFCC" mc:Ignorable=""/>
      </a:lt2>
      <a:accent1>
        <a:srgbClr xmlns:mc="http://schemas.openxmlformats.org/markup-compatibility/2006" xmlns:a14="http://schemas.microsoft.com/office/drawing/2010/main" val="FF3300" mc:Ignorable=""/>
      </a:accent1>
      <a:accent2>
        <a:srgbClr xmlns:mc="http://schemas.openxmlformats.org/markup-compatibility/2006" xmlns:a14="http://schemas.microsoft.com/office/drawing/2010/main" val="000000" mc:Ignorable=""/>
      </a:accent2>
      <a:accent3>
        <a:srgbClr xmlns:mc="http://schemas.openxmlformats.org/markup-compatibility/2006" xmlns:a14="http://schemas.microsoft.com/office/drawing/2010/main" val="C0AAAA" mc:Ignorable=""/>
      </a:accent3>
      <a:accent4>
        <a:srgbClr xmlns:mc="http://schemas.openxmlformats.org/markup-compatibility/2006" xmlns:a14="http://schemas.microsoft.com/office/drawing/2010/main" val="DADADA" mc:Ignorable=""/>
      </a:accent4>
      <a:accent5>
        <a:srgbClr xmlns:mc="http://schemas.openxmlformats.org/markup-compatibility/2006" xmlns:a14="http://schemas.microsoft.com/office/drawing/2010/main" val="FFADAA" mc:Ignorable=""/>
      </a:accent5>
      <a:accent6>
        <a:srgbClr xmlns:mc="http://schemas.openxmlformats.org/markup-compatibility/2006" xmlns:a14="http://schemas.microsoft.com/office/drawing/2010/main" val="000000" mc:Ignorable=""/>
      </a:accent6>
      <a:hlink>
        <a:srgbClr xmlns:mc="http://schemas.openxmlformats.org/markup-compatibility/2006" xmlns:a14="http://schemas.microsoft.com/office/drawing/2010/main" val="EBF25A" mc:Ignorable=""/>
      </a:hlink>
      <a:folHlink>
        <a:srgbClr xmlns:mc="http://schemas.openxmlformats.org/markup-compatibility/2006" xmlns:a14="http://schemas.microsoft.com/office/drawing/2010/main" val="F2AA68" mc:Ignorable="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xmlns:mc="http://schemas.openxmlformats.org/markup-compatibility/2006" xmlns:a14="http://schemas.microsoft.com/office/drawing/2010/main" val="602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00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000000" mc:Ignorable=""/>
        </a:accent6>
        <a:hlink>
          <a:srgbClr xmlns:mc="http://schemas.openxmlformats.org/markup-compatibility/2006" xmlns:a14="http://schemas.microsoft.com/office/drawing/2010/main" val="EBF25A" mc:Ignorable=""/>
        </a:hlink>
        <a:folHlink>
          <a:srgbClr xmlns:mc="http://schemas.openxmlformats.org/markup-compatibility/2006" xmlns:a14="http://schemas.microsoft.com/office/drawing/2010/main" val="F2AA68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xmlns:mc="http://schemas.openxmlformats.org/markup-compatibility/2006" xmlns:a14="http://schemas.microsoft.com/office/drawing/2010/main" val="000066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D8F6F8" mc:Ignorable=""/>
        </a:lt2>
        <a:accent1>
          <a:srgbClr xmlns:mc="http://schemas.openxmlformats.org/markup-compatibility/2006" xmlns:a14="http://schemas.microsoft.com/office/drawing/2010/main" val="0099FF" mc:Ignorable=""/>
        </a:accent1>
        <a:accent2>
          <a:srgbClr xmlns:mc="http://schemas.openxmlformats.org/markup-compatibility/2006" xmlns:a14="http://schemas.microsoft.com/office/drawing/2010/main" val="00003A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CAFF" mc:Ignorable=""/>
        </a:accent5>
        <a:accent6>
          <a:srgbClr xmlns:mc="http://schemas.openxmlformats.org/markup-compatibility/2006" xmlns:a14="http://schemas.microsoft.com/office/drawing/2010/main" val="000034" mc:Ignorable=""/>
        </a:accent6>
        <a:hlink>
          <a:srgbClr xmlns:mc="http://schemas.openxmlformats.org/markup-compatibility/2006" xmlns:a14="http://schemas.microsoft.com/office/drawing/2010/main" val="DDD925" mc:Ignorable=""/>
        </a:hlink>
        <a:folHlink>
          <a:srgbClr xmlns:mc="http://schemas.openxmlformats.org/markup-compatibility/2006" xmlns:a14="http://schemas.microsoft.com/office/drawing/2010/main" val="72C67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xmlns:mc="http://schemas.openxmlformats.org/markup-compatibility/2006" xmlns:a14="http://schemas.microsoft.com/office/drawing/2010/main" val="4C3D57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66" mc:Ignorable=""/>
        </a:dk2>
        <a:lt2>
          <a:srgbClr xmlns:mc="http://schemas.openxmlformats.org/markup-compatibility/2006" xmlns:a14="http://schemas.microsoft.com/office/drawing/2010/main" val="FDFBE3" mc:Ignorable=""/>
        </a:lt2>
        <a:accent1>
          <a:srgbClr xmlns:mc="http://schemas.openxmlformats.org/markup-compatibility/2006" xmlns:a14="http://schemas.microsoft.com/office/drawing/2010/main" val="976C9E" mc:Ignorable=""/>
        </a:accent1>
        <a:accent2>
          <a:srgbClr xmlns:mc="http://schemas.openxmlformats.org/markup-compatibility/2006" xmlns:a14="http://schemas.microsoft.com/office/drawing/2010/main" val="1E1822" mc:Ignorable=""/>
        </a:accent2>
        <a:accent3>
          <a:srgbClr xmlns:mc="http://schemas.openxmlformats.org/markup-compatibility/2006" xmlns:a14="http://schemas.microsoft.com/office/drawing/2010/main" val="B8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9BACC" mc:Ignorable=""/>
        </a:accent5>
        <a:accent6>
          <a:srgbClr xmlns:mc="http://schemas.openxmlformats.org/markup-compatibility/2006" xmlns:a14="http://schemas.microsoft.com/office/drawing/2010/main" val="1A151E" mc:Ignorable=""/>
        </a:accent6>
        <a:hlink>
          <a:srgbClr xmlns:mc="http://schemas.openxmlformats.org/markup-compatibility/2006" xmlns:a14="http://schemas.microsoft.com/office/drawing/2010/main" val="D8C460" mc:Ignorable=""/>
        </a:hlink>
        <a:folHlink>
          <a:srgbClr xmlns:mc="http://schemas.openxmlformats.org/markup-compatibility/2006" xmlns:a14="http://schemas.microsoft.com/office/drawing/2010/main" val="C3C2BD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xmlns:mc="http://schemas.openxmlformats.org/markup-compatibility/2006" xmlns:a14="http://schemas.microsoft.com/office/drawing/2010/main" val="334D3F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D3F1DB" mc:Ignorable=""/>
        </a:lt2>
        <a:accent1>
          <a:srgbClr xmlns:mc="http://schemas.openxmlformats.org/markup-compatibility/2006" xmlns:a14="http://schemas.microsoft.com/office/drawing/2010/main" val="4A6D84" mc:Ignorable=""/>
        </a:accent1>
        <a:accent2>
          <a:srgbClr xmlns:mc="http://schemas.openxmlformats.org/markup-compatibility/2006" xmlns:a14="http://schemas.microsoft.com/office/drawing/2010/main" val="213329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1BAC2" mc:Ignorable=""/>
        </a:accent5>
        <a:accent6>
          <a:srgbClr xmlns:mc="http://schemas.openxmlformats.org/markup-compatibility/2006" xmlns:a14="http://schemas.microsoft.com/office/drawing/2010/main" val="1D2D24" mc:Ignorable=""/>
        </a:accent6>
        <a:hlink>
          <a:srgbClr xmlns:mc="http://schemas.openxmlformats.org/markup-compatibility/2006" xmlns:a14="http://schemas.microsoft.com/office/drawing/2010/main" val="F0B100" mc:Ignorable=""/>
        </a:hlink>
        <a:folHlink>
          <a:srgbClr xmlns:mc="http://schemas.openxmlformats.org/markup-compatibility/2006" xmlns:a14="http://schemas.microsoft.com/office/drawing/2010/main" val="C3710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xmlns:mc="http://schemas.openxmlformats.org/markup-compatibility/2006" xmlns:a14="http://schemas.microsoft.com/office/drawing/2010/main" val="566858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D8771" mc:Ignorable=""/>
        </a:dk2>
        <a:lt2>
          <a:srgbClr xmlns:mc="http://schemas.openxmlformats.org/markup-compatibility/2006" xmlns:a14="http://schemas.microsoft.com/office/drawing/2010/main" val="ECECB2" mc:Ignorable=""/>
        </a:lt2>
        <a:accent1>
          <a:srgbClr xmlns:mc="http://schemas.openxmlformats.org/markup-compatibility/2006" xmlns:a14="http://schemas.microsoft.com/office/drawing/2010/main" val="76A571" mc:Ignorable=""/>
        </a:accent1>
        <a:accent2>
          <a:srgbClr xmlns:mc="http://schemas.openxmlformats.org/markup-compatibility/2006" xmlns:a14="http://schemas.microsoft.com/office/drawing/2010/main" val="465648" mc:Ignorable=""/>
        </a:accent2>
        <a:accent3>
          <a:srgbClr xmlns:mc="http://schemas.openxmlformats.org/markup-compatibility/2006" xmlns:a14="http://schemas.microsoft.com/office/drawing/2010/main" val="BAC3BB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DCFBB" mc:Ignorable=""/>
        </a:accent5>
        <a:accent6>
          <a:srgbClr xmlns:mc="http://schemas.openxmlformats.org/markup-compatibility/2006" xmlns:a14="http://schemas.microsoft.com/office/drawing/2010/main" val="3F4D40" mc:Ignorable=""/>
        </a:accent6>
        <a:hlink>
          <a:srgbClr xmlns:mc="http://schemas.openxmlformats.org/markup-compatibility/2006" xmlns:a14="http://schemas.microsoft.com/office/drawing/2010/main" val="FFDC0B" mc:Ignorable=""/>
        </a:hlink>
        <a:folHlink>
          <a:srgbClr xmlns:mc="http://schemas.openxmlformats.org/markup-compatibility/2006" xmlns:a14="http://schemas.microsoft.com/office/drawing/2010/main" val="FC991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xmlns:mc="http://schemas.openxmlformats.org/markup-compatibility/2006" xmlns:a14="http://schemas.microsoft.com/office/drawing/2010/main" val="0A6866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D8784" mc:Ignorable=""/>
        </a:dk2>
        <a:lt2>
          <a:srgbClr xmlns:mc="http://schemas.openxmlformats.org/markup-compatibility/2006" xmlns:a14="http://schemas.microsoft.com/office/drawing/2010/main" val="B8DEC6" mc:Ignorable=""/>
        </a:lt2>
        <a:accent1>
          <a:srgbClr xmlns:mc="http://schemas.openxmlformats.org/markup-compatibility/2006" xmlns:a14="http://schemas.microsoft.com/office/drawing/2010/main" val="3C7652" mc:Ignorable=""/>
        </a:accent1>
        <a:accent2>
          <a:srgbClr xmlns:mc="http://schemas.openxmlformats.org/markup-compatibility/2006" xmlns:a14="http://schemas.microsoft.com/office/drawing/2010/main" val="005250" mc:Ignorable=""/>
        </a:accent2>
        <a:accent3>
          <a:srgbClr xmlns:mc="http://schemas.openxmlformats.org/markup-compatibility/2006" xmlns:a14="http://schemas.microsoft.com/office/drawing/2010/main" val="AAC3C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FBDB3" mc:Ignorable=""/>
        </a:accent5>
        <a:accent6>
          <a:srgbClr xmlns:mc="http://schemas.openxmlformats.org/markup-compatibility/2006" xmlns:a14="http://schemas.microsoft.com/office/drawing/2010/main" val="004948" mc:Ignorable=""/>
        </a:accent6>
        <a:hlink>
          <a:srgbClr xmlns:mc="http://schemas.openxmlformats.org/markup-compatibility/2006" xmlns:a14="http://schemas.microsoft.com/office/drawing/2010/main" val="00E0A5" mc:Ignorable=""/>
        </a:hlink>
        <a:folHlink>
          <a:srgbClr xmlns:mc="http://schemas.openxmlformats.org/markup-compatibility/2006" xmlns:a14="http://schemas.microsoft.com/office/drawing/2010/main" val="00CC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xmlns:mc="http://schemas.openxmlformats.org/markup-compatibility/2006" xmlns:a14="http://schemas.microsoft.com/office/drawing/2010/main" val="50688C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E87AC" mc:Ignorable=""/>
        </a:dk2>
        <a:lt2>
          <a:srgbClr xmlns:mc="http://schemas.openxmlformats.org/markup-compatibility/2006" xmlns:a14="http://schemas.microsoft.com/office/drawing/2010/main" val="FFFFFF" mc:Ignorable=""/>
        </a:lt2>
        <a:accent1>
          <a:srgbClr xmlns:mc="http://schemas.openxmlformats.org/markup-compatibility/2006" xmlns:a14="http://schemas.microsoft.com/office/drawing/2010/main" val="376EA5" mc:Ignorable=""/>
        </a:accent1>
        <a:accent2>
          <a:srgbClr xmlns:mc="http://schemas.openxmlformats.org/markup-compatibility/2006" xmlns:a14="http://schemas.microsoft.com/office/drawing/2010/main" val="445876" mc:Ignorable=""/>
        </a:accent2>
        <a:accent3>
          <a:srgbClr xmlns:mc="http://schemas.openxmlformats.org/markup-compatibility/2006" xmlns:a14="http://schemas.microsoft.com/office/drawing/2010/main" val="BAC3D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EBACF" mc:Ignorable=""/>
        </a:accent5>
        <a:accent6>
          <a:srgbClr xmlns:mc="http://schemas.openxmlformats.org/markup-compatibility/2006" xmlns:a14="http://schemas.microsoft.com/office/drawing/2010/main" val="3D4F6A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CCCC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DDDCC5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C9C6A5" mc:Ignorable=""/>
        </a:lt2>
        <a:accent1>
          <a:srgbClr xmlns:mc="http://schemas.openxmlformats.org/markup-compatibility/2006" xmlns:a14="http://schemas.microsoft.com/office/drawing/2010/main" val="C0C0C0" mc:Ignorable=""/>
        </a:accent1>
        <a:accent2>
          <a:srgbClr xmlns:mc="http://schemas.openxmlformats.org/markup-compatibility/2006" xmlns:a14="http://schemas.microsoft.com/office/drawing/2010/main" val="B0AC90" mc:Ignorable=""/>
        </a:accent2>
        <a:accent3>
          <a:srgbClr xmlns:mc="http://schemas.openxmlformats.org/markup-compatibility/2006" xmlns:a14="http://schemas.microsoft.com/office/drawing/2010/main" val="EBEBD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DCDCDC" mc:Ignorable=""/>
        </a:accent5>
        <a:accent6>
          <a:srgbClr xmlns:mc="http://schemas.openxmlformats.org/markup-compatibility/2006" xmlns:a14="http://schemas.microsoft.com/office/drawing/2010/main" val="9F9B82" mc:Ignorable=""/>
        </a:accent6>
        <a:hlink>
          <a:srgbClr xmlns:mc="http://schemas.openxmlformats.org/markup-compatibility/2006" xmlns:a14="http://schemas.microsoft.com/office/drawing/2010/main" val="666699" mc:Ignorable=""/>
        </a:hlink>
        <a:folHlink>
          <a:srgbClr xmlns:mc="http://schemas.openxmlformats.org/markup-compatibility/2006" xmlns:a14="http://schemas.microsoft.com/office/drawing/2010/main" val="905C8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C6D4D4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DFE6E6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6600FF" mc:Ignorable=""/>
        </a:hlink>
        <a:folHlink>
          <a:srgbClr xmlns:mc="http://schemas.openxmlformats.org/markup-compatibility/2006" xmlns:a14="http://schemas.microsoft.com/office/drawing/2010/main" val="9900CC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124</Words>
  <Application>Microsoft Office PowerPoint</Application>
  <PresentationFormat>Экран (4:3)</PresentationFormat>
  <Paragraphs>31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Занавес</vt:lpstr>
      <vt:lpstr> Старый Оскол    </vt:lpstr>
      <vt:lpstr>Рисунок 2. Схема крепости 16 в и ее же после перестройки в 17 в. </vt:lpstr>
      <vt:lpstr>Рисунок 3. Реконструкция крепости. </vt:lpstr>
      <vt:lpstr>Рисунок 4. Центральная улица города: крепость находилась прямо тут. </vt:lpstr>
      <vt:lpstr>Успенский женский монастырь </vt:lpstr>
      <vt:lpstr>Успенский (Успения Богородицы) храм стоял с 1765 г. на месте Успенского женского монастыря </vt:lpstr>
      <vt:lpstr>Свято-Троицкий Холковский подземный мужской монастырь </vt:lpstr>
      <vt:lpstr>Покровская (Покрова Богородицы)  1783г </vt:lpstr>
      <vt:lpstr>Презентация PowerPoint</vt:lpstr>
      <vt:lpstr>Презентация PowerPoint</vt:lpstr>
      <vt:lpstr>Казанско-Николаевский (Николая Чудотворца) храм 1864г</vt:lpstr>
      <vt:lpstr>Успенский (Успения Богородицы) храм 1765г</vt:lpstr>
      <vt:lpstr>Благовещенско-Михайловский (Архангела Михаила) храм1809г</vt:lpstr>
      <vt:lpstr>Ахтырская (кладбищенская)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Старый Оскол</dc:title>
  <dc:creator>олег</dc:creator>
  <cp:lastModifiedBy>олег</cp:lastModifiedBy>
  <cp:revision>5</cp:revision>
  <dcterms:created xsi:type="dcterms:W3CDTF">2010-04-05T19:45:46Z</dcterms:created>
  <dcterms:modified xsi:type="dcterms:W3CDTF">2010-04-09T22:09:39Z</dcterms:modified>
</cp:coreProperties>
</file>