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1" autoAdjust="0"/>
    <p:restoredTop sz="94660"/>
  </p:normalViewPr>
  <p:slideViewPr>
    <p:cSldViewPr>
      <p:cViewPr varScale="1">
        <p:scale>
          <a:sx n="48" d="100"/>
          <a:sy n="48" d="100"/>
        </p:scale>
        <p:origin x="-19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5B49E3-F176-49FF-93EF-C8CD39EB37F3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67EC91-078A-4C9B-89AC-60EA737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5000"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1928802"/>
            <a:ext cx="7772400" cy="3155963"/>
          </a:xfrm>
        </p:spPr>
        <p:txBody>
          <a:bodyPr/>
          <a:lstStyle/>
          <a:p>
            <a:pPr eaLnBrk="1" hangingPunct="1"/>
            <a:r>
              <a:rPr lang="ru-RU" sz="7200" b="1" dirty="0" smtClean="0">
                <a:solidFill>
                  <a:schemeClr val="accent2"/>
                </a:solidFill>
              </a:rPr>
              <a:t>Файлы и папки</a:t>
            </a: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86040" cy="58259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Определения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857232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Файл</a:t>
            </a:r>
            <a:r>
              <a:rPr lang="ru-RU" b="0" dirty="0" smtClean="0"/>
              <a:t> – набор данных на диске, имеющий имя.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Имя файла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    255 символов,</a:t>
            </a:r>
            <a:r>
              <a:rPr lang="en-US" dirty="0" smtClean="0"/>
              <a:t> </a:t>
            </a:r>
            <a:r>
              <a:rPr lang="ru-RU" b="0" dirty="0" smtClean="0"/>
              <a:t>нельзя 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\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/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: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*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?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”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&lt;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&gt;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|</a:t>
            </a:r>
            <a:endParaRPr lang="ru-RU" dirty="0">
              <a:solidFill>
                <a:srgbClr val="FF0000"/>
              </a:solidFill>
              <a:latin typeface="Courier New" pitchFamily="49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6" y="2714620"/>
          <a:ext cx="4371975" cy="459360"/>
        </p:xfrm>
        <a:graphic>
          <a:graphicData uri="http://schemas.openxmlformats.org/drawingml/2006/table">
            <a:tbl>
              <a:tblPr/>
              <a:tblGrid>
                <a:gridCol w="3368675"/>
                <a:gridCol w="295275"/>
                <a:gridCol w="708025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Реферат по истории</a:t>
                      </a:r>
                    </a:p>
                  </a:txBody>
                  <a:tcPr marL="54000" marR="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doc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AutoShape 42"/>
          <p:cNvSpPr>
            <a:spLocks noChangeArrowheads="1"/>
          </p:cNvSpPr>
          <p:nvPr/>
        </p:nvSpPr>
        <p:spPr bwMode="auto">
          <a:xfrm>
            <a:off x="500034" y="1785926"/>
            <a:ext cx="3155950" cy="582613"/>
          </a:xfrm>
          <a:prstGeom prst="wedgeRoundRectCallout">
            <a:avLst>
              <a:gd name="adj1" fmla="val 14889"/>
              <a:gd name="adj2" fmla="val 97958"/>
              <a:gd name="adj3" fmla="val 16667"/>
            </a:avLst>
          </a:prstGeom>
          <a:solidFill>
            <a:srgbClr val="CCCCFF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персональное имя</a:t>
            </a:r>
          </a:p>
        </p:txBody>
      </p:sp>
      <p:sp>
        <p:nvSpPr>
          <p:cNvPr id="7" name="AutoShape 43"/>
          <p:cNvSpPr>
            <a:spLocks noChangeArrowheads="1"/>
          </p:cNvSpPr>
          <p:nvPr/>
        </p:nvSpPr>
        <p:spPr bwMode="auto">
          <a:xfrm>
            <a:off x="6643702" y="2000240"/>
            <a:ext cx="2208213" cy="823913"/>
          </a:xfrm>
          <a:prstGeom prst="wedgeRoundRectCallout">
            <a:avLst>
              <a:gd name="adj1" fmla="val -68669"/>
              <a:gd name="adj2" fmla="val 52130"/>
              <a:gd name="adj3" fmla="val 16667"/>
            </a:avLst>
          </a:prstGeom>
          <a:solidFill>
            <a:srgbClr val="CCCCFF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0" dirty="0"/>
              <a:t>расширение</a:t>
            </a:r>
          </a:p>
          <a:p>
            <a:pPr algn="ctr">
              <a:defRPr/>
            </a:pPr>
            <a:r>
              <a:rPr lang="ru-RU" b="0" dirty="0"/>
              <a:t>(«фамилия»)</a:t>
            </a:r>
          </a:p>
        </p:txBody>
      </p:sp>
      <p:graphicFrame>
        <p:nvGraphicFramePr>
          <p:cNvPr id="8" name="Group 131"/>
          <p:cNvGraphicFramePr>
            <a:graphicFrameLocks noGrp="1"/>
          </p:cNvGraphicFramePr>
          <p:nvPr/>
        </p:nvGraphicFramePr>
        <p:xfrm>
          <a:off x="338138" y="3467100"/>
          <a:ext cx="8492507" cy="3200400"/>
        </p:xfrm>
        <a:graphic>
          <a:graphicData uri="http://schemas.openxmlformats.org/drawingml/2006/table">
            <a:tbl>
              <a:tblPr/>
              <a:tblGrid>
                <a:gridCol w="3320007"/>
                <a:gridCol w="5172500"/>
              </a:tblGrid>
              <a:tr h="198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.exe, .com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Исполняемые программы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.txt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Текст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без оформления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.doc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,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docx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Документ (текст + рисунки + …)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.bmp, .gif, .jpg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Рисунки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.wav, .mid, .mp3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Звук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avi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, .mpg, .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wmv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Видеофильмы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urier New" pitchFamily="49" charset="0"/>
                        </a:rPr>
                        <a:t>.pas, .c, .bas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Тексты программ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5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5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5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9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428604"/>
            <a:ext cx="52149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Файловая система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071546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Файловая система </a:t>
            </a:r>
            <a:r>
              <a:rPr lang="ru-RU" sz="2400" b="0" dirty="0" smtClean="0"/>
              <a:t>– это порядок размещения файлов на диске</a:t>
            </a:r>
            <a:endParaRPr lang="ru-RU" sz="2400" dirty="0"/>
          </a:p>
        </p:txBody>
      </p:sp>
      <p:graphicFrame>
        <p:nvGraphicFramePr>
          <p:cNvPr id="6" name="Group 45"/>
          <p:cNvGraphicFramePr>
            <a:graphicFrameLocks noGrp="1"/>
          </p:cNvGraphicFramePr>
          <p:nvPr/>
        </p:nvGraphicFramePr>
        <p:xfrm>
          <a:off x="930275" y="2308225"/>
          <a:ext cx="7777163" cy="518160"/>
        </p:xfrm>
        <a:graphic>
          <a:graphicData uri="http://schemas.openxmlformats.org/drawingml/2006/table">
            <a:tbl>
              <a:tblPr/>
              <a:tblGrid>
                <a:gridCol w="2555875"/>
                <a:gridCol w="5221288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7" name="AutoShape 22"/>
          <p:cNvSpPr>
            <a:spLocks noChangeArrowheads="1"/>
          </p:cNvSpPr>
          <p:nvPr/>
        </p:nvSpPr>
        <p:spPr bwMode="auto">
          <a:xfrm>
            <a:off x="2046288" y="2870200"/>
            <a:ext cx="331787" cy="1050925"/>
          </a:xfrm>
          <a:prstGeom prst="downArrow">
            <a:avLst>
              <a:gd name="adj1" fmla="val 50000"/>
              <a:gd name="adj2" fmla="val 79187"/>
            </a:avLst>
          </a:prstGeom>
          <a:solidFill>
            <a:schemeClr val="accent2"/>
          </a:solidFill>
          <a:ln w="12700">
            <a:noFill/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1000100" y="4000504"/>
            <a:ext cx="6592888" cy="1015663"/>
          </a:xfrm>
          <a:prstGeom prst="rect">
            <a:avLst/>
          </a:prstGeom>
          <a:solidFill>
            <a:srgbClr val="D9D9FF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en-US" sz="2000" dirty="0"/>
              <a:t>vasya.txt</a:t>
            </a:r>
            <a:r>
              <a:rPr lang="ru-RU" sz="2000" b="0" dirty="0"/>
              <a:t>            </a:t>
            </a:r>
            <a:r>
              <a:rPr lang="ru-RU" sz="2000" b="0" dirty="0" smtClean="0"/>
              <a:t>    </a:t>
            </a:r>
            <a:r>
              <a:rPr lang="en-US" sz="2000" b="0" dirty="0" smtClean="0"/>
              <a:t>360 </a:t>
            </a:r>
            <a:r>
              <a:rPr lang="ru-RU" sz="2000" b="0" dirty="0"/>
              <a:t>байт    	12.03.2007           </a:t>
            </a:r>
            <a:r>
              <a:rPr lang="ru-RU" sz="2000" b="0" dirty="0" smtClean="0"/>
              <a:t>   25</a:t>
            </a:r>
            <a:r>
              <a:rPr lang="en-US" sz="2000" b="0" dirty="0"/>
              <a:t>	</a:t>
            </a:r>
          </a:p>
          <a:p>
            <a:pPr>
              <a:defRPr/>
            </a:pPr>
            <a:r>
              <a:rPr lang="ru-RU" sz="2000" dirty="0"/>
              <a:t>Примеры.</a:t>
            </a:r>
            <a:r>
              <a:rPr lang="en-US" sz="2000" dirty="0"/>
              <a:t>doc</a:t>
            </a:r>
            <a:r>
              <a:rPr lang="ru-RU" sz="2000" b="0" dirty="0"/>
              <a:t>      </a:t>
            </a:r>
            <a:r>
              <a:rPr lang="ru-RU" sz="2000" b="0" dirty="0" smtClean="0"/>
              <a:t>13 </a:t>
            </a:r>
            <a:r>
              <a:rPr lang="ru-RU" sz="2000" b="0" dirty="0"/>
              <a:t>Кб  	</a:t>
            </a:r>
            <a:r>
              <a:rPr lang="ru-RU" sz="2000" b="0" dirty="0" smtClean="0"/>
              <a:t>                 25.04.2007</a:t>
            </a:r>
            <a:r>
              <a:rPr lang="ru-RU" sz="2000" b="0" dirty="0"/>
              <a:t>	</a:t>
            </a:r>
            <a:r>
              <a:rPr lang="ru-RU" sz="2000" b="0" dirty="0" smtClean="0"/>
              <a:t>  230</a:t>
            </a:r>
            <a:endParaRPr lang="en-US" sz="2000" b="0" dirty="0"/>
          </a:p>
          <a:p>
            <a:pPr>
              <a:defRPr/>
            </a:pPr>
            <a:r>
              <a:rPr lang="ru-RU" sz="2000" dirty="0"/>
              <a:t>Я.</a:t>
            </a:r>
            <a:r>
              <a:rPr lang="en-US" sz="2000" dirty="0"/>
              <a:t>bmp</a:t>
            </a:r>
            <a:r>
              <a:rPr lang="ru-RU" sz="2000" b="0" dirty="0"/>
              <a:t>                </a:t>
            </a:r>
            <a:r>
              <a:rPr lang="ru-RU" sz="2000" b="0" dirty="0" smtClean="0"/>
              <a:t>    1,28 </a:t>
            </a:r>
            <a:r>
              <a:rPr lang="ru-RU" sz="2000" b="0" dirty="0"/>
              <a:t>Мб	</a:t>
            </a:r>
            <a:r>
              <a:rPr lang="ru-RU" sz="2000" b="0" dirty="0" smtClean="0"/>
              <a:t>                 13.09.2006</a:t>
            </a:r>
            <a:r>
              <a:rPr lang="ru-RU" sz="2000" b="0" dirty="0"/>
              <a:t>	</a:t>
            </a:r>
            <a:r>
              <a:rPr lang="ru-RU" sz="2000" b="0" dirty="0" smtClean="0"/>
              <a:t>  1235</a:t>
            </a:r>
            <a:endParaRPr lang="ru-RU" sz="2000" b="0" dirty="0"/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571736" y="3357562"/>
            <a:ext cx="1225550" cy="398462"/>
          </a:xfrm>
          <a:prstGeom prst="wedgeRoundRectCallout">
            <a:avLst>
              <a:gd name="adj1" fmla="val 19819"/>
              <a:gd name="adj2" fmla="val 112949"/>
              <a:gd name="adj3" fmla="val 16667"/>
            </a:avLst>
          </a:prstGeom>
          <a:solidFill>
            <a:srgbClr val="FFFFCC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0" dirty="0"/>
              <a:t>размер</a:t>
            </a:r>
          </a:p>
        </p:txBody>
      </p:sp>
      <p:sp>
        <p:nvSpPr>
          <p:cNvPr id="10" name="AutoShape 25"/>
          <p:cNvSpPr>
            <a:spLocks noChangeArrowheads="1"/>
          </p:cNvSpPr>
          <p:nvPr/>
        </p:nvSpPr>
        <p:spPr bwMode="auto">
          <a:xfrm>
            <a:off x="3816350" y="3011488"/>
            <a:ext cx="1454150" cy="739775"/>
          </a:xfrm>
          <a:prstGeom prst="wedgeRoundRectCallout">
            <a:avLst>
              <a:gd name="adj1" fmla="val 36245"/>
              <a:gd name="adj2" fmla="val 89056"/>
              <a:gd name="adj3" fmla="val 16667"/>
            </a:avLst>
          </a:prstGeom>
          <a:solidFill>
            <a:srgbClr val="FFFFCC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0" dirty="0"/>
              <a:t>дата изменения</a:t>
            </a:r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5541963" y="2997200"/>
            <a:ext cx="3076575" cy="730250"/>
          </a:xfrm>
          <a:prstGeom prst="wedgeRoundRectCallout">
            <a:avLst>
              <a:gd name="adj1" fmla="val -5625"/>
              <a:gd name="adj2" fmla="val 89130"/>
              <a:gd name="adj3" fmla="val 16667"/>
            </a:avLst>
          </a:prstGeom>
          <a:solidFill>
            <a:srgbClr val="FFFFCC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0" dirty="0"/>
              <a:t>номер начального блока (</a:t>
            </a:r>
            <a:r>
              <a:rPr lang="ru-RU" dirty="0"/>
              <a:t>кластера</a:t>
            </a:r>
            <a:r>
              <a:rPr lang="ru-RU" b="0" dirty="0"/>
              <a:t>) на диске</a:t>
            </a: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4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28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 dirty="0" smtClean="0"/>
              <a:t>Файловая система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142984"/>
            <a:ext cx="6643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Tx/>
              <a:buChar char="•"/>
            </a:pPr>
            <a:r>
              <a:rPr lang="ru-RU" sz="3200" dirty="0" smtClean="0">
                <a:solidFill>
                  <a:schemeClr val="accent2"/>
                </a:solidFill>
              </a:rPr>
              <a:t>Многоуровневая (дерево)</a:t>
            </a:r>
            <a:endParaRPr lang="ru-RU" sz="3200" dirty="0">
              <a:solidFill>
                <a:srgbClr val="FF0000"/>
              </a:solidFill>
              <a:latin typeface="Courier New" pitchFamily="49" charset="0"/>
            </a:endParaRPr>
          </a:p>
        </p:txBody>
      </p:sp>
      <p:grpSp>
        <p:nvGrpSpPr>
          <p:cNvPr id="6" name="Group 146"/>
          <p:cNvGrpSpPr>
            <a:grpSpLocks/>
          </p:cNvGrpSpPr>
          <p:nvPr/>
        </p:nvGrpSpPr>
        <p:grpSpPr bwMode="auto">
          <a:xfrm>
            <a:off x="428596" y="2071678"/>
            <a:ext cx="8405813" cy="2479675"/>
            <a:chOff x="312" y="954"/>
            <a:chExt cx="5295" cy="1562"/>
          </a:xfrm>
        </p:grpSpPr>
        <p:grpSp>
          <p:nvGrpSpPr>
            <p:cNvPr id="7" name="Group 144"/>
            <p:cNvGrpSpPr>
              <a:grpSpLocks/>
            </p:cNvGrpSpPr>
            <p:nvPr/>
          </p:nvGrpSpPr>
          <p:grpSpPr bwMode="auto">
            <a:xfrm>
              <a:off x="2438" y="1091"/>
              <a:ext cx="1204" cy="285"/>
              <a:chOff x="2438" y="1091"/>
              <a:chExt cx="1204" cy="285"/>
            </a:xfrm>
          </p:grpSpPr>
          <p:pic>
            <p:nvPicPr>
              <p:cNvPr id="29" name="Picture 11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" y="1182"/>
                <a:ext cx="37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Rectangle 13"/>
              <p:cNvSpPr>
                <a:spLocks noChangeArrowheads="1"/>
              </p:cNvSpPr>
              <p:nvPr/>
            </p:nvSpPr>
            <p:spPr bwMode="auto">
              <a:xfrm>
                <a:off x="2839" y="1091"/>
                <a:ext cx="803" cy="264"/>
              </a:xfrm>
              <a:prstGeom prst="rect">
                <a:avLst/>
              </a:prstGeom>
              <a:solidFill>
                <a:srgbClr val="CCCCFF"/>
              </a:solidFill>
              <a:ln w="12700">
                <a:noFill/>
                <a:miter lim="800000"/>
                <a:headEnd/>
                <a:tailEnd type="none" w="lg" len="lg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/>
              <a:lstStyle/>
              <a:p>
                <a:pPr>
                  <a:defRPr/>
                </a:pPr>
                <a:r>
                  <a:rPr lang="ru-RU" sz="2000"/>
                  <a:t>Диск </a:t>
                </a:r>
                <a:r>
                  <a:rPr lang="en-US" sz="2000"/>
                  <a:t>C:</a:t>
                </a:r>
                <a:endParaRPr lang="ru-RU" sz="2000"/>
              </a:p>
            </p:txBody>
          </p:sp>
        </p:grpSp>
        <p:grpSp>
          <p:nvGrpSpPr>
            <p:cNvPr id="8" name="Group 15"/>
            <p:cNvGrpSpPr>
              <a:grpSpLocks/>
            </p:cNvGrpSpPr>
            <p:nvPr/>
          </p:nvGrpSpPr>
          <p:grpSpPr bwMode="auto">
            <a:xfrm>
              <a:off x="307" y="1664"/>
              <a:ext cx="1432" cy="292"/>
              <a:chOff x="2994" y="1331"/>
              <a:chExt cx="1117" cy="234"/>
            </a:xfrm>
          </p:grpSpPr>
          <p:pic>
            <p:nvPicPr>
              <p:cNvPr id="27" name="Picture 1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4" y="1331"/>
                <a:ext cx="234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" name="Rectangle 14"/>
              <p:cNvSpPr>
                <a:spLocks noChangeArrowheads="1"/>
              </p:cNvSpPr>
              <p:nvPr/>
            </p:nvSpPr>
            <p:spPr bwMode="auto">
              <a:xfrm>
                <a:off x="3261" y="1332"/>
                <a:ext cx="850" cy="170"/>
              </a:xfrm>
              <a:prstGeom prst="rect">
                <a:avLst/>
              </a:prstGeom>
              <a:solidFill>
                <a:srgbClr val="CCCCFF"/>
              </a:solidFill>
              <a:ln w="12700">
                <a:noFill/>
                <a:miter lim="800000"/>
                <a:headEnd/>
                <a:tailEnd type="none" w="lg" len="lg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 dirty="0"/>
                  <a:t>Документы</a:t>
                </a:r>
                <a:endParaRPr lang="ru-RU" sz="1600" dirty="0">
                  <a:solidFill>
                    <a:schemeClr val="accent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9" name="Group 20"/>
            <p:cNvGrpSpPr>
              <a:grpSpLocks/>
            </p:cNvGrpSpPr>
            <p:nvPr/>
          </p:nvGrpSpPr>
          <p:grpSpPr bwMode="auto">
            <a:xfrm>
              <a:off x="4168" y="1664"/>
              <a:ext cx="1432" cy="291"/>
              <a:chOff x="2994" y="1331"/>
              <a:chExt cx="1117" cy="234"/>
            </a:xfrm>
          </p:grpSpPr>
          <p:pic>
            <p:nvPicPr>
              <p:cNvPr id="25" name="Picture 21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4" y="1331"/>
                <a:ext cx="234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3261" y="1332"/>
                <a:ext cx="850" cy="170"/>
              </a:xfrm>
              <a:prstGeom prst="rect">
                <a:avLst/>
              </a:prstGeom>
              <a:solidFill>
                <a:srgbClr val="CCCCFF"/>
              </a:solidFill>
              <a:ln w="12700">
                <a:noFill/>
                <a:miter lim="800000"/>
                <a:headEnd/>
                <a:tailEnd type="none" w="lg" len="lg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/>
                  <a:t>Видео</a:t>
                </a:r>
                <a:endParaRPr lang="ru-RU" sz="1600">
                  <a:solidFill>
                    <a:schemeClr val="accent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1825" y="2224"/>
              <a:ext cx="971" cy="292"/>
              <a:chOff x="1792" y="1908"/>
              <a:chExt cx="757" cy="234"/>
            </a:xfrm>
          </p:grpSpPr>
          <p:pic>
            <p:nvPicPr>
              <p:cNvPr id="23" name="Picture 24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92" y="1908"/>
                <a:ext cx="234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Rectangle 25"/>
              <p:cNvSpPr>
                <a:spLocks noChangeArrowheads="1"/>
              </p:cNvSpPr>
              <p:nvPr/>
            </p:nvSpPr>
            <p:spPr bwMode="auto">
              <a:xfrm>
                <a:off x="2059" y="1909"/>
                <a:ext cx="490" cy="170"/>
              </a:xfrm>
              <a:prstGeom prst="rect">
                <a:avLst/>
              </a:prstGeom>
              <a:solidFill>
                <a:srgbClr val="CCCCFF"/>
              </a:solidFill>
              <a:ln w="12700">
                <a:noFill/>
                <a:miter lim="800000"/>
                <a:headEnd/>
                <a:tailEnd type="none" w="lg" len="lg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/>
                  <a:t>2006</a:t>
                </a:r>
                <a:endParaRPr lang="ru-RU" sz="1600">
                  <a:solidFill>
                    <a:schemeClr val="accent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3395" y="2224"/>
              <a:ext cx="971" cy="292"/>
              <a:chOff x="1792" y="1908"/>
              <a:chExt cx="757" cy="234"/>
            </a:xfrm>
          </p:grpSpPr>
          <p:pic>
            <p:nvPicPr>
              <p:cNvPr id="21" name="Picture 28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92" y="1908"/>
                <a:ext cx="234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Rectangle 29"/>
              <p:cNvSpPr>
                <a:spLocks noChangeArrowheads="1"/>
              </p:cNvSpPr>
              <p:nvPr/>
            </p:nvSpPr>
            <p:spPr bwMode="auto">
              <a:xfrm>
                <a:off x="2059" y="1909"/>
                <a:ext cx="490" cy="170"/>
              </a:xfrm>
              <a:prstGeom prst="rect">
                <a:avLst/>
              </a:prstGeom>
              <a:solidFill>
                <a:srgbClr val="CCCCFF"/>
              </a:solidFill>
              <a:ln w="12700">
                <a:noFill/>
                <a:miter lim="800000"/>
                <a:headEnd/>
                <a:tailEnd type="none" w="lg" len="lg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/>
                  <a:t>2007</a:t>
                </a:r>
                <a:endParaRPr lang="ru-RU" sz="1600">
                  <a:solidFill>
                    <a:schemeClr val="accent2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12" name="Line 30"/>
            <p:cNvSpPr>
              <a:spLocks noChangeShapeType="1"/>
            </p:cNvSpPr>
            <p:nvPr/>
          </p:nvSpPr>
          <p:spPr bwMode="auto">
            <a:xfrm>
              <a:off x="3103" y="1402"/>
              <a:ext cx="0" cy="2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31"/>
            <p:cNvSpPr>
              <a:spLocks noChangeShapeType="1"/>
            </p:cNvSpPr>
            <p:nvPr/>
          </p:nvSpPr>
          <p:spPr bwMode="auto">
            <a:xfrm flipH="1">
              <a:off x="1746" y="1368"/>
              <a:ext cx="822" cy="3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32"/>
            <p:cNvSpPr>
              <a:spLocks noChangeShapeType="1"/>
            </p:cNvSpPr>
            <p:nvPr/>
          </p:nvSpPr>
          <p:spPr bwMode="auto">
            <a:xfrm>
              <a:off x="3659" y="1332"/>
              <a:ext cx="869" cy="32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33"/>
            <p:cNvSpPr>
              <a:spLocks noChangeShapeType="1"/>
            </p:cNvSpPr>
            <p:nvPr/>
          </p:nvSpPr>
          <p:spPr bwMode="auto">
            <a:xfrm flipH="1">
              <a:off x="2550" y="1859"/>
              <a:ext cx="575" cy="3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34"/>
            <p:cNvSpPr>
              <a:spLocks noChangeShapeType="1"/>
            </p:cNvSpPr>
            <p:nvPr/>
          </p:nvSpPr>
          <p:spPr bwMode="auto">
            <a:xfrm>
              <a:off x="3141" y="1866"/>
              <a:ext cx="619" cy="3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Rectangle 36"/>
            <p:cNvSpPr>
              <a:spLocks noChangeArrowheads="1"/>
            </p:cNvSpPr>
            <p:nvPr/>
          </p:nvSpPr>
          <p:spPr bwMode="auto">
            <a:xfrm>
              <a:off x="653" y="954"/>
              <a:ext cx="1160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ru-RU" sz="2000" b="0" dirty="0"/>
                <a:t>дерево папок:</a:t>
              </a:r>
            </a:p>
          </p:txBody>
        </p: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2257" y="1664"/>
              <a:ext cx="1432" cy="291"/>
              <a:chOff x="2994" y="1331"/>
              <a:chExt cx="1117" cy="234"/>
            </a:xfrm>
          </p:grpSpPr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94" y="1331"/>
                <a:ext cx="234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3261" y="1332"/>
                <a:ext cx="850" cy="170"/>
              </a:xfrm>
              <a:prstGeom prst="rect">
                <a:avLst/>
              </a:prstGeom>
              <a:solidFill>
                <a:srgbClr val="CCCCFF"/>
              </a:solidFill>
              <a:ln w="12700">
                <a:noFill/>
                <a:miter lim="800000"/>
                <a:headEnd/>
                <a:tailEnd type="none" w="lg" len="lg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/>
                  <a:t>Фото</a:t>
                </a:r>
                <a:endParaRPr lang="ru-RU" sz="1600">
                  <a:solidFill>
                    <a:schemeClr val="accent2"/>
                  </a:solidFill>
                  <a:latin typeface="Courier New" pitchFamily="49" charset="0"/>
                </a:endParaRPr>
              </a:p>
            </p:txBody>
          </p:sp>
        </p:grpSp>
      </p:grpSp>
      <p:grpSp>
        <p:nvGrpSpPr>
          <p:cNvPr id="31" name="Group 148"/>
          <p:cNvGrpSpPr>
            <a:grpSpLocks/>
          </p:cNvGrpSpPr>
          <p:nvPr/>
        </p:nvGrpSpPr>
        <p:grpSpPr bwMode="auto">
          <a:xfrm>
            <a:off x="428596" y="4643446"/>
            <a:ext cx="2479675" cy="1958975"/>
            <a:chOff x="236" y="2425"/>
            <a:chExt cx="1562" cy="1234"/>
          </a:xfrm>
        </p:grpSpPr>
        <p:sp>
          <p:nvSpPr>
            <p:cNvPr id="32" name="Rectangle 141"/>
            <p:cNvSpPr>
              <a:spLocks noChangeArrowheads="1"/>
            </p:cNvSpPr>
            <p:nvPr/>
          </p:nvSpPr>
          <p:spPr bwMode="auto">
            <a:xfrm>
              <a:off x="693" y="2425"/>
              <a:ext cx="62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ru-RU"/>
                <a:t>корень</a:t>
              </a:r>
            </a:p>
          </p:txBody>
        </p:sp>
        <p:pic>
          <p:nvPicPr>
            <p:cNvPr id="33" name="Picture 14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6" y="2667"/>
              <a:ext cx="1562" cy="9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</p:pic>
      </p:grpSp>
      <p:sp>
        <p:nvSpPr>
          <p:cNvPr id="34" name="Rectangle 142"/>
          <p:cNvSpPr>
            <a:spLocks noChangeArrowheads="1"/>
          </p:cNvSpPr>
          <p:nvPr/>
        </p:nvSpPr>
        <p:spPr bwMode="auto">
          <a:xfrm>
            <a:off x="3214678" y="5214950"/>
            <a:ext cx="5410200" cy="1006475"/>
          </a:xfrm>
          <a:prstGeom prst="rect">
            <a:avLst/>
          </a:prstGeom>
          <a:solidFill>
            <a:srgbClr val="CCCCFF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54013" indent="-354013">
              <a:defRPr/>
            </a:pPr>
            <a:r>
              <a:rPr lang="ru-RU" sz="2000" dirty="0">
                <a:solidFill>
                  <a:schemeClr val="accent2"/>
                </a:solidFill>
              </a:rPr>
              <a:t>Рабочая папка (текущий каталог) </a:t>
            </a:r>
            <a:r>
              <a:rPr lang="ru-RU" sz="2000" b="0" dirty="0"/>
              <a:t>– папка, с которой в данный момент работает пользователь.</a:t>
            </a: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 dirty="0" smtClean="0"/>
              <a:t>Маски</a:t>
            </a:r>
            <a:endParaRPr lang="ru-RU" sz="2800" b="1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33388" y="923925"/>
            <a:ext cx="7312025" cy="179863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600" dirty="0">
                <a:solidFill>
                  <a:schemeClr val="accent2"/>
                </a:solidFill>
              </a:rPr>
              <a:t>Маска</a:t>
            </a:r>
            <a:r>
              <a:rPr lang="ru-RU" sz="2600" b="0" dirty="0">
                <a:solidFill>
                  <a:schemeClr val="accent2"/>
                </a:solidFill>
              </a:rPr>
              <a:t> </a:t>
            </a:r>
            <a:r>
              <a:rPr lang="ru-RU" sz="2600" b="0" dirty="0"/>
              <a:t>– это обозначение для группы файлов.</a:t>
            </a:r>
          </a:p>
          <a:p>
            <a:r>
              <a:rPr lang="ru-RU" sz="2600" dirty="0">
                <a:solidFill>
                  <a:schemeClr val="accent2"/>
                </a:solidFill>
              </a:rPr>
              <a:t>	</a:t>
            </a:r>
            <a:r>
              <a:rPr lang="ru-RU" sz="2600" dirty="0">
                <a:solidFill>
                  <a:schemeClr val="accent2"/>
                </a:solidFill>
                <a:latin typeface="Courier New" pitchFamily="49" charset="0"/>
              </a:rPr>
              <a:t>*</a:t>
            </a:r>
            <a:r>
              <a:rPr lang="ru-RU" sz="2600" b="0" dirty="0">
                <a:solidFill>
                  <a:schemeClr val="accent2"/>
                </a:solidFill>
              </a:rPr>
              <a:t> </a:t>
            </a:r>
            <a:r>
              <a:rPr lang="ru-RU" sz="2200" b="0" dirty="0"/>
              <a:t>– любое количество любых символов</a:t>
            </a:r>
          </a:p>
          <a:p>
            <a:r>
              <a:rPr lang="ru-RU" sz="2600" b="0" dirty="0"/>
              <a:t>	</a:t>
            </a:r>
            <a:r>
              <a:rPr lang="en-US" sz="2600" dirty="0">
                <a:solidFill>
                  <a:schemeClr val="accent2"/>
                </a:solidFill>
                <a:latin typeface="Courier New" pitchFamily="49" charset="0"/>
              </a:rPr>
              <a:t>?</a:t>
            </a:r>
            <a:r>
              <a:rPr lang="en-US" sz="2600" b="0" dirty="0"/>
              <a:t> </a:t>
            </a:r>
            <a:r>
              <a:rPr lang="en-US" sz="2200" b="0" dirty="0"/>
              <a:t>– </a:t>
            </a:r>
            <a:r>
              <a:rPr lang="ru-RU" sz="2200" b="0" dirty="0"/>
              <a:t>один любой символ</a:t>
            </a:r>
          </a:p>
          <a:p>
            <a:pPr>
              <a:spcBef>
                <a:spcPct val="30000"/>
              </a:spcBef>
            </a:pPr>
            <a:r>
              <a:rPr lang="ru-RU" sz="2600" dirty="0">
                <a:solidFill>
                  <a:schemeClr val="accent2"/>
                </a:solidFill>
              </a:rPr>
              <a:t>Примеры:</a:t>
            </a:r>
            <a:endParaRPr lang="ru-RU" sz="2600" b="0" dirty="0">
              <a:solidFill>
                <a:schemeClr val="accent2"/>
              </a:solidFill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00166" y="2928934"/>
            <a:ext cx="779462" cy="4889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0000FF"/>
                </a:solidFill>
                <a:latin typeface="Courier New" pitchFamily="49" charset="0"/>
              </a:rPr>
              <a:t>*.*</a:t>
            </a:r>
            <a:endParaRPr lang="ru-RU" sz="26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285852" y="3500438"/>
            <a:ext cx="1176337" cy="4889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0000FF"/>
                </a:solidFill>
                <a:latin typeface="Courier New" pitchFamily="49" charset="0"/>
              </a:rPr>
              <a:t>*.doc</a:t>
            </a:r>
            <a:endParaRPr lang="ru-RU" sz="26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357290" y="4214818"/>
            <a:ext cx="977900" cy="4889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0000FF"/>
                </a:solidFill>
                <a:latin typeface="Courier New" pitchFamily="49" charset="0"/>
              </a:rPr>
              <a:t>a*.?</a:t>
            </a:r>
            <a:endParaRPr lang="ru-RU" sz="26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928662" y="5072074"/>
            <a:ext cx="1573212" cy="4889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600" dirty="0">
                <a:solidFill>
                  <a:srgbClr val="0000FF"/>
                </a:solidFill>
                <a:latin typeface="Courier New" pitchFamily="49" charset="0"/>
              </a:rPr>
              <a:t>*</a:t>
            </a:r>
            <a:r>
              <a:rPr lang="en-US" sz="2600" dirty="0">
                <a:solidFill>
                  <a:srgbClr val="0000FF"/>
                </a:solidFill>
                <a:latin typeface="Courier New" pitchFamily="49" charset="0"/>
              </a:rPr>
              <a:t>x*.??</a:t>
            </a:r>
            <a:r>
              <a:rPr lang="ru-RU" sz="2600" dirty="0">
                <a:solidFill>
                  <a:srgbClr val="0000FF"/>
                </a:solidFill>
                <a:latin typeface="Courier New" pitchFamily="49" charset="0"/>
              </a:rPr>
              <a:t>*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1214414" y="5929330"/>
            <a:ext cx="1176337" cy="4889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600" dirty="0">
                <a:solidFill>
                  <a:srgbClr val="0000FF"/>
                </a:solidFill>
                <a:latin typeface="Courier New" pitchFamily="49" charset="0"/>
              </a:rPr>
              <a:t>*</a:t>
            </a:r>
            <a:r>
              <a:rPr lang="en-US" sz="2600" dirty="0" err="1">
                <a:solidFill>
                  <a:srgbClr val="0000FF"/>
                </a:solidFill>
                <a:latin typeface="Courier New" pitchFamily="49" charset="0"/>
              </a:rPr>
              <a:t>z.a</a:t>
            </a:r>
            <a:r>
              <a:rPr lang="en-US" sz="2600" dirty="0">
                <a:solidFill>
                  <a:srgbClr val="0000FF"/>
                </a:solidFill>
                <a:latin typeface="Courier New" pitchFamily="49" charset="0"/>
              </a:rPr>
              <a:t>?</a:t>
            </a:r>
            <a:endParaRPr lang="ru-RU" sz="26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643174" y="2928934"/>
            <a:ext cx="2006600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b="0" dirty="0"/>
              <a:t>все файлы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643174" y="3571876"/>
            <a:ext cx="54181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b="0" dirty="0"/>
              <a:t>все файлы с расширением </a:t>
            </a:r>
            <a:r>
              <a:rPr lang="en-US" sz="2000" dirty="0"/>
              <a:t>.doc</a:t>
            </a:r>
            <a:endParaRPr lang="ru-RU" sz="2000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649538" y="4286256"/>
            <a:ext cx="6494462" cy="7016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b="0" dirty="0"/>
              <a:t>имя файла начинается с </a:t>
            </a:r>
            <a:r>
              <a:rPr lang="ru-RU" sz="2000" dirty="0"/>
              <a:t>«</a:t>
            </a:r>
            <a:r>
              <a:rPr lang="en-US" sz="2000" dirty="0"/>
              <a:t>a</a:t>
            </a:r>
            <a:r>
              <a:rPr lang="ru-RU" sz="2000" dirty="0"/>
              <a:t>»</a:t>
            </a:r>
            <a:r>
              <a:rPr lang="ru-RU" sz="2000" b="0" dirty="0"/>
              <a:t>, расширение из </a:t>
            </a:r>
            <a:br>
              <a:rPr lang="ru-RU" sz="2000" b="0" dirty="0"/>
            </a:br>
            <a:r>
              <a:rPr lang="ru-RU" sz="2000" b="0" dirty="0"/>
              <a:t>1 символа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732087" y="5072074"/>
            <a:ext cx="6411913" cy="7016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b="0" dirty="0"/>
              <a:t>имя файла содержит </a:t>
            </a:r>
            <a:r>
              <a:rPr lang="ru-RU" sz="2000" dirty="0"/>
              <a:t>«</a:t>
            </a:r>
            <a:r>
              <a:rPr lang="en-US" sz="2000" dirty="0"/>
              <a:t>x</a:t>
            </a:r>
            <a:r>
              <a:rPr lang="ru-RU" sz="2000" dirty="0"/>
              <a:t>»</a:t>
            </a:r>
            <a:r>
              <a:rPr lang="ru-RU" sz="2000" b="0" dirty="0"/>
              <a:t>, расширение не менее </a:t>
            </a:r>
            <a:br>
              <a:rPr lang="ru-RU" sz="2000" b="0" dirty="0"/>
            </a:br>
            <a:r>
              <a:rPr lang="en-US" sz="2000" b="0" dirty="0"/>
              <a:t>2</a:t>
            </a:r>
            <a:r>
              <a:rPr lang="ru-RU" sz="2000" b="0" dirty="0"/>
              <a:t> символов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2655887" y="5929330"/>
            <a:ext cx="6488113" cy="7016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b="0" dirty="0"/>
              <a:t>имя файла заканчивается на </a:t>
            </a:r>
            <a:r>
              <a:rPr lang="ru-RU" sz="2000" dirty="0"/>
              <a:t>«</a:t>
            </a:r>
            <a:r>
              <a:rPr lang="en-US" sz="2000" dirty="0"/>
              <a:t>z</a:t>
            </a:r>
            <a:r>
              <a:rPr lang="ru-RU" sz="2000" dirty="0"/>
              <a:t>»,</a:t>
            </a:r>
            <a:r>
              <a:rPr lang="ru-RU" sz="2000" b="0" dirty="0"/>
              <a:t> расширение начинается  </a:t>
            </a:r>
            <a:r>
              <a:rPr lang="ru-RU" sz="2000" dirty="0"/>
              <a:t>«</a:t>
            </a:r>
            <a:r>
              <a:rPr lang="en-US" sz="2000" dirty="0"/>
              <a:t>a</a:t>
            </a:r>
            <a:r>
              <a:rPr lang="ru-RU" sz="2000" dirty="0"/>
              <a:t>»</a:t>
            </a:r>
            <a:r>
              <a:rPr lang="en-US" sz="2000" dirty="0"/>
              <a:t>, </a:t>
            </a:r>
            <a:r>
              <a:rPr lang="ru-RU" sz="2000" b="0" dirty="0"/>
              <a:t>всего</a:t>
            </a:r>
            <a:r>
              <a:rPr lang="en-US" sz="2000" b="0" dirty="0"/>
              <a:t> </a:t>
            </a:r>
            <a:r>
              <a:rPr lang="ru-RU" sz="2000" b="0" dirty="0"/>
              <a:t>2 символа</a:t>
            </a: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Просмотр папок </a:t>
            </a:r>
            <a:r>
              <a:rPr lang="ru-RU" sz="3100" b="1" dirty="0" err="1" smtClean="0">
                <a:solidFill>
                  <a:schemeClr val="tx1"/>
                </a:solidFill>
              </a:rPr>
              <a:t>Windows</a:t>
            </a:r>
            <a:r>
              <a:rPr lang="ru-RU" sz="3100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Откройте </a:t>
            </a:r>
            <a:r>
              <a:rPr lang="ru-RU" dirty="0" smtClean="0"/>
              <a:t>окно Мой компьютер и найдите в нем значок жесткого диска С:. Щелкните на нем дважды, и. на экране откроется новое окно, в котором представлены значки объектов, присутствующих на жестком диске. Обратите внимание на значки, представляющие папки, и значки, представляющие файлы. Двойной щелчок на значке любой папки открывает ее окно и позволяет ознакомиться с содержимым. Так можно погружаться вглубь структуры папок до последнего уровня вложения. В соответствующем окне будут представлены только значки файлов. </a:t>
            </a:r>
            <a:endParaRPr lang="ru-RU" dirty="0"/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428604"/>
            <a:ext cx="2791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 dirty="0" smtClean="0"/>
              <a:t>Папки </a:t>
            </a:r>
            <a:r>
              <a:rPr lang="en-US" sz="2800" b="1" dirty="0" smtClean="0"/>
              <a:t>Windows</a:t>
            </a:r>
            <a:endParaRPr lang="ru-RU" sz="2800" b="1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500430" y="2143116"/>
            <a:ext cx="2632075" cy="546100"/>
            <a:chOff x="2198" y="650"/>
            <a:chExt cx="1658" cy="344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98" y="650"/>
              <a:ext cx="366" cy="344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2576" y="659"/>
              <a:ext cx="1280" cy="231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54000" rIns="54000"/>
            <a:lstStyle/>
            <a:p>
              <a:pPr algn="ctr">
                <a:defRPr/>
              </a:pPr>
              <a:r>
                <a:rPr lang="ru-RU" b="0" dirty="0"/>
                <a:t>Рабочий стол</a:t>
              </a: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500034" y="3500438"/>
            <a:ext cx="1931987" cy="698500"/>
            <a:chOff x="435" y="1330"/>
            <a:chExt cx="1217" cy="440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5" y="1330"/>
              <a:ext cx="270" cy="306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25" y="1366"/>
              <a:ext cx="927" cy="404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54000" rIns="54000"/>
            <a:lstStyle/>
            <a:p>
              <a:pPr algn="ctr">
                <a:defRPr/>
              </a:pPr>
              <a:r>
                <a:rPr lang="ru-RU" b="0" dirty="0"/>
                <a:t>Мои </a:t>
              </a:r>
              <a:br>
                <a:rPr lang="ru-RU" b="0" dirty="0"/>
              </a:br>
              <a:r>
                <a:rPr lang="ru-RU" b="0" dirty="0"/>
                <a:t>документы</a:t>
              </a:r>
            </a:p>
          </p:txBody>
        </p: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2643174" y="3500438"/>
            <a:ext cx="2154237" cy="641350"/>
            <a:chOff x="1625" y="1349"/>
            <a:chExt cx="1357" cy="404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25" y="1365"/>
              <a:ext cx="330" cy="318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1975" y="1349"/>
              <a:ext cx="1007" cy="404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54000" rIns="54000"/>
            <a:lstStyle/>
            <a:p>
              <a:pPr algn="ctr">
                <a:defRPr/>
              </a:pPr>
              <a:r>
                <a:rPr lang="ru-RU" b="0" dirty="0"/>
                <a:t>Мой </a:t>
              </a:r>
              <a:br>
                <a:rPr lang="ru-RU" b="0" dirty="0"/>
              </a:br>
              <a:r>
                <a:rPr lang="ru-RU" b="0" dirty="0"/>
                <a:t>компьютер</a:t>
              </a: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4929190" y="3500438"/>
            <a:ext cx="1971675" cy="665162"/>
            <a:chOff x="842" y="2668"/>
            <a:chExt cx="1242" cy="419"/>
          </a:xfrm>
        </p:grpSpPr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42" y="2668"/>
              <a:ext cx="318" cy="336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1171" y="2683"/>
              <a:ext cx="913" cy="404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54000" rIns="54000"/>
            <a:lstStyle/>
            <a:p>
              <a:pPr algn="ctr">
                <a:defRPr/>
              </a:pPr>
              <a:r>
                <a:rPr lang="ru-RU" b="0" dirty="0"/>
                <a:t>Сетевое </a:t>
              </a:r>
              <a:br>
                <a:rPr lang="ru-RU" b="0" dirty="0"/>
              </a:br>
              <a:r>
                <a:rPr lang="ru-RU" b="0" dirty="0"/>
                <a:t>окружение</a:t>
              </a:r>
            </a:p>
          </p:txBody>
        </p:sp>
      </p:grpSp>
      <p:grpSp>
        <p:nvGrpSpPr>
          <p:cNvPr id="17" name="Group 61"/>
          <p:cNvGrpSpPr>
            <a:grpSpLocks/>
          </p:cNvGrpSpPr>
          <p:nvPr/>
        </p:nvGrpSpPr>
        <p:grpSpPr bwMode="auto">
          <a:xfrm>
            <a:off x="7072330" y="3643314"/>
            <a:ext cx="1751013" cy="495300"/>
            <a:chOff x="4422" y="1315"/>
            <a:chExt cx="1103" cy="312"/>
          </a:xfrm>
        </p:grpSpPr>
        <p:pic>
          <p:nvPicPr>
            <p:cNvPr id="18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22" y="1315"/>
              <a:ext cx="294" cy="312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4741" y="1333"/>
              <a:ext cx="784" cy="231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lIns="54000" rIns="54000"/>
            <a:lstStyle/>
            <a:p>
              <a:pPr algn="ctr">
                <a:defRPr/>
              </a:pPr>
              <a:r>
                <a:rPr lang="ru-RU" b="0" dirty="0"/>
                <a:t>Корзина</a:t>
              </a:r>
            </a:p>
          </p:txBody>
        </p:sp>
      </p:grpSp>
      <p:sp>
        <p:nvSpPr>
          <p:cNvPr id="20" name="Line 62"/>
          <p:cNvSpPr>
            <a:spLocks noChangeShapeType="1"/>
          </p:cNvSpPr>
          <p:nvPr/>
        </p:nvSpPr>
        <p:spPr bwMode="auto">
          <a:xfrm flipH="1">
            <a:off x="1857356" y="2571744"/>
            <a:ext cx="2571768" cy="9286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3964777" y="2821777"/>
            <a:ext cx="928694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5179223" y="2750339"/>
            <a:ext cx="928694" cy="571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786446" y="2571744"/>
            <a:ext cx="2428892" cy="1071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</TotalTime>
  <Words>312</Words>
  <Application>Microsoft Office PowerPoint</Application>
  <PresentationFormat>Экран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Файлы и папки</vt:lpstr>
      <vt:lpstr>Определения</vt:lpstr>
      <vt:lpstr>Слайд 3</vt:lpstr>
      <vt:lpstr>Слайд 4</vt:lpstr>
      <vt:lpstr>Слайд 5</vt:lpstr>
      <vt:lpstr>Просмотр папок Windows  </vt:lpstr>
      <vt:lpstr>Слайд 7</vt:lpstr>
    </vt:vector>
  </TitlesOfParts>
  <Company>Школа 22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Файлы и папки</dc:title>
  <dc:creator>Klass 31410</dc:creator>
  <cp:lastModifiedBy>Klass 31410</cp:lastModifiedBy>
  <cp:revision>6</cp:revision>
  <dcterms:created xsi:type="dcterms:W3CDTF">2011-02-28T05:31:20Z</dcterms:created>
  <dcterms:modified xsi:type="dcterms:W3CDTF">2011-03-01T05:50:21Z</dcterms:modified>
</cp:coreProperties>
</file>