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8" r:id="rId1"/>
  </p:sldMasterIdLst>
  <p:notesMasterIdLst>
    <p:notesMasterId r:id="rId9"/>
  </p:notesMasterIdLst>
  <p:handoutMasterIdLst>
    <p:handoutMasterId r:id="rId10"/>
  </p:handoutMasterIdLst>
  <p:sldIdLst>
    <p:sldId id="256" r:id="rId2"/>
    <p:sldId id="326" r:id="rId3"/>
    <p:sldId id="343" r:id="rId4"/>
    <p:sldId id="331" r:id="rId5"/>
    <p:sldId id="338" r:id="rId6"/>
    <p:sldId id="344" r:id="rId7"/>
    <p:sldId id="345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8681" autoAdjust="0"/>
    <p:restoredTop sz="77107" autoAdjust="0"/>
  </p:normalViewPr>
  <p:slideViewPr>
    <p:cSldViewPr>
      <p:cViewPr>
        <p:scale>
          <a:sx n="100" d="100"/>
          <a:sy n="100" d="100"/>
        </p:scale>
        <p:origin x="-282" y="3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9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12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31AD6C-D90B-4548-99FC-D3C6369FC0C9}" type="datetimeFigureOut">
              <a:rPr lang="ru-RU" smtClean="0"/>
              <a:pPr/>
              <a:t>24.08.2011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A86686-6BEB-4682-9BC4-33CAE8DAAA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8065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9C4A27D-2CBF-42B0-956B-C946B0066A6D}" type="datetimeFigureOut">
              <a:rPr lang="ru-RU"/>
              <a:pPr>
                <a:defRPr/>
              </a:pPr>
              <a:t>24.08.2011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61905FD-5952-4E55-A3D8-EF58BD8326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73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32BFBC6-9A76-4206-A227-7781D8D8AB2E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1905FD-5952-4E55-A3D8-EF58BD832661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6958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1905FD-5952-4E55-A3D8-EF58BD832661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350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91D7BD1-5ED2-40FF-A89E-747E92368C01}" type="datetimeFigureOut">
              <a:rPr lang="ru-RU" smtClean="0"/>
              <a:pPr>
                <a:defRPr/>
              </a:pPr>
              <a:t>24.08.2011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C29F5C4-25CB-4388-BDEE-EA632AA2F6E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91D7BD1-5ED2-40FF-A89E-747E92368C01}" type="datetimeFigureOut">
              <a:rPr lang="ru-RU" smtClean="0"/>
              <a:pPr>
                <a:defRPr/>
              </a:pPr>
              <a:t>24.08.2011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C29F5C4-25CB-4388-BDEE-EA632AA2F6E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91D7BD1-5ED2-40FF-A89E-747E92368C01}" type="datetimeFigureOut">
              <a:rPr lang="ru-RU" smtClean="0"/>
              <a:pPr>
                <a:defRPr/>
              </a:pPr>
              <a:t>24.08.2011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C29F5C4-25CB-4388-BDEE-EA632AA2F6E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91D7BD1-5ED2-40FF-A89E-747E92368C01}" type="datetimeFigureOut">
              <a:rPr lang="ru-RU" smtClean="0"/>
              <a:pPr>
                <a:defRPr/>
              </a:pPr>
              <a:t>24.08.2011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C29F5C4-25CB-4388-BDEE-EA632AA2F6E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91D7BD1-5ED2-40FF-A89E-747E92368C01}" type="datetimeFigureOut">
              <a:rPr lang="ru-RU" smtClean="0"/>
              <a:pPr>
                <a:defRPr/>
              </a:pPr>
              <a:t>24.08.2011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C29F5C4-25CB-4388-BDEE-EA632AA2F6E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91D7BD1-5ED2-40FF-A89E-747E92368C01}" type="datetimeFigureOut">
              <a:rPr lang="ru-RU" smtClean="0"/>
              <a:pPr>
                <a:defRPr/>
              </a:pPr>
              <a:t>24.08.2011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C29F5C4-25CB-4388-BDEE-EA632AA2F6E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91D7BD1-5ED2-40FF-A89E-747E92368C01}" type="datetimeFigureOut">
              <a:rPr lang="ru-RU" smtClean="0"/>
              <a:pPr>
                <a:defRPr/>
              </a:pPr>
              <a:t>24.08.2011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C29F5C4-25CB-4388-BDEE-EA632AA2F6E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91D7BD1-5ED2-40FF-A89E-747E92368C01}" type="datetimeFigureOut">
              <a:rPr lang="ru-RU" smtClean="0"/>
              <a:pPr>
                <a:defRPr/>
              </a:pPr>
              <a:t>24.08.2011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C29F5C4-25CB-4388-BDEE-EA632AA2F6E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91D7BD1-5ED2-40FF-A89E-747E92368C01}" type="datetimeFigureOut">
              <a:rPr lang="ru-RU" smtClean="0"/>
              <a:pPr>
                <a:defRPr/>
              </a:pPr>
              <a:t>24.08.2011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C29F5C4-25CB-4388-BDEE-EA632AA2F6E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fld id="{791D7BD1-5ED2-40FF-A89E-747E92368C01}" type="datetimeFigureOut">
              <a:rPr lang="ru-RU" smtClean="0"/>
              <a:pPr>
                <a:defRPr/>
              </a:pPr>
              <a:t>24.08.2011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C29F5C4-25CB-4388-BDEE-EA632AA2F6E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91D7BD1-5ED2-40FF-A89E-747E92368C01}" type="datetimeFigureOut">
              <a:rPr lang="ru-RU" smtClean="0"/>
              <a:pPr>
                <a:defRPr/>
              </a:pPr>
              <a:t>24.08.2011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C29F5C4-25CB-4388-BDEE-EA632AA2F6E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91D7BD1-5ED2-40FF-A89E-747E92368C01}" type="datetimeFigureOut">
              <a:rPr lang="ru-RU" smtClean="0"/>
              <a:pPr>
                <a:defRPr/>
              </a:pPr>
              <a:t>24.08.2011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C29F5C4-25CB-4388-BDEE-EA632AA2F6E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90" r:id="rId2"/>
    <p:sldLayoutId id="2147483991" r:id="rId3"/>
    <p:sldLayoutId id="2147483992" r:id="rId4"/>
    <p:sldLayoutId id="2147483993" r:id="rId5"/>
    <p:sldLayoutId id="2147483994" r:id="rId6"/>
    <p:sldLayoutId id="2147483995" r:id="rId7"/>
    <p:sldLayoutId id="2147483996" r:id="rId8"/>
    <p:sldLayoutId id="2147483997" r:id="rId9"/>
    <p:sldLayoutId id="2147483998" r:id="rId10"/>
    <p:sldLayoutId id="214748399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endParaRPr lang="ru-RU" dirty="0"/>
          </a:p>
        </p:txBody>
      </p:sp>
      <p:sp>
        <p:nvSpPr>
          <p:cNvPr id="5123" name="Subtitle 2"/>
          <p:cNvSpPr>
            <a:spLocks noGrp="1"/>
          </p:cNvSpPr>
          <p:nvPr>
            <p:ph type="subTitle" idx="1"/>
          </p:nvPr>
        </p:nvSpPr>
        <p:spPr>
          <a:xfrm>
            <a:off x="533400" y="836712"/>
            <a:ext cx="7854950" cy="4968552"/>
          </a:xfrm>
        </p:spPr>
        <p:txBody>
          <a:bodyPr/>
          <a:lstStyle/>
          <a:p>
            <a:pPr marR="0" algn="ctr"/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Бабушкина 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Р.Л., Кислякова О.М</a:t>
            </a: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</a:t>
            </a:r>
            <a:endParaRPr lang="ru-RU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R="0" algn="ctr"/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R="0" algn="ctr"/>
            <a:endParaRPr lang="ru-RU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R="0" algn="ctr"/>
            <a:r>
              <a:rPr lang="ru-RU" sz="3200" b="1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Логоритмика</a:t>
            </a:r>
            <a:r>
              <a:rPr lang="ru-RU" sz="32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3200" b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занятие или игра?</a:t>
            </a:r>
          </a:p>
          <a:p>
            <a:pPr marR="0" algn="ctr" eaLnBrk="1" hangingPunct="1"/>
            <a:endParaRPr lang="ru-RU" sz="3200" b="1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R="0" algn="ctr" eaLnBrk="1" hangingPunct="1"/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R="0" algn="ctr" eaLnBrk="1" hangingPunct="1"/>
            <a:endParaRPr lang="ru-RU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C:\Users\Оксана\Desktop\tabla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7168" y="0"/>
            <a:ext cx="1076832" cy="2139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12088"/>
            <a:ext cx="871296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/>
              <a:t>	Вариативность </a:t>
            </a:r>
            <a:r>
              <a:rPr lang="ru-RU" sz="2200" dirty="0"/>
              <a:t>специфических особенностей развития неречевых и речевых функций детей </a:t>
            </a:r>
            <a:r>
              <a:rPr lang="ru-RU" sz="2200" dirty="0" smtClean="0"/>
              <a:t> </a:t>
            </a:r>
            <a:r>
              <a:rPr lang="ru-RU" sz="2200" dirty="0"/>
              <a:t>дошкольного возраста с общим недоразвитием </a:t>
            </a:r>
            <a:r>
              <a:rPr lang="ru-RU" sz="2200" dirty="0" smtClean="0"/>
              <a:t>речи </a:t>
            </a:r>
            <a:r>
              <a:rPr lang="ru-RU" sz="2200" dirty="0"/>
              <a:t>обусловлена различной природой дефекта, неоднородностью клинических проявлений. Помимо недоразвития речевой системы (фонетико-фонематической, лексико-грамматической сторон речи), в структуре дефекта выявляются нарушения неречевых психических функций (задержка и специфичность формирования познавательной деятельности, отставание в развитии сенсорных и двигательных функций), нарушения в эмоциональной сфере и поведении. </a:t>
            </a:r>
          </a:p>
          <a:p>
            <a:pPr algn="just"/>
            <a:r>
              <a:rPr lang="ru-RU" sz="2200" dirty="0" smtClean="0"/>
              <a:t>	Сочетание </a:t>
            </a:r>
            <a:r>
              <a:rPr lang="ru-RU" sz="2200" dirty="0"/>
              <a:t>недостаточности коммуникативного аспекта речевой функции у младших дошкольников с ОНР с отклонениями неречевого характера приводит к осознанию необходимости </a:t>
            </a:r>
            <a:r>
              <a:rPr lang="ru-RU" sz="2200" b="1" dirty="0"/>
              <a:t>комплексного подхода </a:t>
            </a:r>
            <a:r>
              <a:rPr lang="ru-RU" sz="2200" dirty="0"/>
              <a:t>при организации коррекционно-развивающей работы с этой категорией воспитанников.</a:t>
            </a:r>
          </a:p>
        </p:txBody>
      </p:sp>
    </p:spTree>
    <p:extLst>
      <p:ext uri="{BB962C8B-B14F-4D97-AF65-F5344CB8AC3E}">
        <p14:creationId xmlns:p14="http://schemas.microsoft.com/office/powerpoint/2010/main" val="231882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16632"/>
            <a:ext cx="8424936" cy="936104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Комплексный  подход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при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организации коррекционно-развивающей       работы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с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дошкольниками с </a:t>
            </a:r>
          </a:p>
          <a:p>
            <a:pPr algn="ctr"/>
            <a:r>
              <a:rPr lang="ru-RU" sz="2000" b="1" dirty="0">
                <a:latin typeface="Arial" pitchFamily="34" charset="0"/>
                <a:cs typeface="Arial" pitchFamily="34" charset="0"/>
              </a:rPr>
              <a:t>	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общим недоразвитием речи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1258702"/>
            <a:ext cx="2786608" cy="946162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Коррекционное  направление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102796" y="1272766"/>
            <a:ext cx="2786608" cy="932098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Оздоровительное</a:t>
            </a:r>
          </a:p>
          <a:p>
            <a:pPr algn="ctr"/>
            <a:r>
              <a:rPr lang="ru-RU" sz="2000" dirty="0" smtClean="0"/>
              <a:t>направление</a:t>
            </a:r>
            <a:endParaRPr lang="ru-RU" sz="20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331640" y="2384884"/>
            <a:ext cx="2786608" cy="612068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Организаторы  занятий</a:t>
            </a:r>
          </a:p>
          <a:p>
            <a:pPr algn="ctr"/>
            <a:r>
              <a:rPr lang="ru-RU" dirty="0">
                <a:latin typeface="Arial" pitchFamily="34" charset="0"/>
                <a:cs typeface="Arial" pitchFamily="34" charset="0"/>
              </a:rPr>
              <a:t>с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воспитанниками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508104" y="2384884"/>
            <a:ext cx="2786608" cy="612068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Взаимосвязанная работа специалистов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8373616" y="3163441"/>
            <a:ext cx="662880" cy="2918851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М</a:t>
            </a: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А</a:t>
            </a: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С</a:t>
            </a: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С</a:t>
            </a: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А</a:t>
            </a: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Ж</a:t>
            </a: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И</a:t>
            </a: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С</a:t>
            </a: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Т</a:t>
            </a:r>
          </a:p>
          <a:p>
            <a:pPr algn="ctr"/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7510590" y="3163441"/>
            <a:ext cx="719428" cy="2918851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tIns="0" bIns="0" spcCol="612000" rtlCol="0" anchor="ctr">
            <a:normAutofit fontScale="92500" lnSpcReduction="20000"/>
          </a:bodyPr>
          <a:lstStyle/>
          <a:p>
            <a:pPr algn="ctr"/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700" dirty="0" smtClean="0">
                <a:latin typeface="Arial" pitchFamily="34" charset="0"/>
                <a:cs typeface="Arial" pitchFamily="34" charset="0"/>
              </a:rPr>
              <a:t>Н</a:t>
            </a:r>
          </a:p>
          <a:p>
            <a:pPr algn="ctr"/>
            <a:r>
              <a:rPr lang="ru-RU" sz="1700" dirty="0" smtClean="0">
                <a:latin typeface="Arial" pitchFamily="34" charset="0"/>
                <a:cs typeface="Arial" pitchFamily="34" charset="0"/>
              </a:rPr>
              <a:t>Е</a:t>
            </a:r>
          </a:p>
          <a:p>
            <a:pPr algn="ctr"/>
            <a:r>
              <a:rPr lang="ru-RU" sz="1700" dirty="0" smtClean="0">
                <a:latin typeface="Arial" pitchFamily="34" charset="0"/>
                <a:cs typeface="Arial" pitchFamily="34" charset="0"/>
              </a:rPr>
              <a:t>В</a:t>
            </a:r>
          </a:p>
          <a:p>
            <a:pPr algn="ctr"/>
            <a:r>
              <a:rPr lang="ru-RU" sz="1700" dirty="0" smtClean="0">
                <a:latin typeface="Arial" pitchFamily="34" charset="0"/>
                <a:cs typeface="Arial" pitchFamily="34" charset="0"/>
              </a:rPr>
              <a:t>Р</a:t>
            </a:r>
          </a:p>
          <a:p>
            <a:pPr algn="ctr"/>
            <a:r>
              <a:rPr lang="ru-RU" sz="1700" dirty="0" smtClean="0">
                <a:latin typeface="Arial" pitchFamily="34" charset="0"/>
                <a:cs typeface="Arial" pitchFamily="34" charset="0"/>
              </a:rPr>
              <a:t>О</a:t>
            </a:r>
          </a:p>
          <a:p>
            <a:pPr algn="ctr"/>
            <a:r>
              <a:rPr lang="ru-RU" sz="1700" dirty="0" smtClean="0">
                <a:latin typeface="Arial" pitchFamily="34" charset="0"/>
                <a:cs typeface="Arial" pitchFamily="34" charset="0"/>
              </a:rPr>
              <a:t>П</a:t>
            </a:r>
          </a:p>
          <a:p>
            <a:pPr algn="ctr"/>
            <a:r>
              <a:rPr lang="ru-RU" sz="1700" dirty="0" smtClean="0">
                <a:latin typeface="Arial" pitchFamily="34" charset="0"/>
                <a:cs typeface="Arial" pitchFamily="34" charset="0"/>
              </a:rPr>
              <a:t>О</a:t>
            </a:r>
          </a:p>
          <a:p>
            <a:pPr algn="ctr"/>
            <a:r>
              <a:rPr lang="ru-RU" sz="1700" dirty="0" smtClean="0">
                <a:latin typeface="Arial" pitchFamily="34" charset="0"/>
                <a:cs typeface="Arial" pitchFamily="34" charset="0"/>
              </a:rPr>
              <a:t>Т</a:t>
            </a:r>
          </a:p>
          <a:p>
            <a:pPr algn="ctr"/>
            <a:r>
              <a:rPr lang="ru-RU" sz="1700" dirty="0" smtClean="0">
                <a:latin typeface="Arial" pitchFamily="34" charset="0"/>
                <a:cs typeface="Arial" pitchFamily="34" charset="0"/>
              </a:rPr>
              <a:t>О</a:t>
            </a:r>
          </a:p>
          <a:p>
            <a:pPr algn="ctr"/>
            <a:r>
              <a:rPr lang="ru-RU" sz="1700" dirty="0" smtClean="0">
                <a:latin typeface="Arial" pitchFamily="34" charset="0"/>
                <a:cs typeface="Arial" pitchFamily="34" charset="0"/>
              </a:rPr>
              <a:t>Л</a:t>
            </a:r>
          </a:p>
          <a:p>
            <a:pPr algn="ctr"/>
            <a:r>
              <a:rPr lang="ru-RU" sz="1700" dirty="0" smtClean="0">
                <a:latin typeface="Arial" pitchFamily="34" charset="0"/>
                <a:cs typeface="Arial" pitchFamily="34" charset="0"/>
              </a:rPr>
              <a:t>О</a:t>
            </a:r>
          </a:p>
          <a:p>
            <a:pPr algn="ctr"/>
            <a:r>
              <a:rPr lang="ru-RU" sz="1700" dirty="0" smtClean="0">
                <a:latin typeface="Arial" pitchFamily="34" charset="0"/>
                <a:cs typeface="Arial" pitchFamily="34" charset="0"/>
              </a:rPr>
              <a:t>Г</a:t>
            </a:r>
          </a:p>
          <a:p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endParaRPr lang="ru-RU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732240" y="3163441"/>
            <a:ext cx="662880" cy="2918851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Arial" pitchFamily="34" charset="0"/>
                <a:cs typeface="Arial" pitchFamily="34" charset="0"/>
              </a:rPr>
              <a:t>П</a:t>
            </a:r>
          </a:p>
          <a:p>
            <a:pPr algn="ctr"/>
            <a:r>
              <a:rPr lang="ru-RU" sz="1400" dirty="0" smtClean="0">
                <a:latin typeface="Arial" pitchFamily="34" charset="0"/>
                <a:cs typeface="Arial" pitchFamily="34" charset="0"/>
              </a:rPr>
              <a:t>С</a:t>
            </a:r>
          </a:p>
          <a:p>
            <a:pPr algn="ctr"/>
            <a:r>
              <a:rPr lang="ru-RU" sz="1400" dirty="0" smtClean="0">
                <a:latin typeface="Arial" pitchFamily="34" charset="0"/>
                <a:cs typeface="Arial" pitchFamily="34" charset="0"/>
              </a:rPr>
              <a:t>И</a:t>
            </a:r>
          </a:p>
          <a:p>
            <a:pPr algn="ctr"/>
            <a:r>
              <a:rPr lang="ru-RU" sz="1400" dirty="0" smtClean="0">
                <a:latin typeface="Arial" pitchFamily="34" charset="0"/>
                <a:cs typeface="Arial" pitchFamily="34" charset="0"/>
              </a:rPr>
              <a:t>Х</a:t>
            </a:r>
          </a:p>
          <a:p>
            <a:pPr algn="ctr"/>
            <a:r>
              <a:rPr lang="ru-RU" sz="1400" dirty="0" smtClean="0">
                <a:latin typeface="Arial" pitchFamily="34" charset="0"/>
                <a:cs typeface="Arial" pitchFamily="34" charset="0"/>
              </a:rPr>
              <a:t>О</a:t>
            </a:r>
          </a:p>
          <a:p>
            <a:pPr algn="ctr"/>
            <a:r>
              <a:rPr lang="ru-RU" sz="1400" dirty="0" smtClean="0">
                <a:latin typeface="Arial" pitchFamily="34" charset="0"/>
                <a:cs typeface="Arial" pitchFamily="34" charset="0"/>
              </a:rPr>
              <a:t>Т</a:t>
            </a:r>
          </a:p>
          <a:p>
            <a:pPr algn="ctr"/>
            <a:r>
              <a:rPr lang="ru-RU" sz="1400" dirty="0" smtClean="0">
                <a:latin typeface="Arial" pitchFamily="34" charset="0"/>
                <a:cs typeface="Arial" pitchFamily="34" charset="0"/>
              </a:rPr>
              <a:t>Е</a:t>
            </a:r>
          </a:p>
          <a:p>
            <a:pPr algn="ctr"/>
            <a:r>
              <a:rPr lang="ru-RU" sz="1400" dirty="0" smtClean="0">
                <a:latin typeface="Arial" pitchFamily="34" charset="0"/>
                <a:cs typeface="Arial" pitchFamily="34" charset="0"/>
              </a:rPr>
              <a:t>Р</a:t>
            </a:r>
          </a:p>
          <a:p>
            <a:pPr algn="ctr"/>
            <a:r>
              <a:rPr lang="ru-RU" sz="1400" dirty="0" smtClean="0">
                <a:latin typeface="Arial" pitchFamily="34" charset="0"/>
                <a:cs typeface="Arial" pitchFamily="34" charset="0"/>
              </a:rPr>
              <a:t>А</a:t>
            </a:r>
          </a:p>
          <a:p>
            <a:pPr algn="ctr"/>
            <a:r>
              <a:rPr lang="ru-RU" sz="1400" dirty="0" smtClean="0">
                <a:latin typeface="Arial" pitchFamily="34" charset="0"/>
                <a:cs typeface="Arial" pitchFamily="34" charset="0"/>
              </a:rPr>
              <a:t>П</a:t>
            </a:r>
          </a:p>
          <a:p>
            <a:pPr algn="ctr"/>
            <a:r>
              <a:rPr lang="ru-RU" sz="1400" dirty="0" smtClean="0">
                <a:latin typeface="Arial" pitchFamily="34" charset="0"/>
                <a:cs typeface="Arial" pitchFamily="34" charset="0"/>
              </a:rPr>
              <a:t>Е</a:t>
            </a:r>
          </a:p>
          <a:p>
            <a:pPr algn="ctr"/>
            <a:r>
              <a:rPr lang="ru-RU" sz="1400" dirty="0" smtClean="0">
                <a:latin typeface="Arial" pitchFamily="34" charset="0"/>
                <a:cs typeface="Arial" pitchFamily="34" charset="0"/>
              </a:rPr>
              <a:t>В</a:t>
            </a:r>
          </a:p>
          <a:p>
            <a:pPr algn="ctr"/>
            <a:r>
              <a:rPr lang="ru-RU" sz="1400" dirty="0">
                <a:latin typeface="Arial" pitchFamily="34" charset="0"/>
                <a:cs typeface="Arial" pitchFamily="34" charset="0"/>
              </a:rPr>
              <a:t>Т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5940152" y="3163441"/>
            <a:ext cx="662880" cy="2918851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400" dirty="0" smtClean="0">
                <a:latin typeface="Arial" pitchFamily="34" charset="0"/>
                <a:cs typeface="Arial" pitchFamily="34" charset="0"/>
              </a:rPr>
              <a:t>Ф</a:t>
            </a:r>
          </a:p>
          <a:p>
            <a:pPr algn="ctr"/>
            <a:r>
              <a:rPr lang="ru-RU" sz="1400" dirty="0" smtClean="0">
                <a:latin typeface="Arial" pitchFamily="34" charset="0"/>
                <a:cs typeface="Arial" pitchFamily="34" charset="0"/>
              </a:rPr>
              <a:t>И</a:t>
            </a:r>
          </a:p>
          <a:p>
            <a:pPr algn="ctr"/>
            <a:r>
              <a:rPr lang="ru-RU" sz="1400" dirty="0" smtClean="0">
                <a:latin typeface="Arial" pitchFamily="34" charset="0"/>
                <a:cs typeface="Arial" pitchFamily="34" charset="0"/>
              </a:rPr>
              <a:t>З</a:t>
            </a:r>
          </a:p>
          <a:p>
            <a:pPr algn="ctr"/>
            <a:r>
              <a:rPr lang="ru-RU" sz="1400" dirty="0" smtClean="0">
                <a:latin typeface="Arial" pitchFamily="34" charset="0"/>
                <a:cs typeface="Arial" pitchFamily="34" charset="0"/>
              </a:rPr>
              <a:t>И</a:t>
            </a:r>
          </a:p>
          <a:p>
            <a:pPr algn="ctr"/>
            <a:r>
              <a:rPr lang="ru-RU" sz="1400" dirty="0" smtClean="0">
                <a:latin typeface="Arial" pitchFamily="34" charset="0"/>
                <a:cs typeface="Arial" pitchFamily="34" charset="0"/>
              </a:rPr>
              <a:t>О</a:t>
            </a:r>
          </a:p>
          <a:p>
            <a:pPr algn="ctr"/>
            <a:r>
              <a:rPr lang="ru-RU" sz="1400" dirty="0" smtClean="0">
                <a:latin typeface="Arial" pitchFamily="34" charset="0"/>
                <a:cs typeface="Arial" pitchFamily="34" charset="0"/>
              </a:rPr>
              <a:t>Т</a:t>
            </a:r>
          </a:p>
          <a:p>
            <a:pPr algn="ctr"/>
            <a:r>
              <a:rPr lang="ru-RU" sz="1400" dirty="0" smtClean="0">
                <a:latin typeface="Arial" pitchFamily="34" charset="0"/>
                <a:cs typeface="Arial" pitchFamily="34" charset="0"/>
              </a:rPr>
              <a:t>Е</a:t>
            </a:r>
          </a:p>
          <a:p>
            <a:pPr algn="ctr"/>
            <a:r>
              <a:rPr lang="ru-RU" sz="1400" dirty="0" smtClean="0">
                <a:latin typeface="Arial" pitchFamily="34" charset="0"/>
                <a:cs typeface="Arial" pitchFamily="34" charset="0"/>
              </a:rPr>
              <a:t>Р</a:t>
            </a:r>
          </a:p>
          <a:p>
            <a:pPr algn="ctr"/>
            <a:r>
              <a:rPr lang="ru-RU" sz="1400" dirty="0" smtClean="0">
                <a:latin typeface="Arial" pitchFamily="34" charset="0"/>
                <a:cs typeface="Arial" pitchFamily="34" charset="0"/>
              </a:rPr>
              <a:t>А</a:t>
            </a:r>
          </a:p>
          <a:p>
            <a:pPr algn="ctr"/>
            <a:r>
              <a:rPr lang="ru-RU" sz="1400" dirty="0" smtClean="0">
                <a:latin typeface="Arial" pitchFamily="34" charset="0"/>
                <a:cs typeface="Arial" pitchFamily="34" charset="0"/>
              </a:rPr>
              <a:t>П</a:t>
            </a:r>
          </a:p>
          <a:p>
            <a:pPr algn="ctr"/>
            <a:r>
              <a:rPr lang="ru-RU" sz="1400" dirty="0" smtClean="0">
                <a:latin typeface="Arial" pitchFamily="34" charset="0"/>
                <a:cs typeface="Arial" pitchFamily="34" charset="0"/>
              </a:rPr>
              <a:t>Е</a:t>
            </a:r>
          </a:p>
          <a:p>
            <a:pPr algn="ctr"/>
            <a:r>
              <a:rPr lang="ru-RU" sz="1400" dirty="0" smtClean="0">
                <a:latin typeface="Arial" pitchFamily="34" charset="0"/>
                <a:cs typeface="Arial" pitchFamily="34" charset="0"/>
              </a:rPr>
              <a:t>В</a:t>
            </a:r>
          </a:p>
          <a:p>
            <a:pPr algn="ctr"/>
            <a:r>
              <a:rPr lang="ru-RU" sz="1400" dirty="0" smtClean="0">
                <a:latin typeface="Arial" pitchFamily="34" charset="0"/>
                <a:cs typeface="Arial" pitchFamily="34" charset="0"/>
              </a:rPr>
              <a:t>Т</a:t>
            </a:r>
          </a:p>
          <a:p>
            <a:pPr algn="ctr"/>
            <a:endParaRPr lang="ru-RU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5148064" y="3163441"/>
            <a:ext cx="662880" cy="2918851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В</a:t>
            </a: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Р</a:t>
            </a: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А</a:t>
            </a: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Ч </a:t>
            </a:r>
          </a:p>
          <a:p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Л</a:t>
            </a: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Ф</a:t>
            </a:r>
          </a:p>
          <a:p>
            <a:pPr algn="ctr"/>
            <a:r>
              <a:rPr lang="ru-RU" sz="1600" dirty="0">
                <a:latin typeface="Arial" pitchFamily="34" charset="0"/>
                <a:cs typeface="Arial" pitchFamily="34" charset="0"/>
              </a:rPr>
              <a:t>К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164704" y="3163441"/>
            <a:ext cx="662880" cy="2691823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Л</a:t>
            </a: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О</a:t>
            </a: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Г</a:t>
            </a: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О</a:t>
            </a: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П</a:t>
            </a: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Е</a:t>
            </a: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д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956792" y="3163441"/>
            <a:ext cx="662880" cy="2691823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latin typeface="Arial" pitchFamily="34" charset="0"/>
                <a:cs typeface="Arial" pitchFamily="34" charset="0"/>
              </a:rPr>
              <a:t>В</a:t>
            </a:r>
          </a:p>
          <a:p>
            <a:pPr algn="ctr"/>
            <a:r>
              <a:rPr lang="ru-RU" sz="1500" dirty="0" smtClean="0">
                <a:latin typeface="Arial" pitchFamily="34" charset="0"/>
                <a:cs typeface="Arial" pitchFamily="34" charset="0"/>
              </a:rPr>
              <a:t>О</a:t>
            </a:r>
          </a:p>
          <a:p>
            <a:pPr algn="ctr"/>
            <a:r>
              <a:rPr lang="ru-RU" sz="1500" dirty="0" smtClean="0">
                <a:latin typeface="Arial" pitchFamily="34" charset="0"/>
                <a:cs typeface="Arial" pitchFamily="34" charset="0"/>
              </a:rPr>
              <a:t>С</a:t>
            </a:r>
          </a:p>
          <a:p>
            <a:pPr algn="ctr"/>
            <a:r>
              <a:rPr lang="ru-RU" sz="1500" dirty="0" smtClean="0">
                <a:latin typeface="Arial" pitchFamily="34" charset="0"/>
                <a:cs typeface="Arial" pitchFamily="34" charset="0"/>
              </a:rPr>
              <a:t>П</a:t>
            </a:r>
          </a:p>
          <a:p>
            <a:pPr algn="ctr"/>
            <a:r>
              <a:rPr lang="ru-RU" sz="1500" dirty="0" smtClean="0">
                <a:latin typeface="Arial" pitchFamily="34" charset="0"/>
                <a:cs typeface="Arial" pitchFamily="34" charset="0"/>
              </a:rPr>
              <a:t>И</a:t>
            </a:r>
          </a:p>
          <a:p>
            <a:pPr algn="ctr"/>
            <a:r>
              <a:rPr lang="ru-RU" sz="1500" dirty="0" smtClean="0">
                <a:latin typeface="Arial" pitchFamily="34" charset="0"/>
                <a:cs typeface="Arial" pitchFamily="34" charset="0"/>
              </a:rPr>
              <a:t>Т</a:t>
            </a:r>
          </a:p>
          <a:p>
            <a:pPr algn="ctr"/>
            <a:r>
              <a:rPr lang="ru-RU" sz="1500" dirty="0" smtClean="0">
                <a:latin typeface="Arial" pitchFamily="34" charset="0"/>
                <a:cs typeface="Arial" pitchFamily="34" charset="0"/>
              </a:rPr>
              <a:t>А</a:t>
            </a:r>
          </a:p>
          <a:p>
            <a:pPr algn="ctr"/>
            <a:r>
              <a:rPr lang="ru-RU" sz="1500" dirty="0" smtClean="0">
                <a:latin typeface="Arial" pitchFamily="34" charset="0"/>
                <a:cs typeface="Arial" pitchFamily="34" charset="0"/>
              </a:rPr>
              <a:t>Т</a:t>
            </a:r>
          </a:p>
          <a:p>
            <a:pPr algn="ctr"/>
            <a:r>
              <a:rPr lang="ru-RU" sz="1500" dirty="0" smtClean="0">
                <a:latin typeface="Arial" pitchFamily="34" charset="0"/>
                <a:cs typeface="Arial" pitchFamily="34" charset="0"/>
              </a:rPr>
              <a:t>Е</a:t>
            </a:r>
          </a:p>
          <a:p>
            <a:pPr algn="ctr"/>
            <a:r>
              <a:rPr lang="ru-RU" sz="1500" dirty="0" smtClean="0">
                <a:latin typeface="Arial" pitchFamily="34" charset="0"/>
                <a:cs typeface="Arial" pitchFamily="34" charset="0"/>
              </a:rPr>
              <a:t>Л</a:t>
            </a:r>
          </a:p>
          <a:p>
            <a:pPr algn="ctr"/>
            <a:r>
              <a:rPr lang="ru-RU" sz="1500" dirty="0">
                <a:latin typeface="Arial" pitchFamily="34" charset="0"/>
                <a:cs typeface="Arial" pitchFamily="34" charset="0"/>
              </a:rPr>
              <a:t>Ь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1748880" y="3154102"/>
            <a:ext cx="662880" cy="2701162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wordArtVert" rtlCol="0" anchor="t"/>
          <a:lstStyle/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Музыкальный</a:t>
            </a:r>
          </a:p>
          <a:p>
            <a:pPr algn="r"/>
            <a:r>
              <a:rPr lang="ru-RU" sz="1300" dirty="0" smtClean="0">
                <a:latin typeface="Arial" pitchFamily="34" charset="0"/>
                <a:cs typeface="Arial" pitchFamily="34" charset="0"/>
              </a:rPr>
              <a:t>руководитель</a:t>
            </a:r>
            <a:endParaRPr lang="ru-RU" sz="13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2540968" y="3163441"/>
            <a:ext cx="662880" cy="2691823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П</a:t>
            </a: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С</a:t>
            </a: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И</a:t>
            </a: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Х</a:t>
            </a: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О</a:t>
            </a: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Л</a:t>
            </a: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О</a:t>
            </a:r>
          </a:p>
          <a:p>
            <a:pPr algn="ctr"/>
            <a:r>
              <a:rPr lang="ru-RU" sz="1600" dirty="0">
                <a:latin typeface="Arial" pitchFamily="34" charset="0"/>
                <a:cs typeface="Arial" pitchFamily="34" charset="0"/>
              </a:rPr>
              <a:t>Г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3333056" y="3163441"/>
            <a:ext cx="662880" cy="2691823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Д</a:t>
            </a: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Е</a:t>
            </a: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Ф</a:t>
            </a: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Е</a:t>
            </a: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К</a:t>
            </a: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Т</a:t>
            </a: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О</a:t>
            </a: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Л</a:t>
            </a: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О</a:t>
            </a:r>
          </a:p>
          <a:p>
            <a:pPr algn="ctr"/>
            <a:r>
              <a:rPr lang="ru-RU" sz="1600" dirty="0">
                <a:latin typeface="Arial" pitchFamily="34" charset="0"/>
                <a:cs typeface="Arial" pitchFamily="34" charset="0"/>
              </a:rPr>
              <a:t>Г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4125144" y="3154102"/>
            <a:ext cx="662880" cy="2701162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wordArtVert" rtlCol="0" anchor="ctr"/>
          <a:lstStyle/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Инструктор</a:t>
            </a:r>
          </a:p>
          <a:p>
            <a:pPr algn="r"/>
            <a:r>
              <a:rPr lang="ru-RU" sz="1300" dirty="0" smtClean="0">
                <a:latin typeface="Arial" pitchFamily="34" charset="0"/>
                <a:cs typeface="Arial" pitchFamily="34" charset="0"/>
              </a:rPr>
              <a:t>физкультуры</a:t>
            </a:r>
            <a:endParaRPr lang="ru-RU" sz="13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934344" y="6082292"/>
            <a:ext cx="3190800" cy="65907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логоритмика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Прямая соединительная линия 10"/>
          <p:cNvCxnSpPr>
            <a:stCxn id="2" idx="2"/>
            <a:endCxn id="2" idx="2"/>
          </p:cNvCxnSpPr>
          <p:nvPr/>
        </p:nvCxnSpPr>
        <p:spPr>
          <a:xfrm>
            <a:off x="4680012" y="1052736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stCxn id="2" idx="2"/>
            <a:endCxn id="9" idx="0"/>
          </p:cNvCxnSpPr>
          <p:nvPr/>
        </p:nvCxnSpPr>
        <p:spPr>
          <a:xfrm flipH="1">
            <a:off x="1860848" y="1052736"/>
            <a:ext cx="2819164" cy="205966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2" idx="2"/>
            <a:endCxn id="10" idx="0"/>
          </p:cNvCxnSpPr>
          <p:nvPr/>
        </p:nvCxnSpPr>
        <p:spPr>
          <a:xfrm>
            <a:off x="4680012" y="1052736"/>
            <a:ext cx="2816088" cy="22003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9" idx="2"/>
            <a:endCxn id="15" idx="0"/>
          </p:cNvCxnSpPr>
          <p:nvPr/>
        </p:nvCxnSpPr>
        <p:spPr>
          <a:xfrm>
            <a:off x="1860848" y="2204864"/>
            <a:ext cx="864096" cy="18002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stCxn id="10" idx="2"/>
            <a:endCxn id="16" idx="0"/>
          </p:cNvCxnSpPr>
          <p:nvPr/>
        </p:nvCxnSpPr>
        <p:spPr>
          <a:xfrm flipH="1">
            <a:off x="6901408" y="2204864"/>
            <a:ext cx="594692" cy="18002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15" idx="2"/>
            <a:endCxn id="41" idx="0"/>
          </p:cNvCxnSpPr>
          <p:nvPr/>
        </p:nvCxnSpPr>
        <p:spPr>
          <a:xfrm flipH="1">
            <a:off x="496144" y="2996952"/>
            <a:ext cx="2228800" cy="166489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stCxn id="15" idx="2"/>
            <a:endCxn id="42" idx="0"/>
          </p:cNvCxnSpPr>
          <p:nvPr/>
        </p:nvCxnSpPr>
        <p:spPr>
          <a:xfrm flipH="1">
            <a:off x="1288232" y="2996952"/>
            <a:ext cx="1436712" cy="166489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15" idx="2"/>
            <a:endCxn id="43" idx="0"/>
          </p:cNvCxnSpPr>
          <p:nvPr/>
        </p:nvCxnSpPr>
        <p:spPr>
          <a:xfrm flipH="1">
            <a:off x="2080320" y="2996952"/>
            <a:ext cx="644624" cy="15715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stCxn id="15" idx="2"/>
            <a:endCxn id="44" idx="0"/>
          </p:cNvCxnSpPr>
          <p:nvPr/>
        </p:nvCxnSpPr>
        <p:spPr>
          <a:xfrm>
            <a:off x="2724944" y="2996952"/>
            <a:ext cx="147464" cy="166489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stCxn id="15" idx="2"/>
            <a:endCxn id="45" idx="0"/>
          </p:cNvCxnSpPr>
          <p:nvPr/>
        </p:nvCxnSpPr>
        <p:spPr>
          <a:xfrm>
            <a:off x="2724944" y="2996952"/>
            <a:ext cx="939552" cy="166489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stCxn id="15" idx="2"/>
            <a:endCxn id="46" idx="0"/>
          </p:cNvCxnSpPr>
          <p:nvPr/>
        </p:nvCxnSpPr>
        <p:spPr>
          <a:xfrm>
            <a:off x="2724944" y="2996952"/>
            <a:ext cx="1731640" cy="15715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>
            <a:stCxn id="16" idx="2"/>
            <a:endCxn id="40" idx="0"/>
          </p:cNvCxnSpPr>
          <p:nvPr/>
        </p:nvCxnSpPr>
        <p:spPr>
          <a:xfrm flipH="1">
            <a:off x="5479504" y="2996952"/>
            <a:ext cx="1421904" cy="166489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>
            <a:stCxn id="16" idx="2"/>
            <a:endCxn id="37" idx="0"/>
          </p:cNvCxnSpPr>
          <p:nvPr/>
        </p:nvCxnSpPr>
        <p:spPr>
          <a:xfrm>
            <a:off x="6901408" y="2996952"/>
            <a:ext cx="162272" cy="166489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stCxn id="16" idx="2"/>
            <a:endCxn id="38" idx="0"/>
          </p:cNvCxnSpPr>
          <p:nvPr/>
        </p:nvCxnSpPr>
        <p:spPr>
          <a:xfrm flipH="1">
            <a:off x="6271592" y="2996952"/>
            <a:ext cx="629816" cy="166489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16" idx="2"/>
            <a:endCxn id="36" idx="0"/>
          </p:cNvCxnSpPr>
          <p:nvPr/>
        </p:nvCxnSpPr>
        <p:spPr>
          <a:xfrm>
            <a:off x="6901408" y="2996952"/>
            <a:ext cx="968896" cy="166489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16" idx="2"/>
            <a:endCxn id="35" idx="0"/>
          </p:cNvCxnSpPr>
          <p:nvPr/>
        </p:nvCxnSpPr>
        <p:spPr>
          <a:xfrm>
            <a:off x="6901408" y="2996952"/>
            <a:ext cx="1803648" cy="166489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>
            <a:stCxn id="41" idx="2"/>
            <a:endCxn id="73" idx="0"/>
          </p:cNvCxnSpPr>
          <p:nvPr/>
        </p:nvCxnSpPr>
        <p:spPr>
          <a:xfrm>
            <a:off x="496144" y="5855264"/>
            <a:ext cx="2033600" cy="2270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43" idx="2"/>
            <a:endCxn id="73" idx="0"/>
          </p:cNvCxnSpPr>
          <p:nvPr/>
        </p:nvCxnSpPr>
        <p:spPr>
          <a:xfrm>
            <a:off x="2080320" y="5855264"/>
            <a:ext cx="449424" cy="2270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118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99802"/>
            <a:ext cx="8712968" cy="1228998"/>
          </a:xfrm>
        </p:spPr>
        <p:txBody>
          <a:bodyPr>
            <a:normAutofit fontScale="90000"/>
          </a:bodyPr>
          <a:lstStyle/>
          <a:p>
            <a:r>
              <a:rPr lang="ru-RU" sz="3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РЕЧЬ </a:t>
            </a:r>
            <a:r>
              <a:rPr lang="en-US" sz="3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ru-RU" sz="3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МУЗЫКА </a:t>
            </a:r>
            <a:r>
              <a:rPr lang="en-US" sz="3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ru-RU" sz="3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ДВИЖЕНИЕ</a:t>
            </a:r>
            <a:br>
              <a:rPr lang="ru-RU" sz="3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=</a:t>
            </a:r>
            <a:br>
              <a:rPr lang="ru-RU" sz="3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ЛОГОРИТМИКА</a:t>
            </a:r>
            <a:endParaRPr lang="ru-RU" sz="30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916832"/>
            <a:ext cx="756084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b="1" dirty="0" smtClean="0"/>
              <a:t>	</a:t>
            </a:r>
            <a:r>
              <a:rPr lang="ru-RU" sz="2800" b="1" dirty="0" smtClean="0"/>
              <a:t>Логопедическая ритмика -</a:t>
            </a:r>
            <a:r>
              <a:rPr lang="ru-RU" sz="2800" dirty="0" smtClean="0"/>
              <a:t> средство </a:t>
            </a:r>
            <a:r>
              <a:rPr lang="ru-RU" sz="2800" dirty="0"/>
              <a:t>неспецифического воздействия на речевые и неречевые нарушения, центральным звеном которого традиционно считается ритмизированная система упражнений, построенная на связи </a:t>
            </a:r>
            <a:endParaRPr lang="ru-RU" sz="2800" dirty="0" smtClean="0"/>
          </a:p>
          <a:p>
            <a:pPr algn="just"/>
            <a:r>
              <a:rPr lang="ru-RU" sz="2800" dirty="0" smtClean="0"/>
              <a:t>движений </a:t>
            </a:r>
            <a:r>
              <a:rPr lang="ru-RU" sz="2800" dirty="0"/>
              <a:t>с музыкой </a:t>
            </a:r>
            <a:r>
              <a:rPr lang="ru-RU" sz="2800" dirty="0" smtClean="0"/>
              <a:t>и речью</a:t>
            </a:r>
            <a:r>
              <a:rPr lang="en-US" sz="2800" dirty="0"/>
              <a:t>.</a:t>
            </a:r>
            <a:endParaRPr lang="ru-RU" sz="2800" dirty="0"/>
          </a:p>
        </p:txBody>
      </p:sp>
      <p:pic>
        <p:nvPicPr>
          <p:cNvPr id="5122" name="Picture 2" descr="C:\Users\Оксана\Desktop\Фото\Фото\img29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3236" y="4509120"/>
            <a:ext cx="3095228" cy="220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938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363272" cy="5256584"/>
          </a:xfrm>
        </p:spPr>
        <p:txBody>
          <a:bodyPr>
            <a:noAutofit/>
          </a:bodyPr>
          <a:lstStyle/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endParaRPr lang="ru-RU" sz="2200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развитие сенсорных функций: зрительного восприятия,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слухо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-пространственного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гнозиса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, тембрового,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динамичесского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, ритмического,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звуковысотного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слуха;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развитие психомоторных функций: произвольности,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координированности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действий, регуляции мышечного тонуса на уровне микро и макродвижений, артикуляционной моторики, неречевого дыхания;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2200" dirty="0">
                <a:latin typeface="Arial" pitchFamily="34" charset="0"/>
                <a:cs typeface="Arial" pitchFamily="34" charset="0"/>
              </a:rPr>
              <a:t>р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азвитие коммуникативно-речевой деятельности: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импрессивной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, экспрессивной речи, коммуникативной компетентности.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ЗАДАЧИ ЛОГОПЕДИЧЕСКОЙ РИТМИКИ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137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9" name="Объект 616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7787208" cy="1156990"/>
          </a:xfr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 smtClean="0"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ИННОВАЦИОННО-ИНТЕГРАТИВНАЯ МОДЕЛЬ      ЛОГОПЕДИЧЕСКОЙ РИТМИКИ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1793775"/>
            <a:ext cx="2052000" cy="10801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музицирование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26432" y="1793775"/>
            <a:ext cx="2173560" cy="10801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>
                <a:latin typeface="Arial" pitchFamily="34" charset="0"/>
                <a:cs typeface="Arial" pitchFamily="34" charset="0"/>
              </a:rPr>
              <a:t>р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ечедвигательные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dirty="0">
                <a:latin typeface="Arial" pitchFamily="34" charset="0"/>
                <a:cs typeface="Arial" pitchFamily="34" charset="0"/>
              </a:rPr>
              <a:t>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гры и упражнени</a:t>
            </a:r>
            <a:r>
              <a:rPr lang="ru-RU" dirty="0">
                <a:latin typeface="Arial" pitchFamily="34" charset="0"/>
                <a:cs typeface="Arial" pitchFamily="34" charset="0"/>
              </a:rPr>
              <a:t>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1772816"/>
            <a:ext cx="2160000" cy="108011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900" dirty="0">
                <a:latin typeface="Arial" pitchFamily="34" charset="0"/>
                <a:cs typeface="Arial" pitchFamily="34" charset="0"/>
              </a:rPr>
              <a:t>т</a:t>
            </a:r>
            <a:r>
              <a:rPr lang="ru-RU" sz="1900" dirty="0" smtClean="0">
                <a:latin typeface="Arial" pitchFamily="34" charset="0"/>
                <a:cs typeface="Arial" pitchFamily="34" charset="0"/>
              </a:rPr>
              <a:t>анцевально-ритмические </a:t>
            </a:r>
          </a:p>
          <a:p>
            <a:pPr algn="ctr"/>
            <a:r>
              <a:rPr lang="ru-RU" sz="1900" dirty="0" smtClean="0">
                <a:latin typeface="Arial" pitchFamily="34" charset="0"/>
                <a:cs typeface="Arial" pitchFamily="34" charset="0"/>
              </a:rPr>
              <a:t>упражнения</a:t>
            </a:r>
            <a:endParaRPr lang="ru-RU" sz="1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04248" y="1772816"/>
            <a:ext cx="2124000" cy="1080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эмоционально-коммуникативный  тренинг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-4800000">
            <a:off x="-640937" y="4262310"/>
            <a:ext cx="2880000" cy="72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вокальное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 rot="600000">
            <a:off x="2167255" y="3529101"/>
            <a:ext cx="720000" cy="2880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>
                <a:latin typeface="Arial" pitchFamily="34" charset="0"/>
                <a:cs typeface="Arial" pitchFamily="34" charset="0"/>
              </a:rPr>
              <a:t>д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ыхательно – артикуляционный тренинг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 rot="600000">
            <a:off x="3751431" y="3388683"/>
            <a:ext cx="720000" cy="2880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2000" dirty="0">
                <a:latin typeface="Arial" pitchFamily="34" charset="0"/>
                <a:cs typeface="Arial" pitchFamily="34" charset="0"/>
              </a:rPr>
              <a:t>р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ечевые игры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 rot="600000">
            <a:off x="5551631" y="3198174"/>
            <a:ext cx="720000" cy="28800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игроритмика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 rot="600000">
            <a:off x="6343719" y="3181605"/>
            <a:ext cx="720000" cy="28800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игрогимнастика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 rot="600000">
            <a:off x="2959343" y="3411786"/>
            <a:ext cx="720000" cy="2880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>
                <a:latin typeface="Arial" pitchFamily="34" charset="0"/>
                <a:cs typeface="Arial" pitchFamily="34" charset="0"/>
              </a:rPr>
              <a:t>п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альчиковая гимнастика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 rot="600000">
            <a:off x="4543519" y="3253613"/>
            <a:ext cx="720000" cy="2880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2000" dirty="0">
                <a:latin typeface="Arial" pitchFamily="34" charset="0"/>
                <a:cs typeface="Arial" pitchFamily="34" charset="0"/>
              </a:rPr>
              <a:t>р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олевые стихи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 rot="600000">
            <a:off x="7192849" y="3460691"/>
            <a:ext cx="720000" cy="2880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>
                <a:latin typeface="Arial" pitchFamily="34" charset="0"/>
                <a:cs typeface="Arial" pitchFamily="34" charset="0"/>
              </a:rPr>
              <a:t>к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оммуникативные</a:t>
            </a:r>
          </a:p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игры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 rot="600000">
            <a:off x="7984937" y="3325621"/>
            <a:ext cx="720000" cy="2880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dirty="0">
                <a:latin typeface="Arial" pitchFamily="34" charset="0"/>
                <a:cs typeface="Arial" pitchFamily="34" charset="0"/>
              </a:rPr>
              <a:t>р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елаксационные</a:t>
            </a:r>
          </a:p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упражнения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Объект 15"/>
          <p:cNvSpPr txBox="1">
            <a:spLocks/>
          </p:cNvSpPr>
          <p:nvPr/>
        </p:nvSpPr>
        <p:spPr>
          <a:xfrm>
            <a:off x="2296265" y="1592849"/>
            <a:ext cx="1930662" cy="5076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58" name="Прямоугольник 57"/>
          <p:cNvSpPr/>
          <p:nvPr/>
        </p:nvSpPr>
        <p:spPr>
          <a:xfrm rot="-4800000">
            <a:off x="151151" y="4252659"/>
            <a:ext cx="2880000" cy="72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инструментальное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1049116" y="2852936"/>
            <a:ext cx="84388" cy="3302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133504" y="2852936"/>
            <a:ext cx="707700" cy="329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6" idx="2"/>
            <a:endCxn id="19" idx="0"/>
          </p:cNvCxnSpPr>
          <p:nvPr/>
        </p:nvCxnSpPr>
        <p:spPr>
          <a:xfrm flipH="1">
            <a:off x="2777308" y="2873895"/>
            <a:ext cx="635904" cy="677083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6" idx="2"/>
            <a:endCxn id="23" idx="0"/>
          </p:cNvCxnSpPr>
          <p:nvPr/>
        </p:nvCxnSpPr>
        <p:spPr>
          <a:xfrm>
            <a:off x="3413212" y="2873895"/>
            <a:ext cx="156184" cy="559768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stCxn id="6" idx="2"/>
            <a:endCxn id="20" idx="0"/>
          </p:cNvCxnSpPr>
          <p:nvPr/>
        </p:nvCxnSpPr>
        <p:spPr>
          <a:xfrm>
            <a:off x="3413212" y="2873895"/>
            <a:ext cx="948272" cy="536665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stCxn id="6" idx="2"/>
            <a:endCxn id="24" idx="0"/>
          </p:cNvCxnSpPr>
          <p:nvPr/>
        </p:nvCxnSpPr>
        <p:spPr>
          <a:xfrm>
            <a:off x="3413212" y="2873895"/>
            <a:ext cx="1740360" cy="401595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>
            <a:stCxn id="10" idx="2"/>
            <a:endCxn id="21" idx="0"/>
          </p:cNvCxnSpPr>
          <p:nvPr/>
        </p:nvCxnSpPr>
        <p:spPr>
          <a:xfrm>
            <a:off x="5652000" y="2852935"/>
            <a:ext cx="509684" cy="367116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stCxn id="10" idx="2"/>
            <a:endCxn id="22" idx="0"/>
          </p:cNvCxnSpPr>
          <p:nvPr/>
        </p:nvCxnSpPr>
        <p:spPr>
          <a:xfrm>
            <a:off x="5652000" y="2852935"/>
            <a:ext cx="1301772" cy="35054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>
            <a:stCxn id="12" idx="2"/>
            <a:endCxn id="26" idx="0"/>
          </p:cNvCxnSpPr>
          <p:nvPr/>
        </p:nvCxnSpPr>
        <p:spPr>
          <a:xfrm flipH="1">
            <a:off x="7802902" y="2852816"/>
            <a:ext cx="63346" cy="629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>
            <a:stCxn id="12" idx="2"/>
            <a:endCxn id="27" idx="0"/>
          </p:cNvCxnSpPr>
          <p:nvPr/>
        </p:nvCxnSpPr>
        <p:spPr>
          <a:xfrm>
            <a:off x="7866248" y="2852816"/>
            <a:ext cx="728742" cy="4946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3198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941233"/>
            <a:ext cx="8208912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ru-RU" sz="2000" dirty="0"/>
              <a:t>	</a:t>
            </a:r>
            <a:r>
              <a:rPr lang="ru-RU" sz="2000" dirty="0" smtClean="0"/>
              <a:t>Всестороннее </a:t>
            </a:r>
            <a:r>
              <a:rPr lang="ru-RU" sz="2000" dirty="0"/>
              <a:t>воздействие на </a:t>
            </a:r>
            <a:r>
              <a:rPr lang="ru-RU" sz="2000" dirty="0" smtClean="0"/>
              <a:t>личность, психическую деятельность человека, оказываемое логопедической ритмикой, обусловлено </a:t>
            </a:r>
            <a:r>
              <a:rPr lang="ru-RU" sz="2000" dirty="0"/>
              <a:t>широкими коррекционными возможностями музыки и движений. </a:t>
            </a:r>
            <a:endParaRPr lang="ru-RU" sz="2000" dirty="0" smtClean="0"/>
          </a:p>
          <a:p>
            <a:pPr algn="just">
              <a:lnSpc>
                <a:spcPct val="120000"/>
              </a:lnSpc>
            </a:pPr>
            <a:r>
              <a:rPr lang="ru-RU" sz="2000" dirty="0"/>
              <a:t>	</a:t>
            </a:r>
            <a:r>
              <a:rPr lang="ru-RU" sz="2000" dirty="0" smtClean="0"/>
              <a:t>Развитие </a:t>
            </a:r>
            <a:r>
              <a:rPr lang="ru-RU" sz="2000" dirty="0"/>
              <a:t>сенсорных, психомоторных, речевых функций, расширение коммуникативных возможностей воспитанников с речевой патологией, наблюдаемое в результате применения </a:t>
            </a:r>
            <a:r>
              <a:rPr lang="ru-RU" sz="2000" dirty="0" smtClean="0"/>
              <a:t>мультисенсорных средств интегративной модели логопедической ритмики, </a:t>
            </a:r>
            <a:r>
              <a:rPr lang="ru-RU" sz="2000" dirty="0"/>
              <a:t>открывает дополнительные возможности для успешного развития и обучения таких детей, их последующей интеграции в коллектив нормально развивающихся сверстников.</a:t>
            </a:r>
          </a:p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1912" y="5237429"/>
            <a:ext cx="792088" cy="1558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0310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Другая 2">
      <a:dk1>
        <a:srgbClr val="000000"/>
      </a:dk1>
      <a:lt1>
        <a:srgbClr val="FFFFFF"/>
      </a:lt1>
      <a:dk2>
        <a:srgbClr val="1F2123"/>
      </a:dk2>
      <a:lt2>
        <a:srgbClr val="5586A7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1565</TotalTime>
  <Words>220</Words>
  <Application>Microsoft Office PowerPoint</Application>
  <PresentationFormat>Экран (4:3)</PresentationFormat>
  <Paragraphs>149</Paragraphs>
  <Slides>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Открытая</vt:lpstr>
      <vt:lpstr>        </vt:lpstr>
      <vt:lpstr>Презентация PowerPoint</vt:lpstr>
      <vt:lpstr>Презентация PowerPoint</vt:lpstr>
      <vt:lpstr>РЕЧЬ + МУЗЫКА + ДВИЖЕНИЕ = ЛОГОРИТМИКА</vt:lpstr>
      <vt:lpstr>ЗАДАЧИ ЛОГОПЕДИЧЕСКОЙ РИТМИКИ</vt:lpstr>
      <vt:lpstr> ИННОВАЦИОННО-ИНТЕГРАТИВНАЯ МОДЕЛЬ      ЛОГОПЕДИЧЕСКОЙ РИТМИКИ</vt:lpstr>
      <vt:lpstr>Презентация PowerPoint</vt:lpstr>
    </vt:vector>
  </TitlesOfParts>
  <Company>C-Blues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ИСПиП Р.Л. Бабушкина</dc:title>
  <dc:creator>Бабушкина Р.Л.</dc:creator>
  <cp:lastModifiedBy>Оксана</cp:lastModifiedBy>
  <cp:revision>163</cp:revision>
  <dcterms:created xsi:type="dcterms:W3CDTF">2010-02-14T10:13:02Z</dcterms:created>
  <dcterms:modified xsi:type="dcterms:W3CDTF">2011-08-24T19:25:15Z</dcterms:modified>
</cp:coreProperties>
</file>