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2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3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4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3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4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4523E662-4FCF-4BF2-9807-7EA434BD2142}" type="datetimeFigureOut">
              <a:rPr lang="ru-RU"/>
              <a:pPr>
                <a:defRPr/>
              </a:pPr>
              <a:t>18.07.2011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13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4E928D17-9ED3-4A8D-9F87-CD09E2EF53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A4C76-CA61-4514-B372-8D79099296BE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35C16-1F47-4582-BD59-1C680694F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FCF7A-9D82-471F-B8E2-AB002353E813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60636-168E-4D36-9FDC-7648C4028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55004-95EC-407B-8F19-F5DD6B045466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89402-31D0-455E-8F9A-7D1E299A2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A2D6A-2973-4899-B3B7-05308208948E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5B5E-8ED8-4CCD-9286-2AE268D88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DCC82-29CA-4C0E-A513-0E7CB9354D70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63BB5-0D38-41C6-91E6-08ECE4C41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EE606-9DC8-46B8-94ED-190304EE5448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656AB-9D68-41F5-A4FC-489A90940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1D671-CCA7-4A63-A460-01ECFB5A74F3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365EC-C874-40E8-B6BB-F4E86875A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3C496-B001-4E3A-9C2C-4A29E3D68ADE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909A-EEF5-43AC-A394-63AAC5555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ABE59-FE9D-4C3A-ABC9-5E7CE17EB1CB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70914-FE6D-4BC8-A6E6-02B480A7A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B5A78-3290-4D28-9B5F-68FB8DF58687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66095-076A-461F-A74E-2394E2DDF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8"/>
          <a:stretch>
            <a:fillRect/>
          </a:stretch>
        </p:blipFill>
        <p:spPr bwMode="auto">
          <a:xfrm>
            <a:off x="0" y="5357813"/>
            <a:ext cx="328612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r="11858"/>
          <a:stretch>
            <a:fillRect/>
          </a:stretch>
        </p:blipFill>
        <p:spPr bwMode="auto">
          <a:xfrm>
            <a:off x="8215313" y="5175250"/>
            <a:ext cx="928687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1143000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71625"/>
            <a:ext cx="82296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E7649D-8BA7-4D26-9B77-3270BD33C2D7}" type="datetimeFigureOut">
              <a:rPr lang="ru-RU"/>
              <a:pPr>
                <a:defRPr/>
              </a:pPr>
              <a:t>18.07.2011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677646-62D2-4094-9461-C395884203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 advClick="0" advTm="7000"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F2F2F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2F2F2"/>
          </a:solidFill>
          <a:latin typeface="Cambr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0" y="1268413"/>
            <a:ext cx="9144000" cy="1143000"/>
          </a:xfrm>
          <a:prstGeom prst="rect">
            <a:avLst/>
          </a:prstGeom>
          <a:noFill/>
          <a:ln w="9525" cmpd="sng">
            <a:noFill/>
            <a:prstDash val="solid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Приглашаю в МОУ СОШ № </a:t>
            </a:r>
            <a:r>
              <a:rPr lang="ru-RU" sz="3600" kern="10" dirty="0" smtClean="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38</a:t>
            </a:r>
            <a:endParaRPr lang="en-US" sz="3600" kern="10" dirty="0" smtClean="0">
              <a:ln w="12700" cmpd="sng">
                <a:solidFill>
                  <a:srgbClr val="000099"/>
                </a:solidFill>
                <a:prstDash val="solid"/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>
              <a:defRPr/>
            </a:pPr>
            <a:r>
              <a:rPr lang="ru-RU" sz="3600" kern="10" dirty="0" smtClean="0">
                <a:ln w="12700" cmpd="sng">
                  <a:solidFill>
                    <a:srgbClr val="000099"/>
                  </a:solidFill>
                  <a:prstDash val="solid"/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Г. Волгограда</a:t>
            </a:r>
            <a:endParaRPr lang="ru-RU" sz="3600" kern="10" dirty="0">
              <a:ln w="12700" cmpd="sng">
                <a:solidFill>
                  <a:srgbClr val="000099"/>
                </a:solidFill>
                <a:prstDash val="solid"/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4643438" y="5734050"/>
            <a:ext cx="3432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dirty="0"/>
              <a:t>Выполнила ученица </a:t>
            </a:r>
            <a:r>
              <a:rPr lang="en-US" dirty="0" smtClean="0"/>
              <a:t>7</a:t>
            </a:r>
            <a:r>
              <a:rPr lang="ru-RU" dirty="0" smtClean="0"/>
              <a:t>а </a:t>
            </a:r>
            <a:r>
              <a:rPr lang="ru-RU" dirty="0"/>
              <a:t>класса</a:t>
            </a:r>
          </a:p>
          <a:p>
            <a:pPr algn="ctr"/>
            <a:r>
              <a:rPr lang="ru-RU" dirty="0"/>
              <a:t>Тюрина Дарья</a:t>
            </a:r>
          </a:p>
        </p:txBody>
      </p:sp>
      <p:pic>
        <p:nvPicPr>
          <p:cNvPr id="2" name="Picture 12" descr="C:\Documents and Settings\Admin\Мои документы\Мои рисунки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2565400"/>
            <a:ext cx="4767263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12293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1571625"/>
            <a:ext cx="4619625" cy="4554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Arno Pro Smbd SmText" pitchFamily="18" charset="0"/>
              </a:rPr>
              <a:t>Также особой традицией нашей школы стала помощь </a:t>
            </a:r>
            <a:r>
              <a:rPr lang="ru-RU" sz="2400" b="0" smtClean="0">
                <a:latin typeface="Arno Pro Smbd SmText" pitchFamily="18" charset="0"/>
              </a:rPr>
              <a:t>обездоленным, старым людям, детям-сиротам. Учащиеся ездят  с подарками и праздничной программой в больницы и детские дома нашей области. Ребята  устраивают акции против курения, употребления  наркотиков и алкоголя и др., участвуют в спортивных состязаниях.</a:t>
            </a:r>
          </a:p>
        </p:txBody>
      </p:sp>
      <p:pic>
        <p:nvPicPr>
          <p:cNvPr id="12294" name="Picture 9" descr="C:\Documents and Settings\Admin\Мои документы\Мои рисунки\Рисунок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2"/>
            <a:ext cx="3060700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10" descr="C:\Documents and Settings\Admin\Мои документы\Мои рисунки\Рисунок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01809">
            <a:off x="4729393" y="3657670"/>
            <a:ext cx="26035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1" descr="C:\Documents and Settings\Admin\Мои документы\Мои рисунки\Рисунок1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492896"/>
            <a:ext cx="2492375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2" descr="C:\Documents and Settings\Admin\Мои документы\Мои рисунки\Рисунок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16416">
            <a:off x="6403614" y="4835595"/>
            <a:ext cx="2597150" cy="210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13318" name="WordArt 4"/>
          <p:cNvSpPr>
            <a:spLocks noChangeArrowheads="1" noChangeShapeType="1" noTextEdit="1"/>
          </p:cNvSpPr>
          <p:nvPr/>
        </p:nvSpPr>
        <p:spPr bwMode="auto">
          <a:xfrm>
            <a:off x="766763" y="2905125"/>
            <a:ext cx="7610475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Приглашаю в гости ко мне в школу!</a:t>
            </a:r>
          </a:p>
        </p:txBody>
      </p:sp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410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2000" smtClean="0"/>
              <a:t>Наше учебное заведение   является сравнительно молодым. Открылось оно 1 сентября 1980 года.  </a:t>
            </a:r>
          </a:p>
          <a:p>
            <a:pPr eaLnBrk="1" hangingPunct="1"/>
            <a:r>
              <a:rPr lang="ru-RU" sz="2000" smtClean="0"/>
              <a:t>В школу, расположенную в районе новостроек, пришли учиться более 1000 ребят. Обучение велось в две смены. 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4102" name="Picture 5" descr="C:\Documents and Settings\Admin\Мои документы\Мои рисунки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284538"/>
            <a:ext cx="42672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/>
              </a:rPr>
              <a:t>Школьный обмен</a:t>
            </a:r>
          </a:p>
        </p:txBody>
      </p:sp>
      <p:sp>
        <p:nvSpPr>
          <p:cNvPr id="5125" name="Rectangle 5"/>
          <p:cNvSpPr>
            <a:spLocks noGrp="1"/>
          </p:cNvSpPr>
          <p:nvPr>
            <p:ph type="body" idx="4294967295"/>
          </p:nvPr>
        </p:nvSpPr>
        <p:spPr>
          <a:xfrm>
            <a:off x="395288" y="1700213"/>
            <a:ext cx="4824412" cy="44116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 </a:t>
            </a:r>
            <a:r>
              <a:rPr lang="ru-RU" sz="2000" smtClean="0"/>
              <a:t>Первый школьный обмен между партнерскими школами и МОУ СОШ № 38 состоялся осенью 2000г. С тех пор учащиеся нашей школы и  общей школы им. Вилли Брандта и гимназии г. Керпен Германии ежегодно совершают взаимные визиты, которые являются не только практическим применением знаний немецкого языка, не только помогают приобщить школьников к культуре страны изучаемого языка, но и способствуют укреплению дружественных отношений между государствами. </a:t>
            </a:r>
          </a:p>
        </p:txBody>
      </p:sp>
      <p:pic>
        <p:nvPicPr>
          <p:cNvPr id="1027" name="Picture 3" descr="C:\Documents and Settings\Admin\Мои документы\Мои рисунки\Рисуно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00808"/>
            <a:ext cx="2895600" cy="42672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614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   </a:t>
            </a:r>
            <a:r>
              <a:rPr lang="ru-RU" sz="2400" i="1" smtClean="0">
                <a:latin typeface="Arno Pro Smbd Subhead" pitchFamily="18" charset="0"/>
              </a:rPr>
              <a:t>В сентябре 2008 года состоялся очередной визит делегации немецких школьников в Волгоград. Ребята посетили памятные места города и области, побывали на уроках в нашей школе, совершили прогулку на теплоходе по Волге, посетили немецкое кладбище, чтобы почтить память воинов, погибших во Второй мировой войне. </a:t>
            </a:r>
            <a:br>
              <a:rPr lang="ru-RU" sz="2400" i="1" smtClean="0">
                <a:latin typeface="Arno Pro Smbd Subhead" pitchFamily="18" charset="0"/>
              </a:rPr>
            </a:br>
            <a:r>
              <a:rPr lang="ru-RU" sz="2400" i="1" smtClean="0">
                <a:latin typeface="Arno Pro Smbd Subhead" pitchFamily="18" charset="0"/>
              </a:rPr>
              <a:t>   В апреле 2009 года наши ребята совершили  ответный визит в Германию. Они узнали много нового и интересного о немецкой культуре.</a:t>
            </a:r>
          </a:p>
        </p:txBody>
      </p:sp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b="0" i="1" smtClean="0">
                <a:solidFill>
                  <a:srgbClr val="00FF99"/>
                </a:solidFill>
                <a:effectLst/>
              </a:rPr>
              <a:t>Журба Тамара Александровна – наш замечательный директор.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4716463" y="2038350"/>
            <a:ext cx="42481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i="1">
                <a:latin typeface="Adobe Garamond Pro" pitchFamily="18" charset="0"/>
              </a:rPr>
              <a:t>Тамара Александровна является почетным работником общего образования, руководителем высшей квалификационной категории, учителем биологии и химии. Ее любят и уважают дети, родители и коллеги.</a:t>
            </a:r>
          </a:p>
        </p:txBody>
      </p:sp>
      <p:pic>
        <p:nvPicPr>
          <p:cNvPr id="7174" name="Picture 7" descr="C:\Documents and Settings\Admin\Мои документы\Мои рисунки\Рисунок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133600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819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z="2400" i="1" smtClean="0">
                <a:latin typeface="Arno Pro Smbd Subhead" pitchFamily="18" charset="0"/>
              </a:rPr>
              <a:t>Педагоги школы талантливые и творческие личности. Они помогают нам постигать различные науки, учат нас быть добрыми, толерантными людьми.</a:t>
            </a:r>
          </a:p>
        </p:txBody>
      </p:sp>
      <p:pic>
        <p:nvPicPr>
          <p:cNvPr id="8198" name="Picture 5" descr="C:\Documents and Settings\Admin\Мои документы\Мои рисунки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3213100"/>
            <a:ext cx="42672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ru-RU" smtClean="0">
              <a:effectLst/>
            </a:endParaRPr>
          </a:p>
        </p:txBody>
      </p:sp>
      <p:sp>
        <p:nvSpPr>
          <p:cNvPr id="922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ru-RU" sz="2000" i="1" smtClean="0">
                <a:latin typeface="Arno Pro Smbd Subhead" pitchFamily="18" charset="0"/>
              </a:rPr>
              <a:t>Учащиеся школы также не отстают от своих учителей. Они активно участвуют в районных, городских, областных, всероссийских и международных конкурсах, при этом становятся призерами и лауреатами.</a:t>
            </a:r>
            <a:endParaRPr lang="ru-RU" sz="2000" b="0" i="1" smtClean="0">
              <a:latin typeface="Arno Pro Smbd Subhead" pitchFamily="18" charset="0"/>
            </a:endParaRPr>
          </a:p>
          <a:p>
            <a:pPr eaLnBrk="1" hangingPunct="1"/>
            <a:r>
              <a:rPr lang="ru-RU" sz="2000" b="0" i="1" smtClean="0">
                <a:latin typeface="Arno Pro Smbd Subhead" pitchFamily="18" charset="0"/>
              </a:rPr>
              <a:t>   Также в нашей школе работает научное общество школьников, множество кружков по интересам и действует отряд ЮИД.</a:t>
            </a:r>
          </a:p>
        </p:txBody>
      </p:sp>
      <p:pic>
        <p:nvPicPr>
          <p:cNvPr id="9222" name="Picture 5" descr="C:\Documents and Settings\Admin\Мои документы\Мои рисунки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284538"/>
            <a:ext cx="2881313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Admin\Мои документы\Мои рисунки\Рисунок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2232248" cy="18002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Рисунок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645024"/>
            <a:ext cx="1841500" cy="24511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hlink"/>
                </a:solidFill>
                <a:effectLst/>
              </a:rPr>
              <a:t>Участие в проекте « Многообразие мира» Фонд «Интеркультура» (AFS Россия)</a:t>
            </a:r>
            <a:r>
              <a:rPr lang="ru-RU" sz="4000" smtClean="0">
                <a:effectLst/>
              </a:rPr>
              <a:t> </a:t>
            </a:r>
          </a:p>
        </p:txBody>
      </p:sp>
      <p:sp>
        <p:nvSpPr>
          <p:cNvPr id="10245" name="AutoShape 10"/>
          <p:cNvSpPr>
            <a:spLocks noChangeArrowheads="1"/>
          </p:cNvSpPr>
          <p:nvPr/>
        </p:nvSpPr>
        <p:spPr bwMode="auto">
          <a:xfrm>
            <a:off x="360363" y="4437063"/>
            <a:ext cx="2987675" cy="2165350"/>
          </a:xfrm>
          <a:prstGeom prst="cloudCallout">
            <a:avLst>
              <a:gd name="adj1" fmla="val 97236"/>
              <a:gd name="adj2" fmla="val -71556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1100" i="1">
                <a:latin typeface="Calibri" pitchFamily="34" charset="0"/>
              </a:rPr>
              <a:t>Считаю, что данный проект интересени полезен, так как помог посмотреть на мир иначе. Ждем следущих заданий! Спасибо. Губенко Елизавета, 10а класс, </a:t>
            </a:r>
          </a:p>
          <a:p>
            <a:pPr algn="ctr">
              <a:spcAft>
                <a:spcPts val="1000"/>
              </a:spcAft>
            </a:pPr>
            <a:r>
              <a:rPr lang="ru-RU" sz="1100" i="1">
                <a:latin typeface="Calibri" pitchFamily="34" charset="0"/>
              </a:rPr>
              <a:t>МОУ СОШ № 38, Волгоград</a:t>
            </a:r>
            <a:endParaRPr lang="ru-RU"/>
          </a:p>
        </p:txBody>
      </p:sp>
      <p:pic>
        <p:nvPicPr>
          <p:cNvPr id="10246" name="Picture 12" descr="C:\Documents and Settings\Admin\Мои документы\Мои рисунки\Рисунок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73238"/>
            <a:ext cx="30241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AutoShape 11"/>
          <p:cNvSpPr>
            <a:spLocks noChangeArrowheads="1"/>
          </p:cNvSpPr>
          <p:nvPr/>
        </p:nvSpPr>
        <p:spPr bwMode="auto">
          <a:xfrm>
            <a:off x="4067175" y="1773238"/>
            <a:ext cx="3657600" cy="1485900"/>
          </a:xfrm>
          <a:prstGeom prst="cloudCallout">
            <a:avLst>
              <a:gd name="adj1" fmla="val -36370"/>
              <a:gd name="adj2" fmla="val 105236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 sz="1100" i="1">
                <a:latin typeface="Century Gothic" pitchFamily="34" charset="0"/>
              </a:rPr>
              <a:t>Прикольный проект! Постараемся быть толерантными. Спасибо.</a:t>
            </a:r>
          </a:p>
          <a:p>
            <a:pPr algn="ctr">
              <a:spcAft>
                <a:spcPts val="1000"/>
              </a:spcAft>
            </a:pPr>
            <a:r>
              <a:rPr lang="ru-RU" sz="1100" i="1">
                <a:latin typeface="Century Gothic" pitchFamily="34" charset="0"/>
              </a:rPr>
              <a:t>Тюрина Дарья, 6а класс,МОУ СОШ № 38, Волгоград</a:t>
            </a:r>
            <a:endParaRPr lang="ru-RU"/>
          </a:p>
        </p:txBody>
      </p:sp>
      <p:pic>
        <p:nvPicPr>
          <p:cNvPr id="10249" name="Picture 14" descr="C:\Documents and Settings\Admin\Мои документы\Мои рисунки\Рисунок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997200"/>
            <a:ext cx="267970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5" descr="C:\Documents and Settings\Admin\Мои документы\Мои рисунки\Рисунок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4149725"/>
            <a:ext cx="3319463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 bwMode="auto">
          <a:gradFill rotWithShape="0">
            <a:gsLst>
              <a:gs pos="0">
                <a:srgbClr val="FDEADA">
                  <a:alpha val="0"/>
                </a:srgbClr>
              </a:gs>
              <a:gs pos="39999">
                <a:srgbClr val="FAC090">
                  <a:alpha val="23999"/>
                </a:srgbClr>
              </a:gs>
              <a:gs pos="70000">
                <a:srgbClr val="E46C0A">
                  <a:alpha val="41999"/>
                </a:srgbClr>
              </a:gs>
              <a:gs pos="100000">
                <a:srgbClr val="FF0000">
                  <a:alpha val="59999"/>
                </a:srgbClr>
              </a:gs>
            </a:gsLst>
          </a:gradFill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chemeClr val="hlink"/>
                </a:solidFill>
                <a:effectLst/>
              </a:rPr>
              <a:t>Районный фестиваль славянских языков</a:t>
            </a: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468313" y="2205038"/>
            <a:ext cx="4824412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В нем приняли участие образовательные учреждения района, историко-этнографический музей-заповедник «Старая Сарепта», Волгоградский эсперанто-клуб «Эспэро» при активной поддержке Администрации Красноармейского района Волгограда. </a:t>
            </a:r>
          </a:p>
        </p:txBody>
      </p:sp>
      <p:pic>
        <p:nvPicPr>
          <p:cNvPr id="11270" name="Picture 5" descr="C:\Documents and Settings\Admin\Мои документы\Мои рисунки\Рисунок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2806700"/>
            <a:ext cx="2620962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</p:bldLst>
  </p:timing>
</p:sld>
</file>

<file path=ppt/theme/theme1.xml><?xml version="1.0" encoding="utf-8"?>
<a:theme xmlns:a="http://schemas.openxmlformats.org/drawingml/2006/main" name="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30007630</Template>
  <TotalTime>128</TotalTime>
  <Words>367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30007630</vt:lpstr>
      <vt:lpstr>Слайд 1</vt:lpstr>
      <vt:lpstr>Слайд 2</vt:lpstr>
      <vt:lpstr>Школьный обмен</vt:lpstr>
      <vt:lpstr>Слайд 4</vt:lpstr>
      <vt:lpstr>Журба Тамара Александровна – наш замечательный директор.</vt:lpstr>
      <vt:lpstr>Слайд 6</vt:lpstr>
      <vt:lpstr>Слайд 7</vt:lpstr>
      <vt:lpstr>Участие в проекте « Многообразие мира» Фонд «Интеркультура» (AFS Россия) </vt:lpstr>
      <vt:lpstr>Районный фестиваль славянских языков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шаблон</dc:title>
  <dc:creator>Admin</dc:creator>
  <cp:lastModifiedBy>Admin</cp:lastModifiedBy>
  <cp:revision>13</cp:revision>
  <dcterms:created xsi:type="dcterms:W3CDTF">2010-02-09T18:30:21Z</dcterms:created>
  <dcterms:modified xsi:type="dcterms:W3CDTF">2011-07-18T08:41:20Z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TC300076301049</vt:lpwstr>
  </property>
</Properties>
</file>