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6C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7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7" y="273056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43510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9999">
              <a:srgbClr val="92D050"/>
            </a:gs>
            <a:gs pos="70000">
              <a:schemeClr val="accent3">
                <a:lumMod val="60000"/>
                <a:lumOff val="40000"/>
              </a:schemeClr>
            </a:gs>
            <a:gs pos="88000">
              <a:schemeClr val="accent3">
                <a:lumMod val="60000"/>
                <a:lumOff val="4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microsoft.com/about/corporatecitizenship/citizenship/giving/programs/up/digitalliteracy/rus/default.msp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org/component/option,com_mtree/task,viewlink/link_id,4916/Itemid,118/" TargetMode="External"/><Relationship Id="rId7" Type="http://schemas.openxmlformats.org/officeDocument/2006/relationships/hyperlink" Target="http://allps.ws/main/pictures/textures/9699-shablony-dlya-photoshop-.html" TargetMode="External"/><Relationship Id="rId2" Type="http://schemas.openxmlformats.org/officeDocument/2006/relationships/hyperlink" Target="http://0lik.ru/templates/81459-ramka-shkolnaya-istoriy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0lik.ru/cliparts/7473-globusy-kliparty-v-jpeg-formate..html" TargetMode="External"/><Relationship Id="rId5" Type="http://schemas.openxmlformats.org/officeDocument/2006/relationships/hyperlink" Target="http://allgraf.net/vector/2591-books-in-vector.html" TargetMode="External"/><Relationship Id="rId4" Type="http://schemas.openxmlformats.org/officeDocument/2006/relationships/hyperlink" Target="http://www.phototimes.ru/image/e-business-14292705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info@zavuch.inf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 rot="20633413">
            <a:off x="611560" y="1268760"/>
            <a:ext cx="4320480" cy="3771857"/>
          </a:xfrm>
        </p:spPr>
        <p:txBody>
          <a:bodyPr>
            <a:normAutofit fontScale="90000"/>
          </a:bodyPr>
          <a:lstStyle/>
          <a:p>
            <a: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Презентация</a:t>
            </a:r>
            <a:b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</a:br>
            <a: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учителя математики</a:t>
            </a:r>
            <a:b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</a:br>
            <a:r>
              <a:rPr lang="ru-RU" sz="3700" b="1" dirty="0" err="1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Киктенко</a:t>
            </a:r>
            <a: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 Елены Владимировны: </a:t>
            </a:r>
            <a:b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</a:br>
            <a:r>
              <a:rPr lang="ru-RU" sz="3700" b="1" dirty="0" smtClean="0">
                <a:ln w="900" cmpd="sng">
                  <a:noFill/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«Мой путь профессионального совершенствования»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964488" cy="720080"/>
          </a:xfrm>
        </p:spPr>
        <p:txBody>
          <a:bodyPr>
            <a:normAutofit lnSpcReduction="10000"/>
          </a:bodyPr>
          <a:lstStyle/>
          <a:p>
            <a:r>
              <a:rPr lang="ru-RU" sz="2200" dirty="0" smtClean="0">
                <a:ln w="18415" cmpd="sng">
                  <a:solidFill>
                    <a:srgbClr val="006C3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МСКОУ «Каширская специальная (коррекционная) общеобразовательная школа-интернат </a:t>
            </a:r>
            <a:r>
              <a:rPr lang="en-US" sz="2200" dirty="0" smtClean="0">
                <a:ln w="18415" cmpd="sng">
                  <a:solidFill>
                    <a:srgbClr val="006C3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VIII</a:t>
            </a:r>
            <a:r>
              <a:rPr lang="ru-RU" sz="2200" dirty="0" smtClean="0">
                <a:ln w="18415" cmpd="sng">
                  <a:solidFill>
                    <a:srgbClr val="006C31"/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вида»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6364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Публикация в социальной сети работников образования </a:t>
            </a:r>
            <a:r>
              <a:rPr lang="en-US" b="1" dirty="0" smtClean="0">
                <a:solidFill>
                  <a:srgbClr val="FFFF00"/>
                </a:solidFill>
              </a:rPr>
              <a:t>nsportal.ru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G:\Сканы\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2555776" y="1700808"/>
            <a:ext cx="3922790" cy="4869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5350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8017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Курс </a:t>
            </a:r>
            <a:r>
              <a:rPr lang="ru-RU" sz="3600" dirty="0" smtClean="0">
                <a:solidFill>
                  <a:srgbClr val="FFFF00"/>
                </a:solidFill>
                <a:hlinkClick r:id="rId2"/>
              </a:rPr>
              <a:t>«Компьютерная грамотность»</a:t>
            </a:r>
            <a:r>
              <a:rPr lang="ru-RU" sz="3600" dirty="0" smtClean="0">
                <a:solidFill>
                  <a:srgbClr val="FFFF00"/>
                </a:solidFill>
              </a:rPr>
              <a:t> (</a:t>
            </a:r>
            <a:r>
              <a:rPr lang="ru-RU" sz="3600" dirty="0" err="1" smtClean="0">
                <a:solidFill>
                  <a:srgbClr val="FFFF00"/>
                </a:solidFill>
              </a:rPr>
              <a:t>Digital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</a:rPr>
              <a:t>Literacy</a:t>
            </a:r>
            <a:r>
              <a:rPr lang="ru-RU" sz="3600" dirty="0" smtClean="0">
                <a:solidFill>
                  <a:srgbClr val="FFFF00"/>
                </a:solidFill>
              </a:rPr>
              <a:t>), разработанный специалистами </a:t>
            </a:r>
            <a:r>
              <a:rPr lang="ru-RU" sz="3600" dirty="0" err="1" smtClean="0">
                <a:solidFill>
                  <a:srgbClr val="FFFF00"/>
                </a:solidFill>
              </a:rPr>
              <a:t>Microsoft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Picture 2" descr="G:\Сканы\с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1475656" y="2204864"/>
            <a:ext cx="6302684" cy="4066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349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60648"/>
            <a:ext cx="3008313" cy="310626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Курсы повышения квалификации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i="1" dirty="0" smtClean="0">
                <a:solidFill>
                  <a:schemeClr val="bg1"/>
                </a:solidFill>
              </a:rPr>
              <a:t>«Инновационные технологии в обучении и воспитании учащихся специальной (коррекционной) школы </a:t>
            </a:r>
            <a:r>
              <a:rPr lang="en-US" i="1" dirty="0" smtClean="0">
                <a:solidFill>
                  <a:schemeClr val="bg1"/>
                </a:solidFill>
              </a:rPr>
              <a:t>VIII</a:t>
            </a:r>
            <a:r>
              <a:rPr lang="ru-RU" i="1" dirty="0" smtClean="0">
                <a:solidFill>
                  <a:schemeClr val="bg1"/>
                </a:solidFill>
              </a:rPr>
              <a:t> вида»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с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642200">
            <a:off x="4335449" y="736283"/>
            <a:ext cx="4094801" cy="5590570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3429000"/>
            <a:ext cx="3008313" cy="259228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ГОУ Педагогическая академия последипломного образования </a:t>
            </a:r>
          </a:p>
          <a:p>
            <a:pPr algn="ctr"/>
            <a:r>
              <a:rPr lang="ru-RU" sz="3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 Москва</a:t>
            </a:r>
          </a:p>
          <a:p>
            <a:pPr algn="ctr"/>
            <a:r>
              <a:rPr lang="ru-RU" sz="3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2010 г.</a:t>
            </a:r>
            <a:endParaRPr lang="ru-RU" sz="30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 advTm="6162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chemeClr val="bg1"/>
            </a:gs>
            <a:gs pos="88000">
              <a:schemeClr val="bg1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4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Ссылки на материалы, используемые в презентации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200" dirty="0" smtClean="0"/>
              <a:t>Фон слайда 1: </a:t>
            </a:r>
            <a:r>
              <a:rPr lang="en-US" sz="2200" dirty="0" smtClean="0">
                <a:hlinkClick r:id="rId2"/>
              </a:rPr>
              <a:t>http://0lik.ru/templates/81459-ramka-shkolnaya-istoriya.html</a:t>
            </a:r>
            <a:endParaRPr lang="ru-RU" sz="2200" dirty="0" smtClean="0"/>
          </a:p>
          <a:p>
            <a:r>
              <a:rPr lang="ru-RU" sz="2200" dirty="0" smtClean="0"/>
              <a:t>Слайд 2 </a:t>
            </a:r>
          </a:p>
          <a:p>
            <a:pPr>
              <a:buNone/>
            </a:pPr>
            <a:r>
              <a:rPr lang="en-US" sz="2200" dirty="0" smtClean="0">
                <a:hlinkClick r:id="rId3"/>
              </a:rPr>
              <a:t>http://pedsovet.org/component/option,com_mtree/task,viewlink/link_id,4916/Itemid,118/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Ноутбук </a:t>
            </a:r>
            <a:r>
              <a:rPr lang="en-US" sz="2200" dirty="0" smtClean="0">
                <a:hlinkClick r:id="rId4"/>
              </a:rPr>
              <a:t>http://www.phototimes.ru/image/e-business-14292705/</a:t>
            </a:r>
            <a:endParaRPr lang="ru-RU" sz="2200" dirty="0" smtClean="0"/>
          </a:p>
          <a:p>
            <a:pPr>
              <a:buNone/>
            </a:pPr>
            <a:r>
              <a:rPr lang="en-US" sz="2200" dirty="0" smtClean="0"/>
              <a:t> </a:t>
            </a:r>
            <a:r>
              <a:rPr lang="ru-RU" sz="2200" dirty="0" smtClean="0"/>
              <a:t>Книги: </a:t>
            </a:r>
            <a:r>
              <a:rPr lang="en-US" sz="2200" dirty="0" smtClean="0">
                <a:hlinkClick r:id="rId5"/>
              </a:rPr>
              <a:t>http://allgraf.net/vector/2591-books-in-vector.html</a:t>
            </a:r>
            <a:r>
              <a:rPr lang="en-US" sz="2200" dirty="0" smtClean="0"/>
              <a:t> 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Глобус: </a:t>
            </a:r>
            <a:r>
              <a:rPr lang="en-US" sz="2200" dirty="0" smtClean="0">
                <a:hlinkClick r:id="rId6"/>
              </a:rPr>
              <a:t>http://0lik.ru/cliparts/7473-globusy-kliparty-v-jpeg-formate..html</a:t>
            </a:r>
            <a:endParaRPr lang="ru-RU" sz="2200" dirty="0" smtClean="0"/>
          </a:p>
          <a:p>
            <a:r>
              <a:rPr lang="ru-RU" sz="2200" dirty="0" smtClean="0"/>
              <a:t>Фон слайда 13:</a:t>
            </a:r>
          </a:p>
          <a:p>
            <a:pPr>
              <a:buNone/>
            </a:pPr>
            <a:r>
              <a:rPr lang="ru-RU" sz="2200" dirty="0" smtClean="0"/>
              <a:t> </a:t>
            </a:r>
            <a:r>
              <a:rPr lang="en-US" sz="2200" dirty="0" smtClean="0">
                <a:hlinkClick r:id="rId7"/>
              </a:rPr>
              <a:t>http://allps.ws/main/pictures/textures/9699-shablony-dlya-photoshop-.html</a:t>
            </a:r>
            <a:endParaRPr lang="ru-RU" sz="22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Tm="5929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2276872"/>
            <a:ext cx="51845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cap="all" dirty="0" smtClean="0">
                <a:ln w="381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Благодарю за </a:t>
            </a:r>
          </a:p>
          <a:p>
            <a:pPr algn="ctr"/>
            <a:r>
              <a:rPr lang="ru-RU" sz="6600" b="1" i="1" cap="all" dirty="0" smtClean="0">
                <a:ln w="381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внимание!</a:t>
            </a:r>
            <a:endParaRPr lang="ru-RU" sz="6600" b="1" i="1" cap="all" dirty="0">
              <a:ln w="38100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 spd="slow" advTm="18033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>
                <a:alpha val="9700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120680" cy="5472608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chemeClr val="bg1"/>
            </a:solidFill>
          </a:ln>
        </p:spPr>
        <p:txBody>
          <a:bodyPr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</a:p>
          <a:p>
            <a:pPr algn="ctr">
              <a:buNone/>
            </a:pPr>
            <a:r>
              <a:rPr lang="ru-RU" sz="4000" b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i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Профессиональный рост учителя невозможен без самообразовательной потребности. Для современного учителя очень важно никогда не останавливаться на достигнутом, а обязательно идти вперед.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1273854931tr8ld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422211">
            <a:off x="5580112" y="1124744"/>
            <a:ext cx="3345904" cy="25094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1248831675_pic_id252922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876631">
            <a:off x="3901613" y="4210410"/>
            <a:ext cx="3893418" cy="22659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700ecd2e404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520238">
            <a:off x="694112" y="4663682"/>
            <a:ext cx="1742645" cy="17426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6459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Участие в Первом открытом конкурсе «Активные методы обучения в образовательном процессе»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en-US" sz="3200" b="1" u="sng" dirty="0" smtClean="0">
                <a:solidFill>
                  <a:srgbClr val="FFFF00"/>
                </a:solidFill>
              </a:rPr>
              <a:t>www.moi-universitet.ru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 (2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71800" y="2332434"/>
            <a:ext cx="3546102" cy="45255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 advTm="6552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418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Лауреат </a:t>
            </a:r>
            <a:r>
              <a:rPr lang="en-US" sz="3600" dirty="0" smtClean="0">
                <a:solidFill>
                  <a:srgbClr val="FFFF00"/>
                </a:solidFill>
              </a:rPr>
              <a:t>I</a:t>
            </a:r>
            <a:r>
              <a:rPr lang="ru-RU" sz="3600" dirty="0" smtClean="0">
                <a:solidFill>
                  <a:srgbClr val="FFFF00"/>
                </a:solidFill>
              </a:rPr>
              <a:t> Всероссийской олимпиады педагогического мастерства </a:t>
            </a:r>
            <a:r>
              <a:rPr lang="en-US" sz="3600" dirty="0" smtClean="0">
                <a:solidFill>
                  <a:srgbClr val="FFFF00"/>
                </a:solidFill>
              </a:rPr>
              <a:t/>
            </a:r>
            <a:br>
              <a:rPr lang="en-US" sz="3600" dirty="0" smtClean="0">
                <a:solidFill>
                  <a:srgbClr val="FFFF00"/>
                </a:solidFill>
              </a:rPr>
            </a:br>
            <a:r>
              <a:rPr lang="en-US" sz="3600" dirty="0" smtClean="0">
                <a:solidFill>
                  <a:srgbClr val="FFFF00"/>
                </a:solidFill>
              </a:rPr>
              <a:t>www.pedolymp.ru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lau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2057106"/>
            <a:ext cx="6568212" cy="4492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272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680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Участие в практико-ориентированном семинаре «Компетентный учитель современной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школы» </a:t>
            </a:r>
            <a:r>
              <a:rPr lang="en-US" sz="3200" b="1" u="sng" dirty="0" smtClean="0">
                <a:solidFill>
                  <a:srgbClr val="FFFF00"/>
                </a:solidFill>
              </a:rPr>
              <a:t>www.centrkanon.ru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Канон Киктенко Е.В.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43808" y="1842344"/>
            <a:ext cx="3897168" cy="5015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287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chemeClr val="bg1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FF00"/>
                </a:solidFill>
              </a:rPr>
              <a:t>Участие в </a:t>
            </a:r>
            <a:r>
              <a:rPr lang="en-US" sz="3100" dirty="0" smtClean="0">
                <a:solidFill>
                  <a:srgbClr val="FFFF00"/>
                </a:solidFill>
              </a:rPr>
              <a:t>V</a:t>
            </a:r>
            <a:r>
              <a:rPr lang="ru-RU" sz="3100" dirty="0" smtClean="0">
                <a:solidFill>
                  <a:srgbClr val="FFFF00"/>
                </a:solidFill>
              </a:rPr>
              <a:t> Всероссийской педагогической видеоконференции «Личностно</a:t>
            </a:r>
            <a:r>
              <a:rPr lang="en-US" sz="3100" dirty="0" smtClean="0">
                <a:solidFill>
                  <a:srgbClr val="FFFF00"/>
                </a:solidFill>
              </a:rPr>
              <a:t> </a:t>
            </a:r>
            <a:r>
              <a:rPr lang="ru-RU" sz="3100" dirty="0" smtClean="0">
                <a:solidFill>
                  <a:srgbClr val="FFFF00"/>
                </a:solidFill>
              </a:rPr>
              <a:t>-</a:t>
            </a:r>
            <a:r>
              <a:rPr lang="en-US" sz="3100" dirty="0" smtClean="0">
                <a:solidFill>
                  <a:srgbClr val="FFFF00"/>
                </a:solidFill>
              </a:rPr>
              <a:t> </a:t>
            </a:r>
            <a:r>
              <a:rPr lang="ru-RU" sz="3100" dirty="0" err="1" smtClean="0">
                <a:solidFill>
                  <a:srgbClr val="FFFF00"/>
                </a:solidFill>
              </a:rPr>
              <a:t>ориентировнные</a:t>
            </a:r>
            <a:r>
              <a:rPr lang="ru-RU" sz="3100" dirty="0" smtClean="0">
                <a:solidFill>
                  <a:srgbClr val="FFFF00"/>
                </a:solidFill>
              </a:rPr>
              <a:t> технологии аттестации и контроля учащихся»</a:t>
            </a:r>
            <a:r>
              <a:rPr lang="en-US" sz="31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hlinkClick r:id="rId2"/>
              </a:rPr>
              <a:t>info@zavuch.info</a:t>
            </a:r>
            <a:endParaRPr lang="ru-RU" sz="31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 (4)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627784" y="2036519"/>
            <a:ext cx="3785123" cy="4821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349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Создание мини-сайта в социальной сети работников образования </a:t>
            </a:r>
            <a:r>
              <a:rPr lang="en-US" sz="3200" b="1" dirty="0" smtClean="0">
                <a:solidFill>
                  <a:srgbClr val="FFFF00"/>
                </a:solidFill>
              </a:rPr>
              <a:t>nsportal.ru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с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771800" y="1556792"/>
            <a:ext cx="3770864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396"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Публикация на сайте Всероссийский интернет – педсовет </a:t>
            </a:r>
            <a:r>
              <a:rPr lang="en-US" sz="3600" b="1" dirty="0" smtClean="0">
                <a:solidFill>
                  <a:srgbClr val="FFFF00"/>
                </a:solidFill>
              </a:rPr>
              <a:t>http</a:t>
            </a:r>
            <a:r>
              <a:rPr lang="ru-RU" sz="3600" b="1" dirty="0" smtClean="0">
                <a:solidFill>
                  <a:srgbClr val="FFFF00"/>
                </a:solidFill>
              </a:rPr>
              <a:t>:</a:t>
            </a:r>
            <a:r>
              <a:rPr lang="en-US" sz="3600" b="1" dirty="0" smtClean="0">
                <a:solidFill>
                  <a:srgbClr val="FFFF00"/>
                </a:solidFill>
              </a:rPr>
              <a:t>//pedsovet.org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 (3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627784" y="1700808"/>
            <a:ext cx="3713554" cy="483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240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541" y="188640"/>
            <a:ext cx="8229600" cy="116074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Публикация на сайте</a:t>
            </a:r>
            <a:r>
              <a:rPr lang="en-US" sz="4000" b="1" dirty="0" smtClean="0">
                <a:solidFill>
                  <a:srgbClr val="FFFF00"/>
                </a:solidFill>
              </a:rPr>
              <a:t> </a:t>
            </a:r>
            <a:r>
              <a:rPr lang="ru-RU" sz="4000" b="1" dirty="0" err="1" smtClean="0">
                <a:solidFill>
                  <a:srgbClr val="FFFF00"/>
                </a:solidFill>
              </a:rPr>
              <a:t>завуч.инфо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b="1" dirty="0"/>
          </a:p>
        </p:txBody>
      </p:sp>
      <p:pic>
        <p:nvPicPr>
          <p:cNvPr id="4" name="Содержимое 3" descr="1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339752" y="1196752"/>
            <a:ext cx="4223669" cy="5290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349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194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учителя математики Киктенко Елены Владимировны:  «Мой путь профессионального совершенствования» </vt:lpstr>
      <vt:lpstr>Слайд 2</vt:lpstr>
      <vt:lpstr>Участие в Первом открытом конкурсе «Активные методы обучения в образовательном процессе»  www.moi-universitet.ru</vt:lpstr>
      <vt:lpstr>Лауреат I Всероссийской олимпиады педагогического мастерства  www.pedolymp.ru</vt:lpstr>
      <vt:lpstr>Участие в практико-ориентированном семинаре «Компетентный учитель современной школы» www.centrkanon.ru</vt:lpstr>
      <vt:lpstr>Участие в V Всероссийской педагогической видеоконференции «Личностно - ориентировнные технологии аттестации и контроля учащихся» info@zavuch.info</vt:lpstr>
      <vt:lpstr>Создание мини-сайта в социальной сети работников образования nsportal.ru</vt:lpstr>
      <vt:lpstr>Публикация на сайте Всероссийский интернет – педсовет http://pedsovet.org</vt:lpstr>
      <vt:lpstr>Публикация на сайте завуч.инфо </vt:lpstr>
      <vt:lpstr>Публикация в социальной сети работников образования nsportal.ru</vt:lpstr>
      <vt:lpstr>Курс «Компьютерная грамотность» (Digital Literacy), разработанный специалистами Microsoft</vt:lpstr>
      <vt:lpstr>Курсы повышения квалификации  «Инновационные технологии в обучении и воспитании учащихся специальной (коррекционной) школы VIII вида»</vt:lpstr>
      <vt:lpstr>Ссылки на материалы, используемые в презентации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сертификаты</dc:title>
  <dc:creator>Киктенко Е.В.</dc:creator>
  <cp:lastModifiedBy>User</cp:lastModifiedBy>
  <cp:revision>52</cp:revision>
  <dcterms:created xsi:type="dcterms:W3CDTF">2011-07-17T07:49:01Z</dcterms:created>
  <dcterms:modified xsi:type="dcterms:W3CDTF">2011-07-24T11:25:16Z</dcterms:modified>
</cp:coreProperties>
</file>