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9" r:id="rId3"/>
    <p:sldId id="260" r:id="rId4"/>
    <p:sldId id="267" r:id="rId5"/>
    <p:sldId id="268" r:id="rId6"/>
    <p:sldId id="269" r:id="rId7"/>
    <p:sldId id="270" r:id="rId8"/>
    <p:sldId id="271" r:id="rId9"/>
    <p:sldId id="264" r:id="rId10"/>
    <p:sldId id="265" r:id="rId11"/>
    <p:sldId id="272" r:id="rId12"/>
    <p:sldId id="273" r:id="rId13"/>
    <p:sldId id="266" r:id="rId14"/>
    <p:sldId id="274" r:id="rId15"/>
    <p:sldId id="257" r:id="rId16"/>
    <p:sldId id="262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79" autoAdjust="0"/>
    <p:restoredTop sz="95990" autoAdjust="0"/>
  </p:normalViewPr>
  <p:slideViewPr>
    <p:cSldViewPr>
      <p:cViewPr varScale="1">
        <p:scale>
          <a:sx n="45" d="100"/>
          <a:sy n="45" d="100"/>
        </p:scale>
        <p:origin x="6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0"/>
    </p:cViewPr>
  </p:sorterViewPr>
  <p:notesViewPr>
    <p:cSldViewPr>
      <p:cViewPr varScale="1">
        <p:scale>
          <a:sx n="39" d="100"/>
          <a:sy n="39" d="100"/>
        </p:scale>
        <p:origin x="-156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7C529A-82C0-40D3-95E3-1470E0151F36}" type="datetimeFigureOut">
              <a:rPr lang="ru-RU" smtClean="0"/>
              <a:pPr/>
              <a:t>26.01.2009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34C38-78CE-41A9-ACA2-3444674A1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34C38-78CE-41A9-ACA2-3444674A184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34C38-78CE-41A9-ACA2-3444674A184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1.jpeg"/><Relationship Id="rId7" Type="http://schemas.openxmlformats.org/officeDocument/2006/relationships/slide" Target="slide8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6;&#1083;&#1103;%20&#1088;&#1072;&#1073;&#1086;&#1090;&#1099;\&#1059;&#1095;&#1077;&#1073;&#1085;&#1072;&#1103;%20&#1076;&#1077;&#1090;&#1077;&#1083;&#1100;&#1085;&#1086;&#1089;&#1090;&#1100;\&#1059;&#1088;&#1086;&#1082;&#1080;\&#1055;&#1086;&#1083;&#1080;&#1090;&#1080;&#1095;&#1077;&#1089;&#1082;&#1072;&#1103;%20&#1089;&#1080;&#1089;&#1090;&#1077;&#1084;&#1072;\s2.wav" TargetMode="External"/><Relationship Id="rId6" Type="http://schemas.openxmlformats.org/officeDocument/2006/relationships/image" Target="../media/image13.jpeg"/><Relationship Id="rId11" Type="http://schemas.openxmlformats.org/officeDocument/2006/relationships/image" Target="../media/image16.png"/><Relationship Id="rId5" Type="http://schemas.openxmlformats.org/officeDocument/2006/relationships/slide" Target="slide3.xml"/><Relationship Id="rId10" Type="http://schemas.openxmlformats.org/officeDocument/2006/relationships/image" Target="../media/image15.jpeg"/><Relationship Id="rId4" Type="http://schemas.openxmlformats.org/officeDocument/2006/relationships/image" Target="../media/image12.jpeg"/><Relationship Id="rId9" Type="http://schemas.openxmlformats.org/officeDocument/2006/relationships/hyperlink" Target="http://medvedev-da.ru/about/news/index.php?ELEMENT_ID=4045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6;&#1083;&#1085;&#1086;&#1084;&#1086;&#1095;&#1085;&#1099;&#1081;%20&#1087;&#1088;&#1077;&#1076;&#1089;&#1090;&#1072;&#1074;&#1080;&#1090;&#1077;&#1083;&#1100;%20&#1055;&#1088;&#1077;&#1079;&#1080;&#1076;&#1077;&#1085;&#1090;&#1072;%20&#1056;&#1060;%20&#1074;%20&#1055;&#1088;&#1080;&#1074;&#1086;&#1083;&#1078;&#1089;&#1082;&#1086;&#1084;%20&#1092;&#1077;&#1076;&#1077;&#1088;&#1072;&#1083;&#1100;&#1085;&#1086;&#1084;%20&#1086;&#1082;&#1088;&#1091;&#1075;&#1077;%20%20&#1042;%20&#1056;&#1086;&#1089;&#1089;&#1080;&#1081;&#1089;&#1082;&#1086;&#1081;%20&#1060;&#1077;&#1076;&#1077;&#1088;&#1072;&#1094;&#1080;&#1080;%20&#1086;&#1090;&#1084;&#1077;&#1090;&#1103;&#1090;%201000-&#1083;&#1077;&#1090;&#1080;&#1077;%20&#1077;&#1076;&#1080;&#1085;&#1077;&#1085;&#1080;&#1103;%20&#1084;&#1086;&#1088;&#1076;&#1086;&#1074;&#1089;&#1082;&#1086;&#1075;&#1086;%20&#1085;&#1072;&#1088;&#1086;&#1076;&#1072;%20&#1089;%20&#1085;&#1072;&#1088;&#1086;&#1076;&#1072;&#1084;&#1080;%20&#1056;&#1086;&#1089;&#1089;&#1080;&#1080;.htm" TargetMode="External"/><Relationship Id="rId2" Type="http://schemas.openxmlformats.org/officeDocument/2006/relationships/hyperlink" Target="&#1055;&#1088;&#1077;&#1079;&#1080;&#1076;&#1077;&#1085;&#1090;%20&#1056;&#1086;&#1089;&#1089;&#1080;&#1080;.htm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&#1055;&#1086;&#1083;&#1085;&#1086;&#1084;&#1086;&#1095;&#1085;&#1099;&#1081;%20&#1087;&#1088;&#1077;&#1076;&#1089;&#1090;&#1072;&#1074;&#1080;&#1090;&#1077;&#1083;&#1100;%20&#1055;&#1088;&#1077;&#1079;&#1080;&#1076;&#1077;&#1085;&#1090;&#1072;%20&#1056;&#1060;%20&#1074;%20&#1055;&#1088;&#1080;&#1074;&#1086;&#1083;&#1078;&#1089;&#1082;&#1086;&#1084;%20&#1092;&#1077;&#1076;&#1077;&#1088;&#1072;&#1083;&#1100;&#1085;&#1086;&#1084;%20&#1086;&#1082;&#1088;&#1091;&#1075;&#1077;%20%20&#1050;&#1072;&#1088;&#1090;&#1072;%20&#1086;&#1082;&#1088;&#1091;&#1075;&#1072;.htm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76;&#1083;&#1103;%20&#1088;&#1072;&#1073;&#1086;&#1090;&#1099;\&#1059;&#1095;&#1077;&#1073;&#1085;&#1072;&#1103;%20&#1076;&#1077;&#1090;&#1077;&#1083;&#1100;&#1085;&#1086;&#1089;&#1090;&#1100;\&#1059;&#1088;&#1086;&#1082;&#1080;\&#1055;&#1086;&#1083;&#1080;&#1090;&#1080;&#1095;&#1077;&#1089;&#1082;&#1072;&#1103;%20&#1089;&#1080;&#1089;&#1090;&#1077;&#1084;&#1072;\&#1088;&#1072;&#1073;&#1086;&#1090;&#1072;%20&#1043;&#1086;&#1089;%20&#1044;&#1091;&#1084;&#1099;.avi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76;&#1083;&#1103;%20&#1088;&#1072;&#1073;&#1086;&#1090;&#1099;\&#1059;&#1095;&#1077;&#1073;&#1085;&#1072;&#1103;%20&#1076;&#1077;&#1090;&#1077;&#1083;&#1100;&#1085;&#1086;&#1089;&#1090;&#1100;\&#1059;&#1088;&#1086;&#1082;&#1080;\&#1055;&#1086;&#1083;&#1080;&#1090;&#1080;&#1095;&#1077;&#1089;&#1082;&#1072;&#1103;%20&#1089;&#1080;&#1089;&#1090;&#1077;&#1084;&#1072;\&#1042;&#1099;&#1073;&#1086;&#1088;&#1099;.avi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6;&#1083;&#1103;%20&#1088;&#1072;&#1073;&#1086;&#1090;&#1099;\&#1059;&#1095;&#1077;&#1073;&#1085;&#1072;&#1103;%20&#1076;&#1077;&#1090;&#1077;&#1083;&#1100;&#1085;&#1086;&#1089;&#1090;&#1100;\&#1059;&#1088;&#1086;&#1082;&#1080;\&#1055;&#1086;&#1083;&#1080;&#1090;&#1080;&#1095;&#1077;&#1089;&#1082;&#1072;&#1103;%20&#1089;&#1080;&#1089;&#1090;&#1077;&#1084;&#1072;\&#1073;&#1086;&#1078;&#1077;%20&#1094;&#1072;&#1088;&#1103;%20&#1093;&#1088;&#1072;&#1085;&#1080;.wav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6;&#1083;&#1103;%20&#1088;&#1072;&#1073;&#1086;&#1090;&#1099;\&#1059;&#1095;&#1077;&#1073;&#1085;&#1072;&#1103;%20&#1076;&#1077;&#1090;&#1077;&#1083;&#1100;&#1085;&#1086;&#1089;&#1090;&#1100;\&#1059;&#1088;&#1086;&#1082;&#1080;\&#1055;&#1086;&#1083;&#1080;&#1090;&#1080;&#1095;&#1077;&#1089;&#1082;&#1072;&#1103;%20&#1089;&#1080;&#1089;&#1090;&#1077;&#1084;&#1072;\&#1074;&#1089;&#1090;&#1072;&#1074;&#1072;&#1081;%20&#1087;&#1088;&#1086;&#1082;&#1083;&#1103;&#1090;&#1100;&#1077;&#1084;%20&#1079;&#1072;&#1082;&#1083;&#1077;&#1081;&#1084;&#1077;&#1085;&#1085;&#1099;&#1081;.wav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6;&#1083;&#1103;%20&#1088;&#1072;&#1073;&#1086;&#1090;&#1099;\&#1059;&#1095;&#1077;&#1073;&#1085;&#1072;&#1103;%20&#1076;&#1077;&#1090;&#1077;&#1083;&#1100;&#1085;&#1086;&#1089;&#1090;&#1100;\&#1059;&#1088;&#1086;&#1082;&#1080;\&#1055;&#1086;&#1083;&#1080;&#1090;&#1080;&#1095;&#1077;&#1089;&#1082;&#1072;&#1103;%20&#1089;&#1080;&#1089;&#1090;&#1077;&#1084;&#1072;\&#1085;&#1072;&#1088;%20&#1087;&#1077;&#1089;&#1085;&#1103;%20&#1086;%20&#1057;&#1090;&#1072;&#1083;&#1080;&#1085;&#1077;.wav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762000"/>
            <a:ext cx="8305800" cy="707886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Глобальный мир состоит из образов различных стран, постоянно формируемых с помощью управляемых информационных потоков.</a:t>
            </a:r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2133600"/>
            <a:ext cx="8382000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Словно на всемирной «ярмарке тщеславия», каждая страна стремится сформировать свой привлекательный образ — своего рода торговую марку, или бренд. 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4876800"/>
            <a:ext cx="8153400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smtClean="0"/>
              <a:t>Мы создаем новую демократическую Россию, образ которой еще окончательно не закрепился в современном мировом сообществе.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3581400"/>
            <a:ext cx="8305800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/>
              <a:t>Можно сказать, что именно сейчас разворачивается острейшая информационно-идеологическая борьба за этот образ.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381000"/>
            <a:ext cx="4419600" cy="771346"/>
          </a:xfrm>
          <a:prstGeom prst="foldedCorner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Глобальный мир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38400" y="1524000"/>
            <a:ext cx="5638800" cy="1579424"/>
          </a:xfrm>
          <a:prstGeom prst="foldedCorner">
            <a:avLst>
              <a:gd name="adj" fmla="val 46205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Информационные управляемые потоки</a:t>
            </a:r>
            <a:endParaRPr lang="ru-RU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0" y="4343400"/>
            <a:ext cx="3200400" cy="952619"/>
          </a:xfrm>
          <a:prstGeom prst="foldedCorner">
            <a:avLst>
              <a:gd name="adj" fmla="val 3255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/>
              <a:t>Образ страны</a:t>
            </a:r>
            <a:endParaRPr lang="ru-RU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828800" y="3962400"/>
            <a:ext cx="1582484" cy="844808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Бренд</a:t>
            </a:r>
            <a:endParaRPr lang="ru-RU" sz="4000" b="1" dirty="0"/>
          </a:p>
        </p:txBody>
      </p:sp>
      <p:sp>
        <p:nvSpPr>
          <p:cNvPr id="12" name="Хорда 11"/>
          <p:cNvSpPr/>
          <p:nvPr/>
        </p:nvSpPr>
        <p:spPr>
          <a:xfrm>
            <a:off x="-685800" y="0"/>
            <a:ext cx="10751460" cy="908864"/>
          </a:xfrm>
          <a:prstGeom prst="chord">
            <a:avLst>
              <a:gd name="adj1" fmla="val 21547389"/>
              <a:gd name="adj2" fmla="val 16200000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600" b="1" i="1" dirty="0" smtClean="0"/>
              <a:t>Про нас, россиян, говорят, что это:</a:t>
            </a:r>
            <a:endParaRPr lang="ru-RU" sz="3600" b="1" i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990600" y="1295400"/>
            <a:ext cx="7299371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600" dirty="0" smtClean="0"/>
              <a:t>те, кто проиграл «холодную войну»;</a:t>
            </a:r>
            <a:endParaRPr lang="ru-RU" sz="3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81000" y="3995678"/>
            <a:ext cx="8077200" cy="286232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dirty="0" smtClean="0"/>
              <a:t>те, кто, обладая рабским менталитетом, стремится подчинить себе всех вокруг, а потому представляет постоянную угрозу для своих соседей (и всего мира).</a:t>
            </a:r>
            <a:endParaRPr lang="ru-RU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990600" y="457200"/>
            <a:ext cx="6781800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Политическая система России</a:t>
            </a:r>
            <a:endParaRPr lang="ru-RU" sz="3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371600" y="1905000"/>
            <a:ext cx="3523650" cy="82230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i="1" dirty="0" smtClean="0"/>
              <a:t>государство</a:t>
            </a:r>
            <a:endParaRPr lang="ru-RU" sz="3200" b="1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4876800" y="1828800"/>
            <a:ext cx="3138465" cy="1168539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/>
              <a:t>Политические </a:t>
            </a:r>
          </a:p>
          <a:p>
            <a:pPr algn="ctr"/>
            <a:r>
              <a:rPr lang="ru-RU" sz="2400" b="1" i="1" dirty="0" smtClean="0"/>
              <a:t>партии</a:t>
            </a:r>
            <a:endParaRPr lang="ru-RU" sz="2400" b="1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1676400" y="2895600"/>
            <a:ext cx="2437161" cy="1168539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/>
              <a:t>группы</a:t>
            </a:r>
          </a:p>
          <a:p>
            <a:pPr algn="ctr"/>
            <a:r>
              <a:rPr lang="ru-RU" sz="2400" b="1" i="1" dirty="0" smtClean="0"/>
              <a:t> интересов</a:t>
            </a:r>
            <a:endParaRPr lang="ru-RU" sz="2400" b="1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4572000" y="3124200"/>
            <a:ext cx="3510305" cy="1168539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/>
              <a:t>Местное</a:t>
            </a:r>
          </a:p>
          <a:p>
            <a:pPr algn="ctr"/>
            <a:r>
              <a:rPr lang="ru-RU" sz="2400" b="1" i="1" dirty="0" smtClean="0"/>
              <a:t> самоуправление</a:t>
            </a:r>
            <a:endParaRPr lang="ru-RU" sz="2400" b="1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1524000" y="4495800"/>
            <a:ext cx="3276600" cy="82230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 smtClean="0"/>
              <a:t>       СМ</a:t>
            </a:r>
            <a:r>
              <a:rPr lang="ru-RU" sz="3200" b="1" i="1" dirty="0" smtClean="0"/>
              <a:t>И</a:t>
            </a:r>
            <a:endParaRPr lang="ru-RU" sz="3200" b="1" i="1" dirty="0"/>
          </a:p>
        </p:txBody>
      </p:sp>
      <p:sp>
        <p:nvSpPr>
          <p:cNvPr id="23" name="Выгнутая влево стрелка 22"/>
          <p:cNvSpPr/>
          <p:nvPr/>
        </p:nvSpPr>
        <p:spPr>
          <a:xfrm>
            <a:off x="2209800" y="1143000"/>
            <a:ext cx="426720" cy="838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Выгнутая влево стрелка 23"/>
          <p:cNvSpPr/>
          <p:nvPr/>
        </p:nvSpPr>
        <p:spPr>
          <a:xfrm flipH="1">
            <a:off x="6400800" y="1066800"/>
            <a:ext cx="381000" cy="7620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Выгнутая влево стрелка 26"/>
          <p:cNvSpPr/>
          <p:nvPr/>
        </p:nvSpPr>
        <p:spPr>
          <a:xfrm>
            <a:off x="1066800" y="1143000"/>
            <a:ext cx="762000" cy="20574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Выгнутая влево стрелка 27"/>
          <p:cNvSpPr/>
          <p:nvPr/>
        </p:nvSpPr>
        <p:spPr>
          <a:xfrm>
            <a:off x="533400" y="1143000"/>
            <a:ext cx="762000" cy="3505200"/>
          </a:xfrm>
          <a:prstGeom prst="curvedRightArrow">
            <a:avLst>
              <a:gd name="adj1" fmla="val 25000"/>
              <a:gd name="adj2" fmla="val 50000"/>
              <a:gd name="adj3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Выгнутая влево стрелка 28"/>
          <p:cNvSpPr/>
          <p:nvPr/>
        </p:nvSpPr>
        <p:spPr>
          <a:xfrm flipH="1">
            <a:off x="7543800" y="1066800"/>
            <a:ext cx="609600" cy="22860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81000" y="2057400"/>
            <a:ext cx="8077200" cy="175432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dirty="0" smtClean="0"/>
              <a:t>те, кто не умеет управляться сами, не понимает ценности свободы и нуждается в «сильной руке</a:t>
            </a:r>
            <a:r>
              <a:rPr lang="ru-RU" sz="3600" dirty="0" smtClean="0"/>
              <a:t>»;</a:t>
            </a:r>
            <a:endParaRPr lang="ru-RU" sz="3600" dirty="0"/>
          </a:p>
        </p:txBody>
      </p:sp>
      <p:sp>
        <p:nvSpPr>
          <p:cNvPr id="30" name="Овал 29"/>
          <p:cNvSpPr/>
          <p:nvPr/>
        </p:nvSpPr>
        <p:spPr>
          <a:xfrm>
            <a:off x="533400" y="1981200"/>
            <a:ext cx="7848600" cy="315938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То, что Россия — демократическое государство, следует не только из статьи 1, но и из всего устройства российской власти. </a:t>
            </a:r>
            <a:endParaRPr lang="ru-RU" sz="2800" b="1" dirty="0"/>
          </a:p>
        </p:txBody>
      </p:sp>
      <p:sp>
        <p:nvSpPr>
          <p:cNvPr id="31" name="Капля 30"/>
          <p:cNvSpPr/>
          <p:nvPr/>
        </p:nvSpPr>
        <p:spPr>
          <a:xfrm>
            <a:off x="609600" y="304800"/>
            <a:ext cx="7848600" cy="2553474"/>
          </a:xfrm>
          <a:prstGeom prst="teardrop">
            <a:avLst>
              <a:gd name="adj" fmla="val 6752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/>
              <a:t>Основной критерий оценки стран, принятый в глобальной системе ценностей, — степень их демократичности. </a:t>
            </a:r>
            <a:endParaRPr lang="ru-RU" sz="2800" b="1" dirty="0"/>
          </a:p>
        </p:txBody>
      </p:sp>
      <p:sp>
        <p:nvSpPr>
          <p:cNvPr id="35" name="Выноска со стрелкой вверх 34"/>
          <p:cNvSpPr/>
          <p:nvPr/>
        </p:nvSpPr>
        <p:spPr>
          <a:xfrm>
            <a:off x="609600" y="3733800"/>
            <a:ext cx="7696200" cy="2121694"/>
          </a:xfrm>
          <a:prstGeom prst="up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Мы должны указать, что политическая система России, которую установил Основной Закон — Конституция РФ 1993г., демократическая. </a:t>
            </a:r>
            <a:endParaRPr lang="ru-RU" sz="2800" b="1" dirty="0"/>
          </a:p>
        </p:txBody>
      </p:sp>
      <p:sp>
        <p:nvSpPr>
          <p:cNvPr id="36" name="Блок-схема: документ 35"/>
          <p:cNvSpPr/>
          <p:nvPr/>
        </p:nvSpPr>
        <p:spPr>
          <a:xfrm>
            <a:off x="685800" y="1524000"/>
            <a:ext cx="8153400" cy="3860125"/>
          </a:xfrm>
          <a:prstGeom prst="flowChartDocumen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Политическая система — </a:t>
            </a:r>
            <a:r>
              <a:rPr lang="ru-RU" sz="2800" b="1" dirty="0" err="1" smtClean="0"/>
              <a:t>система</a:t>
            </a:r>
            <a:r>
              <a:rPr lang="ru-RU" sz="2800" b="1" dirty="0" smtClean="0"/>
              <a:t> государственных и </a:t>
            </a:r>
            <a:r>
              <a:rPr lang="ru-RU" sz="2800" b="1" dirty="0" smtClean="0"/>
              <a:t>негосударственных </a:t>
            </a:r>
            <a:r>
              <a:rPr lang="ru-RU" sz="2800" b="1" dirty="0" smtClean="0"/>
              <a:t>социальных институтов, которые осуществляют определенные</a:t>
            </a:r>
          </a:p>
          <a:p>
            <a:pPr algn="just"/>
            <a:r>
              <a:rPr lang="ru-RU" sz="2800" b="1" dirty="0" smtClean="0"/>
              <a:t>политические функции. Основу политической системы составляет </a:t>
            </a:r>
            <a:r>
              <a:rPr lang="ru-RU" sz="2800" b="1" dirty="0" smtClean="0"/>
              <a:t>государство </a:t>
            </a:r>
            <a:r>
              <a:rPr lang="ru-RU" sz="2800" b="1" dirty="0" smtClean="0"/>
              <a:t>(Современный словарь по общественным наукам/под ред.</a:t>
            </a:r>
          </a:p>
          <a:p>
            <a:pPr algn="just"/>
            <a:r>
              <a:rPr lang="ru-RU" sz="2800" b="1" dirty="0" err="1" smtClean="0"/>
              <a:t>О.Г.Данильяна</a:t>
            </a:r>
            <a:r>
              <a:rPr lang="ru-RU" sz="2800" b="1" dirty="0" smtClean="0"/>
              <a:t>, Н.И.Панова. — М., 2005).</a:t>
            </a:r>
            <a:endParaRPr lang="ru-RU" sz="28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5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9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500"/>
                            </p:stCondLst>
                            <p:childTnLst>
                              <p:par>
                                <p:cTn id="92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000"/>
                            </p:stCondLst>
                            <p:childTnLst>
                              <p:par>
                                <p:cTn id="96" presetID="9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0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1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1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000"/>
                            </p:stCondLst>
                            <p:childTnLst>
                              <p:par>
                                <p:cTn id="121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5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000"/>
                            </p:stCondLst>
                            <p:childTnLst>
                              <p:par>
                                <p:cTn id="1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000"/>
                            </p:stCondLst>
                            <p:childTnLst>
                              <p:par>
                                <p:cTn id="1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4500"/>
                            </p:stCondLst>
                            <p:childTnLst>
                              <p:par>
                                <p:cTn id="1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0"/>
                            </p:stCondLst>
                            <p:childTnLst>
                              <p:par>
                                <p:cTn id="1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500"/>
                            </p:stCondLst>
                            <p:childTnLst>
                              <p:par>
                                <p:cTn id="1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6000"/>
                            </p:stCondLst>
                            <p:childTnLst>
                              <p:par>
                                <p:cTn id="1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6500"/>
                            </p:stCondLst>
                            <p:childTnLst>
                              <p:par>
                                <p:cTn id="1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7000"/>
                            </p:stCondLst>
                            <p:childTnLst>
                              <p:par>
                                <p:cTn id="1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500"/>
                            </p:stCondLst>
                            <p:childTnLst>
                              <p:par>
                                <p:cTn id="17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000"/>
                            </p:stCondLst>
                            <p:childTnLst>
                              <p:par>
                                <p:cTn id="17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1500"/>
                            </p:stCondLst>
                            <p:childTnLst>
                              <p:par>
                                <p:cTn id="17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000"/>
                            </p:stCondLst>
                            <p:childTnLst>
                              <p:par>
                                <p:cTn id="18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500"/>
                            </p:stCondLst>
                            <p:childTnLst>
                              <p:par>
                                <p:cTn id="18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3000"/>
                            </p:stCondLst>
                            <p:childTnLst>
                              <p:par>
                                <p:cTn id="19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3500"/>
                            </p:stCondLst>
                            <p:childTnLst>
                              <p:par>
                                <p:cTn id="1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4000"/>
                            </p:stCondLst>
                            <p:childTnLst>
                              <p:par>
                                <p:cTn id="19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4500"/>
                            </p:stCondLst>
                            <p:childTnLst>
                              <p:par>
                                <p:cTn id="20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5000"/>
                            </p:stCondLst>
                            <p:childTnLst>
                              <p:par>
                                <p:cTn id="206" presetID="9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5500"/>
                            </p:stCondLst>
                            <p:childTnLst>
                              <p:par>
                                <p:cTn id="210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6000"/>
                            </p:stCondLst>
                            <p:childTnLst>
                              <p:par>
                                <p:cTn id="214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9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500"/>
                            </p:stCondLst>
                            <p:childTnLst>
                              <p:par>
                                <p:cTn id="223" presetID="9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27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9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3" grpId="0" animBg="1"/>
      <p:bldP spid="3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5" grpId="0" animBg="1"/>
      <p:bldP spid="15" grpId="1" animBg="1"/>
      <p:bldP spid="2" grpId="0" animBg="1"/>
      <p:bldP spid="2" grpId="1" animBg="1"/>
      <p:bldP spid="2" grpId="2" animBg="1"/>
      <p:bldP spid="2" grpId="3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  <p:bldP spid="20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14" grpId="0" animBg="1"/>
      <p:bldP spid="14" grpId="1" animBg="1"/>
      <p:bldP spid="30" grpId="2" animBg="1"/>
      <p:bldP spid="30" grpId="3" animBg="1"/>
      <p:bldP spid="31" grpId="2" animBg="1"/>
      <p:bldP spid="31" grpId="3" animBg="1"/>
      <p:bldP spid="35" grpId="2" animBg="1"/>
      <p:bldP spid="35" grpId="3" animBg="1"/>
      <p:bldP spid="36" grpId="0" animBg="1"/>
      <p:bldP spid="36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87" descr="Pic_0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3479224"/>
            <a:ext cx="2209800" cy="2963142"/>
          </a:xfrm>
          <a:prstGeom prst="rect">
            <a:avLst/>
          </a:prstGeom>
          <a:noFill/>
        </p:spPr>
      </p:pic>
      <p:pic>
        <p:nvPicPr>
          <p:cNvPr id="7" name="Picture 12" descr="Изображение:Boris Yeltsin 1993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95800" y="228600"/>
            <a:ext cx="2362200" cy="3055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Михаил Сергеевич Горбачёв">
            <a:hlinkClick r:id="rId7" action="ppaction://hlinksldjump" tooltip="&quot;Михаил Сергеевич Горбачёв&quot;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199" y="457200"/>
            <a:ext cx="2638845" cy="300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medvedev3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648200" y="3429000"/>
            <a:ext cx="3810000" cy="2848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s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3897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381000"/>
            <a:ext cx="6477000" cy="1337667"/>
          </a:xfrm>
          <a:prstGeom prst="flowChartDocument">
            <a:avLst/>
          </a:prstGeom>
          <a:ln w="38100">
            <a:solidFill>
              <a:srgbClr val="FFFF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2" action="ppaction://hlinkfile"/>
              </a:rPr>
              <a:t>Конституция</a:t>
            </a:r>
            <a:r>
              <a:rPr lang="ru-RU" sz="3200" dirty="0" smtClean="0"/>
              <a:t> России о федеративном устройстве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447800" y="2286000"/>
            <a:ext cx="6431056" cy="1184791"/>
          </a:xfrm>
          <a:prstGeom prst="flowChartDocumen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hlinkClick r:id="rId3" action="ppaction://hlinkfile"/>
              </a:rPr>
              <a:t>Празднование</a:t>
            </a:r>
            <a:r>
              <a:rPr lang="ru-RU" sz="2800" dirty="0" smtClean="0"/>
              <a:t> тысячелетия единения  </a:t>
            </a:r>
          </a:p>
          <a:p>
            <a:r>
              <a:rPr lang="ru-RU" sz="2800" dirty="0" smtClean="0"/>
              <a:t>мордовского народа  с народами России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4191000"/>
            <a:ext cx="6248400" cy="649724"/>
          </a:xfrm>
          <a:prstGeom prst="flowChartDocumen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Создание </a:t>
            </a:r>
            <a:r>
              <a:rPr lang="ru-RU" sz="2800" dirty="0" smtClean="0">
                <a:hlinkClick r:id="rId4" action="ppaction://hlinkfile"/>
              </a:rPr>
              <a:t>федеральных </a:t>
            </a:r>
            <a:r>
              <a:rPr lang="ru-RU" sz="2800" dirty="0" smtClean="0"/>
              <a:t>округов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icon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381000"/>
            <a:ext cx="3075761" cy="4354630"/>
          </a:xfrm>
          <a:prstGeom prst="rect">
            <a:avLst/>
          </a:prstGeom>
          <a:noFill/>
        </p:spPr>
      </p:pic>
      <p:sp>
        <p:nvSpPr>
          <p:cNvPr id="3" name="Блок-схема: альтернативный процесс 2"/>
          <p:cNvSpPr/>
          <p:nvPr/>
        </p:nvSpPr>
        <p:spPr>
          <a:xfrm>
            <a:off x="762000" y="4953000"/>
            <a:ext cx="7848600" cy="1328023"/>
          </a:xfrm>
          <a:prstGeom prst="flowChartAlternateProcess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Полномочный представитель Президента Российской Федерации в Приволжском федеральном округе</a:t>
            </a:r>
            <a:endParaRPr lang="ru-RU" sz="2400" dirty="0" smtClean="0"/>
          </a:p>
          <a:p>
            <a:pPr algn="ctr"/>
            <a:r>
              <a:rPr lang="ru-RU" sz="2400" b="1" dirty="0" err="1" smtClean="0"/>
              <a:t>Рапота</a:t>
            </a:r>
            <a:r>
              <a:rPr lang="ru-RU" sz="2400" b="1" dirty="0" smtClean="0"/>
              <a:t> Григорий Алексеевич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762000"/>
            <a:ext cx="36766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762000"/>
            <a:ext cx="3733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295400"/>
            <a:ext cx="7086600" cy="2619137"/>
          </a:xfrm>
          <a:prstGeom prst="flowChartMultidocumen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Домашнее задание:</a:t>
            </a:r>
          </a:p>
          <a:p>
            <a:pPr algn="ctr"/>
            <a:r>
              <a:rPr lang="ru-RU" sz="2800" dirty="0" smtClean="0"/>
              <a:t>Параграф 23, 1 и 2 раздел. Доказать, что политическая система России является демократичной.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абота Гос Думы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46667" y="381001"/>
            <a:ext cx="7611533" cy="622761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5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Выборы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38200" y="374072"/>
            <a:ext cx="7315200" cy="598516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2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066800" y="2819400"/>
            <a:ext cx="1676400" cy="609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Политическая деятельность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219200" y="1600200"/>
            <a:ext cx="1600200" cy="635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Территория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6781800" y="3962400"/>
            <a:ext cx="17526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Система права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7086600" y="2743200"/>
            <a:ext cx="1752600" cy="609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Гражданство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1295400" y="4114800"/>
            <a:ext cx="1676400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Налоги и сборы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3810000" y="457200"/>
            <a:ext cx="2209800" cy="609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Монополия на применение силы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6934200" y="1600200"/>
            <a:ext cx="16002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Суверенитет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3962400" y="4800600"/>
            <a:ext cx="1981200" cy="914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Отделение публичной власти от общества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733800" y="1981200"/>
            <a:ext cx="2133600" cy="1905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Основные признаки государства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Стрелка влево 21"/>
          <p:cNvSpPr/>
          <p:nvPr/>
        </p:nvSpPr>
        <p:spPr>
          <a:xfrm rot="5400000">
            <a:off x="4533900" y="1333500"/>
            <a:ext cx="685800" cy="30480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лево 22"/>
          <p:cNvSpPr/>
          <p:nvPr/>
        </p:nvSpPr>
        <p:spPr>
          <a:xfrm rot="2381916">
            <a:off x="3142478" y="1860286"/>
            <a:ext cx="685800" cy="30480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лево 23"/>
          <p:cNvSpPr/>
          <p:nvPr/>
        </p:nvSpPr>
        <p:spPr>
          <a:xfrm rot="8146762">
            <a:off x="5952729" y="1948567"/>
            <a:ext cx="685800" cy="30480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лево 24"/>
          <p:cNvSpPr/>
          <p:nvPr/>
        </p:nvSpPr>
        <p:spPr>
          <a:xfrm rot="11004580">
            <a:off x="6180657" y="2839524"/>
            <a:ext cx="685800" cy="30480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лево 25"/>
          <p:cNvSpPr/>
          <p:nvPr/>
        </p:nvSpPr>
        <p:spPr>
          <a:xfrm rot="12812725">
            <a:off x="5818305" y="3821703"/>
            <a:ext cx="685800" cy="30480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лево 26"/>
          <p:cNvSpPr/>
          <p:nvPr/>
        </p:nvSpPr>
        <p:spPr>
          <a:xfrm rot="16381945">
            <a:off x="4551827" y="4236681"/>
            <a:ext cx="685800" cy="30480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лево 27"/>
          <p:cNvSpPr/>
          <p:nvPr/>
        </p:nvSpPr>
        <p:spPr>
          <a:xfrm rot="19365475">
            <a:off x="3298908" y="3910241"/>
            <a:ext cx="685800" cy="30480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лево 28"/>
          <p:cNvSpPr/>
          <p:nvPr/>
        </p:nvSpPr>
        <p:spPr>
          <a:xfrm>
            <a:off x="2819400" y="2895600"/>
            <a:ext cx="685800" cy="30480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xit" presetSubtype="0" fill="hold" grpId="1" nodeType="afterEffect">
                                  <p:stCondLst>
                                    <p:cond delay="60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9500"/>
                            </p:stCondLst>
                            <p:childTnLst>
                              <p:par>
                                <p:cTn id="8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0"/>
                            </p:stCondLst>
                            <p:childTnLst>
                              <p:par>
                                <p:cTn id="85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500"/>
                            </p:stCondLst>
                            <p:childTnLst>
                              <p:par>
                                <p:cTn id="89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1000"/>
                            </p:stCondLst>
                            <p:childTnLst>
                              <p:par>
                                <p:cTn id="9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1500"/>
                            </p:stCondLst>
                            <p:childTnLst>
                              <p:par>
                                <p:cTn id="9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0"/>
                            </p:stCondLst>
                            <p:childTnLst>
                              <p:par>
                                <p:cTn id="10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2500"/>
                            </p:stCondLst>
                            <p:childTnLst>
                              <p:par>
                                <p:cTn id="105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6" grpId="0" animBg="1"/>
      <p:bldP spid="2066" grpId="1" animBg="1"/>
      <p:bldP spid="2065" grpId="0" animBg="1"/>
      <p:bldP spid="2065" grpId="1" animBg="1"/>
      <p:bldP spid="2064" grpId="0" animBg="1"/>
      <p:bldP spid="2064" grpId="1" animBg="1"/>
      <p:bldP spid="2063" grpId="0" animBg="1"/>
      <p:bldP spid="2063" grpId="1" animBg="1"/>
      <p:bldP spid="2062" grpId="0" animBg="1"/>
      <p:bldP spid="2062" grpId="1" animBg="1"/>
      <p:bldP spid="2061" grpId="0" animBg="1"/>
      <p:bldP spid="2061" grpId="1" animBg="1"/>
      <p:bldP spid="2060" grpId="0" animBg="1"/>
      <p:bldP spid="2060" grpId="1" animBg="1"/>
      <p:bldP spid="2059" grpId="0" animBg="1"/>
      <p:bldP spid="2059" grpId="1" animBg="1"/>
      <p:bldP spid="2058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2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219200" y="381000"/>
            <a:ext cx="6934200" cy="95410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457200" algn="l"/>
              </a:tabLst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Укажите, какие из приведенных понятий и определений соответствуют друг другу: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-381000" y="0"/>
            <a:ext cx="3429000" cy="794802"/>
          </a:xfrm>
          <a:prstGeom prst="flowChartDecision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457200" algn="l"/>
              </a:tabLst>
            </a:pP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суверенитет</a:t>
            </a:r>
            <a:endParaRPr kumimoji="0" lang="ru-RU" sz="20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838200"/>
            <a:ext cx="3352800" cy="794802"/>
          </a:xfrm>
          <a:prstGeom prst="flowChartDecision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457200" algn="l"/>
              </a:tabLst>
            </a:pP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государство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286000" y="0"/>
            <a:ext cx="3581400" cy="1406188"/>
          </a:xfrm>
          <a:prstGeom prst="flowChartDecision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457200" algn="l"/>
              </a:tabLst>
            </a:pP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Социальное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457200" algn="l"/>
              </a:tabLst>
            </a:pP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государство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5867400" y="0"/>
            <a:ext cx="3276600" cy="1406188"/>
          </a:xfrm>
          <a:prstGeom prst="flowChartDecision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457200" algn="l"/>
              </a:tabLst>
            </a:pP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Правовое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457200" algn="l"/>
              </a:tabLst>
            </a:pP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государство</a:t>
            </a:r>
          </a:p>
        </p:txBody>
      </p:sp>
      <p:sp>
        <p:nvSpPr>
          <p:cNvPr id="9" name="Загнутый угол 8"/>
          <p:cNvSpPr/>
          <p:nvPr/>
        </p:nvSpPr>
        <p:spPr>
          <a:xfrm>
            <a:off x="3048000" y="1371600"/>
            <a:ext cx="2743200" cy="1828800"/>
          </a:xfrm>
          <a:prstGeom prst="foldedCorne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Независимость и верховенство государственной власти</a:t>
            </a:r>
            <a:endParaRPr lang="ru-RU" sz="2400" b="1" dirty="0"/>
          </a:p>
        </p:txBody>
      </p:sp>
      <p:sp>
        <p:nvSpPr>
          <p:cNvPr id="10" name="Загнутый угол 9"/>
          <p:cNvSpPr/>
          <p:nvPr/>
        </p:nvSpPr>
        <p:spPr>
          <a:xfrm>
            <a:off x="381000" y="3352800"/>
            <a:ext cx="2286000" cy="3200400"/>
          </a:xfrm>
          <a:prstGeom prst="foldedCorne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Особая форма организации политической власти, обладающая суверенитетом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019800" y="3429000"/>
            <a:ext cx="2743200" cy="304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Государство, стремящееся к обеспечению  достойных условий существования для  всех граждан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48000" y="4343400"/>
            <a:ext cx="2743200" cy="21336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Тип государства, в котором осуществляется верховенство  закона.</a:t>
            </a:r>
            <a:endParaRPr lang="ru-RU" sz="2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3333 0.21082 " pathEditMode="relative" ptsTypes="AA">
                                      <p:cBhvr>
                                        <p:cTn id="4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4 -0.02471 L -0.35416 0.43844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6666 0.2772 " pathEditMode="relative" ptsTypes="AA">
                                      <p:cBhvr>
                                        <p:cTn id="5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10233E-6 L 0.32917 0.00855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9" presetClass="exit" presetSubtype="0" fill="hold" grpId="2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 animBg="1"/>
      <p:bldP spid="18433" grpId="1" animBg="1"/>
      <p:bldP spid="18433" grpId="2" animBg="1"/>
      <p:bldP spid="18433" grpId="3" animBg="1"/>
      <p:bldP spid="18434" grpId="0" animBg="1"/>
      <p:bldP spid="18434" grpId="1" animBg="1"/>
      <p:bldP spid="18434" grpId="2" animBg="1"/>
      <p:bldP spid="4" grpId="0" animBg="1"/>
      <p:bldP spid="4" grpId="2" animBg="1"/>
      <p:bldP spid="4" grpId="3" animBg="1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838200"/>
            <a:ext cx="3656528" cy="646986"/>
          </a:xfrm>
          <a:prstGeom prst="roundRect">
            <a:avLst>
              <a:gd name="adj" fmla="val 49535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/>
              <a:t>Форма государства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810000" y="2057400"/>
            <a:ext cx="3234369" cy="730687"/>
          </a:xfrm>
          <a:prstGeom prst="roundRect">
            <a:avLst>
              <a:gd name="adj" fmla="val 49535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Форма правления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62400" y="4724400"/>
            <a:ext cx="3790742" cy="730687"/>
          </a:xfrm>
          <a:prstGeom prst="roundRect">
            <a:avLst>
              <a:gd name="adj" fmla="val 49535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Политический режим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810000" y="3200400"/>
            <a:ext cx="3856452" cy="730687"/>
          </a:xfrm>
          <a:prstGeom prst="roundRect">
            <a:avLst>
              <a:gd name="adj" fmla="val 49535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Форма </a:t>
            </a:r>
            <a:r>
              <a:rPr lang="ru-RU" sz="2800" b="1" dirty="0" err="1" smtClean="0"/>
              <a:t>гос</a:t>
            </a:r>
            <a:r>
              <a:rPr lang="ru-RU" sz="2800" b="1" dirty="0" smtClean="0"/>
              <a:t>. устройства</a:t>
            </a:r>
            <a:endParaRPr lang="ru-RU" sz="2800" b="1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2743200" y="1600200"/>
            <a:ext cx="1066800" cy="3430588"/>
            <a:chOff x="2819400" y="1143000"/>
            <a:chExt cx="1066800" cy="3430588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 rot="16200000" flipH="1">
              <a:off x="1143000" y="2819400"/>
              <a:ext cx="3429000" cy="76200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>
              <a:off x="3048000" y="4572000"/>
              <a:ext cx="838200" cy="1588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>
              <a:off x="2971800" y="3200400"/>
              <a:ext cx="838200" cy="1588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>
              <a:off x="2819400" y="1981200"/>
              <a:ext cx="838200" cy="1588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5562600"/>
            <a:ext cx="2622513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Форма правления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982365" y="3962400"/>
            <a:ext cx="3161635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форма </a:t>
            </a:r>
            <a:r>
              <a:rPr lang="ru-RU" sz="2400" b="1" dirty="0" err="1" smtClean="0"/>
              <a:t>гос</a:t>
            </a:r>
            <a:r>
              <a:rPr lang="ru-RU" sz="2400" b="1" dirty="0" smtClean="0"/>
              <a:t>. устройства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096000"/>
            <a:ext cx="2175019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президентская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010400" y="5562600"/>
            <a:ext cx="1776255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абсолютная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52800" y="5638800"/>
            <a:ext cx="171874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смешанная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086600" y="4572000"/>
            <a:ext cx="173682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республика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648200" y="5257800"/>
            <a:ext cx="222144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парламентская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495800" y="6019800"/>
            <a:ext cx="151798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монархия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943600" y="6096000"/>
            <a:ext cx="250376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конституционная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 flipH="1">
            <a:off x="7010400" y="5029200"/>
            <a:ext cx="18288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унитарное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 flipH="1">
            <a:off x="2667000" y="6172200"/>
            <a:ext cx="18288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федерация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191000" y="4800600"/>
            <a:ext cx="2300245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дуалистическая</a:t>
            </a:r>
            <a:endParaRPr lang="ru-RU" sz="2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667 5.47724E-7 L 0.09827 -0.79894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" y="-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3.07835E-6 L 1.11022E-16 -0.52137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02 -0.02242 L -0.45798 -0.77675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" y="-3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42431E-6 L -0.44167 -0.57685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" y="-2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3506E-7 L 0.475 -0.66559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" y="-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50058E-6 L -0.04167 -0.57708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" y="-2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3328 L -0.73039 -0.5327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4" y="-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181 -0.11116 L -0.66181 -0.6991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-2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90894E-6 L -0.45903 -0.35521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" y="-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75 0.03305 L 0.34775 -0.71019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" y="-3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09221E-6 L -0.16302 -0.49943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" y="-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65473E-6 L -3.33333E-6 -0.46591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18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2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500"/>
                            </p:stCondLst>
                            <p:childTnLst>
                              <p:par>
                                <p:cTn id="126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3000"/>
                            </p:stCondLst>
                            <p:childTnLst>
                              <p:par>
                                <p:cTn id="130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500"/>
                            </p:stCondLst>
                            <p:childTnLst>
                              <p:par>
                                <p:cTn id="134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4000"/>
                            </p:stCondLst>
                            <p:childTnLst>
                              <p:par>
                                <p:cTn id="138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500"/>
                            </p:stCondLst>
                            <p:childTnLst>
                              <p:par>
                                <p:cTn id="142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000"/>
                            </p:stCondLst>
                            <p:childTnLst>
                              <p:par>
                                <p:cTn id="146" presetID="9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500"/>
                            </p:stCondLst>
                            <p:childTnLst>
                              <p:par>
                                <p:cTn id="150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  <p:bldP spid="3" grpId="0" animBg="1"/>
      <p:bldP spid="3" grpId="1" animBg="1"/>
      <p:bldP spid="3" grpId="2" animBg="1"/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7" grpId="3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4" grpId="0" animBg="1"/>
      <p:bldP spid="14" grpId="1" animBg="1"/>
      <p:bldP spid="14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0" y="762000"/>
            <a:ext cx="5445080" cy="895826"/>
          </a:xfrm>
          <a:prstGeom prst="downArrowCallout">
            <a:avLst>
              <a:gd name="adj1" fmla="val 0"/>
              <a:gd name="adj2" fmla="val 0"/>
              <a:gd name="adj3" fmla="val 25000"/>
              <a:gd name="adj4" fmla="val 64977"/>
            </a:avLst>
          </a:prstGeom>
          <a:ln w="38100">
            <a:solidFill>
              <a:srgbClr val="00206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/>
              <a:t>Макс Вебер. Типы господства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743200" y="3581400"/>
            <a:ext cx="4464163" cy="578882"/>
          </a:xfrm>
          <a:prstGeom prst="flowChartAlternateProcess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i="1" dirty="0" smtClean="0"/>
              <a:t>Легальное (рациональное)</a:t>
            </a:r>
            <a:endParaRPr lang="ru-RU" sz="28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715000" y="2667000"/>
            <a:ext cx="2613107" cy="578882"/>
          </a:xfrm>
          <a:prstGeom prst="flowChartAlternateProcess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i="1" dirty="0" smtClean="0"/>
              <a:t>традиционное</a:t>
            </a:r>
            <a:endParaRPr lang="ru-RU" sz="28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590800"/>
            <a:ext cx="3053862" cy="578882"/>
          </a:xfrm>
          <a:prstGeom prst="flowChartAlternateProcess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i="1" dirty="0" smtClean="0"/>
              <a:t>харизматическое</a:t>
            </a:r>
            <a:endParaRPr lang="ru-RU" sz="2800" b="1" i="1" dirty="0"/>
          </a:p>
        </p:txBody>
      </p:sp>
      <p:sp>
        <p:nvSpPr>
          <p:cNvPr id="6" name="Штриховая стрелка вправо 5"/>
          <p:cNvSpPr/>
          <p:nvPr/>
        </p:nvSpPr>
        <p:spPr>
          <a:xfrm rot="9171010">
            <a:off x="2723671" y="1644334"/>
            <a:ext cx="978408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 rot="2227631">
            <a:off x="5990696" y="1617758"/>
            <a:ext cx="978408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триховая стрелка вправо 7"/>
          <p:cNvSpPr/>
          <p:nvPr/>
        </p:nvSpPr>
        <p:spPr>
          <a:xfrm rot="5400000">
            <a:off x="4201578" y="1708324"/>
            <a:ext cx="978408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9" name="Группа 18"/>
          <p:cNvGrpSpPr/>
          <p:nvPr/>
        </p:nvGrpSpPr>
        <p:grpSpPr>
          <a:xfrm>
            <a:off x="609600" y="762000"/>
            <a:ext cx="8099507" cy="3626882"/>
            <a:chOff x="685800" y="2819400"/>
            <a:chExt cx="8099507" cy="3626882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685800" y="2819400"/>
              <a:ext cx="8099507" cy="2575441"/>
              <a:chOff x="685800" y="4572000"/>
              <a:chExt cx="8099507" cy="2575441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2286000" y="4572000"/>
                <a:ext cx="5445080" cy="895826"/>
              </a:xfrm>
              <a:prstGeom prst="downArrowCallout">
                <a:avLst>
                  <a:gd name="adj1" fmla="val 0"/>
                  <a:gd name="adj2" fmla="val 0"/>
                  <a:gd name="adj3" fmla="val 25000"/>
                  <a:gd name="adj4" fmla="val 64977"/>
                </a:avLst>
              </a:prstGeom>
              <a:ln w="38100">
                <a:solidFill>
                  <a:srgbClr val="002060"/>
                </a:solidFill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ru-RU" sz="3200" b="1" dirty="0" smtClean="0"/>
                  <a:t>Макс Вебер. Типы господства</a:t>
                </a:r>
                <a:endParaRPr lang="ru-RU" sz="3200" b="1" dirty="0"/>
              </a:p>
            </p:txBody>
          </p:sp>
          <p:sp>
            <p:nvSpPr>
              <p:cNvPr id="12" name="Штриховая стрелка вправо 11"/>
              <p:cNvSpPr/>
              <p:nvPr/>
            </p:nvSpPr>
            <p:spPr>
              <a:xfrm rot="8459551">
                <a:off x="3180871" y="5378134"/>
                <a:ext cx="978408" cy="484632"/>
              </a:xfrm>
              <a:prstGeom prst="striped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Штриховая стрелка вправо 12"/>
              <p:cNvSpPr/>
              <p:nvPr/>
            </p:nvSpPr>
            <p:spPr>
              <a:xfrm rot="5400000">
                <a:off x="4477512" y="5580888"/>
                <a:ext cx="978408" cy="484632"/>
              </a:xfrm>
              <a:prstGeom prst="striped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Штриховая стрелка вправо 13"/>
              <p:cNvSpPr/>
              <p:nvPr/>
            </p:nvSpPr>
            <p:spPr>
              <a:xfrm rot="2227631">
                <a:off x="6143096" y="5427758"/>
                <a:ext cx="978408" cy="484632"/>
              </a:xfrm>
              <a:prstGeom prst="striped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85800" y="6568559"/>
                <a:ext cx="3053862" cy="578882"/>
              </a:xfrm>
              <a:prstGeom prst="flowChartAlternateProcess">
                <a:avLst/>
              </a:prstGeom>
              <a:ln w="762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ru-RU" sz="2800" b="1" i="1" dirty="0" smtClean="0"/>
                  <a:t>харизматическое</a:t>
                </a:r>
                <a:endParaRPr lang="ru-RU" sz="2800" b="1" i="1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172200" y="6568559"/>
                <a:ext cx="2613107" cy="578882"/>
              </a:xfrm>
              <a:prstGeom prst="flowChartAlternateProcess">
                <a:avLst/>
              </a:prstGeom>
              <a:ln w="762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ru-RU" sz="2800" b="1" i="1" dirty="0" smtClean="0"/>
                  <a:t>традиционное</a:t>
                </a:r>
                <a:endParaRPr lang="ru-RU" sz="2800" b="1" i="1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2819400" y="5867400"/>
              <a:ext cx="4464163" cy="578882"/>
            </a:xfrm>
            <a:prstGeom prst="flowChartAlternateProcess">
              <a:avLst/>
            </a:prstGeom>
            <a:ln w="762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ru-RU" sz="2800" b="1" i="1" dirty="0" smtClean="0"/>
                <a:t>Легальное (рациональное)</a:t>
              </a:r>
              <a:endParaRPr lang="ru-RU" sz="2800" b="1" i="1" dirty="0"/>
            </a:p>
          </p:txBody>
        </p:sp>
      </p:grpSp>
      <p:sp>
        <p:nvSpPr>
          <p:cNvPr id="21" name="Блок-схема: документ 20"/>
          <p:cNvSpPr/>
          <p:nvPr/>
        </p:nvSpPr>
        <p:spPr>
          <a:xfrm>
            <a:off x="609600" y="1600200"/>
            <a:ext cx="8153400" cy="3859887"/>
          </a:xfrm>
          <a:prstGeom prst="flowChartDocumen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err="1" smtClean="0"/>
              <a:t>Харизма</a:t>
            </a:r>
            <a:r>
              <a:rPr lang="ru-RU" sz="2400" b="1" dirty="0" smtClean="0"/>
              <a:t> (греч. </a:t>
            </a:r>
            <a:r>
              <a:rPr lang="ru-RU" sz="2400" b="1" dirty="0" err="1" smtClean="0"/>
              <a:t>charisma</a:t>
            </a:r>
            <a:r>
              <a:rPr lang="ru-RU" sz="2400" b="1" dirty="0" smtClean="0"/>
              <a:t>— божественный дар, милость) — наделение личности свойствами, вызывающими преклонение перед ней  и безусловную веру в ее возможности; бытующее представление об особой одаренности, личной притягательности, исключительности, непогрешимости кого-либо (</a:t>
            </a:r>
            <a:r>
              <a:rPr lang="ru-RU" sz="2400" b="1" dirty="0" err="1" smtClean="0"/>
              <a:t>ХоруженкоК.М</a:t>
            </a:r>
            <a:r>
              <a:rPr lang="ru-RU" sz="2400" b="1" dirty="0" smtClean="0"/>
              <a:t>. </a:t>
            </a:r>
            <a:r>
              <a:rPr lang="ru-RU" sz="2400" b="1" dirty="0" err="1" smtClean="0"/>
              <a:t>Культурология</a:t>
            </a:r>
            <a:r>
              <a:rPr lang="ru-RU" sz="2400" b="1" dirty="0" smtClean="0"/>
              <a:t>: энциклопедический словарь/</a:t>
            </a:r>
            <a:r>
              <a:rPr lang="ru-RU" sz="2400" b="1" dirty="0" err="1" smtClean="0"/>
              <a:t>К.М.Хоруженко</a:t>
            </a:r>
            <a:r>
              <a:rPr lang="ru-RU" sz="2400" b="1" dirty="0" smtClean="0"/>
              <a:t>. — Ростов </a:t>
            </a:r>
            <a:r>
              <a:rPr lang="ru-RU" sz="2400" b="1" dirty="0" err="1" smtClean="0"/>
              <a:t>н</a:t>
            </a:r>
            <a:r>
              <a:rPr lang="ru-RU" sz="2400" b="1" dirty="0" smtClean="0"/>
              <a:t>/Д, 1997);</a:t>
            </a:r>
            <a:endParaRPr lang="ru-RU" sz="2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21" grpId="0" animBg="1"/>
      <p:bldP spid="2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:\Gymnasium\Society\viewers\Photo\L09\Pic_0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381000"/>
            <a:ext cx="3949960" cy="5231027"/>
          </a:xfrm>
          <a:prstGeom prst="rect">
            <a:avLst/>
          </a:prstGeom>
          <a:noFill/>
        </p:spPr>
      </p:pic>
      <p:pic>
        <p:nvPicPr>
          <p:cNvPr id="4" name="боже царя храни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848600" y="5562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3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0" descr="Pic_03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0"/>
            <a:ext cx="3810000" cy="4824173"/>
          </a:xfrm>
          <a:prstGeom prst="rect">
            <a:avLst/>
          </a:prstGeom>
          <a:noFill/>
        </p:spPr>
      </p:pic>
      <p:pic>
        <p:nvPicPr>
          <p:cNvPr id="3" name="вставай проклятьем заклейменный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6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6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8210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F:\Gymnasium\Society\viewers\Photo\L09\Pic_03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799" y="762000"/>
            <a:ext cx="3477985" cy="4800600"/>
          </a:xfrm>
          <a:prstGeom prst="rect">
            <a:avLst/>
          </a:prstGeom>
          <a:noFill/>
        </p:spPr>
      </p:pic>
      <p:pic>
        <p:nvPicPr>
          <p:cNvPr id="5" name="нар песня о Сталине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7924800" y="5791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4636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478</Words>
  <PresentationFormat>Экран (4:3)</PresentationFormat>
  <Paragraphs>82</Paragraphs>
  <Slides>16</Slides>
  <Notes>2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дмитрий</cp:lastModifiedBy>
  <cp:revision>59</cp:revision>
  <dcterms:modified xsi:type="dcterms:W3CDTF">2009-01-26T20:48:35Z</dcterms:modified>
</cp:coreProperties>
</file>