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49"/>
    <a:srgbClr val="C610AC"/>
    <a:srgbClr val="27D9D5"/>
    <a:srgbClr val="F478E2"/>
    <a:srgbClr val="005A9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gi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833553-29DF-48AE-954B-B5A1C6E1AA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6ED37-1546-4640-AB9B-CB2EB3B499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EA3ED-82DF-4DC3-99EF-94CA3C54D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52A01-0E1A-48DE-B842-E949BF8929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C8DEC-9D0D-4BAB-83FE-3C13F25088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E89E6-3BF3-45AB-BF99-37F511AF8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61A62-D4A0-44FB-9E45-739AD18D1A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3D8A9-BF84-4C0D-9E69-41741617C6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97426-1892-4A3C-8281-17B28C9516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812A6-9212-4819-99E1-D4C011B62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56269-B958-4887-AA6E-921E284FA6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B17206-3008-4966-8667-860FCB58BD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A09006C-3720-4545-9C94-04A36D8F4273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F5855E-6BDE-445A-A2A0-DF9F40E9B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F:\&#1057;&#1074;&#1077;&#1090;&#1083;&#1072;&#1085;&#1072;\&#1044;&#1077;&#1085;&#1080;&#1082;&#1072;&#1077;&#1074;&#1086;&#1081;\&#171;&#1050;&#1088;&#1091;&#1075;&#1083;&#1099;&#1077;&#187;%20&#1076;&#1074;&#1091;&#1079;&#1085;&#1072;&#1095;&#1085;&#1099;&#1077;%20&#1095;&#1080;&#1089;&#1083;&#1072;\&#1082;&#1072;&#1082;%20&#1083;&#1103;&#1075;&#1091;&#1096;&#1072;&#1090;&#1072;%20&#1095;&#1077;&#1088;&#1074;&#1103;&#1095;&#1082;&#1086;&#1074;%20&#1077;&#1076;&#1103;&#1090;.mp3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«Круглые» двузначные числа</a:t>
            </a:r>
            <a:endParaRPr lang="ru-RU" sz="60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Проверка</a:t>
            </a:r>
            <a:endParaRPr lang="ru-RU" sz="6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4292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27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28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28, 27, 24, 20, 18, 16, 15, 12.</a:t>
            </a:r>
          </a:p>
          <a:p>
            <a:pPr>
              <a:buNone/>
            </a:pP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12, 15, 16, 18, 20, 24, 27, 28.</a:t>
            </a:r>
          </a:p>
          <a:p>
            <a:pPr>
              <a:buNone/>
            </a:pP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214311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43042" y="214311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214311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86182" y="214311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786314" y="214311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2071678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86578" y="2071678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858148" y="2071678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357686" y="4572008"/>
            <a:ext cx="914400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357554" y="4714884"/>
            <a:ext cx="857256" cy="72867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4348" y="642939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85918" y="642939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714612" y="6429396"/>
            <a:ext cx="428628" cy="0"/>
          </a:xfrm>
          <a:prstGeom prst="line">
            <a:avLst/>
          </a:prstGeom>
          <a:ln w="76200">
            <a:solidFill>
              <a:srgbClr val="005A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F:\Светлана\Анимации\узор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8293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Назовите числа:</a:t>
            </a:r>
            <a:endParaRPr lang="ru-RU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&amp;Àðàáèÿ" pitchFamily="34" charset="0"/>
              </a:rPr>
              <a:t>10, 20, 30, 40, 50, 60, 70, 80, 90.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Названия каких чисел похожи?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В чём их сходство?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Запишите числа</a:t>
            </a: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,</a:t>
            </a: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 названия которых отличаются от всех остальных. </a:t>
            </a:r>
          </a:p>
          <a:p>
            <a:pPr algn="ctr">
              <a:buFont typeface="Wingdings" pitchFamily="2" charset="2"/>
              <a:buChar char="§"/>
            </a:pP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4098" name="Picture 2" descr="F:\Светлана\Анимации\попугай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42410" y="0"/>
            <a:ext cx="2201564" cy="1614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Проверка</a:t>
            </a:r>
            <a:endParaRPr lang="ru-RU" sz="6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&amp;Àðàáèÿ" pitchFamily="34" charset="0"/>
              </a:rPr>
              <a:t>10, </a:t>
            </a:r>
            <a:r>
              <a:rPr lang="ru-RU" sz="88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&amp;Àðàáèÿ" pitchFamily="34" charset="0"/>
              </a:rPr>
              <a:t>40,</a:t>
            </a:r>
            <a:r>
              <a:rPr lang="ru-RU" sz="8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&amp;Àðàáèÿ" pitchFamily="34" charset="0"/>
              </a:rPr>
              <a:t> </a:t>
            </a:r>
            <a:r>
              <a:rPr lang="ru-RU" sz="8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&amp;Àðàáèÿ" pitchFamily="34" charset="0"/>
              </a:rPr>
              <a:t>90.</a:t>
            </a:r>
            <a:endParaRPr lang="ru-RU" sz="8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&amp;Àðàáèÿ" pitchFamily="34" charset="0"/>
            </a:endParaRPr>
          </a:p>
        </p:txBody>
      </p:sp>
      <p:pic>
        <p:nvPicPr>
          <p:cNvPr id="1028" name="Picture 4" descr="F:\Светлана\Анимации\бабочк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41769">
            <a:off x="5496751" y="3576448"/>
            <a:ext cx="271462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Центральные числа – это сумма чисел в столбцах и строчках.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2757477" cy="247174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9159"/>
                <a:gridCol w="919159"/>
                <a:gridCol w="919159"/>
              </a:tblGrid>
              <a:tr h="8239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8239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8239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14678" y="3786190"/>
          <a:ext cx="2757477" cy="261762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9159"/>
                <a:gridCol w="919159"/>
                <a:gridCol w="919159"/>
              </a:tblGrid>
              <a:tr h="7601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27D9D5"/>
                    </a:solidFill>
                  </a:tcPr>
                </a:tc>
              </a:tr>
              <a:tr h="10514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8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7D9D5"/>
                    </a:solidFill>
                  </a:tcPr>
                </a:tc>
              </a:tr>
              <a:tr h="760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7D9D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143636" y="1714488"/>
          <a:ext cx="2757477" cy="257539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9159"/>
                <a:gridCol w="919159"/>
                <a:gridCol w="919159"/>
              </a:tblGrid>
              <a:tr h="7390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</a:tr>
              <a:tr h="10222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800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C610A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</a:tr>
              <a:tr h="7390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478E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Светлана\картинки\обои для презентаций\зайчищ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5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6972320" cy="142876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Физминутка</a:t>
            </a:r>
            <a:endParaRPr lang="ru-RU" sz="80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  <p:pic>
        <p:nvPicPr>
          <p:cNvPr id="2053" name="Picture 5" descr="F:\Светлана\картинки\Школьные\Новая папка\0ba507917b0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357562"/>
            <a:ext cx="2382851" cy="2764395"/>
          </a:xfrm>
          <a:prstGeom prst="rect">
            <a:avLst/>
          </a:prstGeom>
          <a:noFill/>
        </p:spPr>
      </p:pic>
      <p:pic>
        <p:nvPicPr>
          <p:cNvPr id="10" name="Picture 5" descr="F:\Светлана\картинки\Школьные\Новая папка\0ba507917b0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9777" y="1428736"/>
            <a:ext cx="1954223" cy="2267135"/>
          </a:xfrm>
          <a:prstGeom prst="rect">
            <a:avLst/>
          </a:prstGeom>
          <a:noFill/>
        </p:spPr>
      </p:pic>
      <p:pic>
        <p:nvPicPr>
          <p:cNvPr id="12" name="Picture 5" descr="F:\Светлана\картинки\Школьные\Новая папка\0ba507917b0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2214554"/>
            <a:ext cx="2391060" cy="2773919"/>
          </a:xfrm>
          <a:prstGeom prst="rect">
            <a:avLst/>
          </a:prstGeom>
          <a:noFill/>
        </p:spPr>
      </p:pic>
      <p:pic>
        <p:nvPicPr>
          <p:cNvPr id="11" name="Picture 5" descr="F:\Светлана\картинки\Школьные\Новая папка\0ba507917b0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857488" y="3786190"/>
            <a:ext cx="2378782" cy="2759675"/>
          </a:xfrm>
          <a:prstGeom prst="rect">
            <a:avLst/>
          </a:prstGeom>
          <a:noFill/>
        </p:spPr>
      </p:pic>
      <p:pic>
        <p:nvPicPr>
          <p:cNvPr id="13" name="как лягушата червячков едя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0628" y="7072338"/>
            <a:ext cx="304800" cy="304800"/>
          </a:xfrm>
          <a:prstGeom prst="rect">
            <a:avLst/>
          </a:prstGeom>
        </p:spPr>
      </p:pic>
      <p:pic>
        <p:nvPicPr>
          <p:cNvPr id="1026" name="Picture 2" descr="F:\Светлана\картинки\обои для презентаций\зайчищ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0429875" y="-7820025"/>
            <a:ext cx="6000750" cy="4499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2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3472 0.00116 C 0.15989 -0.04444 0.18507 -0.09005 0.20434 -0.09884 C 0.22361 -0.10764 0.2342 -0.04236 0.25087 -0.05116 C 0.26753 -0.05995 0.2868 -0.14954 0.30434 -0.15116 C 0.32187 -0.15278 0.36857 -0.05023 0.35607 -0.06065 C 0.34357 -0.07106 0.26475 -0.20926 0.22934 -0.21319 C 0.19392 -0.21713 0.1585 -0.10718 0.14357 -0.08449 " pathEditMode="relative" ptsTypes="aaaaaaA">
                                      <p:cBhvr>
                                        <p:cTn id="1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3541 -0.00324 C -0.13854 -0.01597 -0.14409 -0.02778 -0.14965 -0.03889 C -0.15069 -0.04097 -0.15052 -0.04375 -0.15138 -0.04606 C -0.15434 -0.05393 -0.1552 -0.05347 -0.16041 -0.0581 C -0.16163 -0.06042 -0.16232 -0.06319 -0.16388 -0.06505 C -0.16718 -0.06875 -0.17465 -0.07477 -0.17465 -0.07477 C -0.18072 -0.08611 -0.18975 -0.09421 -0.19965 -0.09838 C -0.21059 -0.10833 -0.2243 -0.11227 -0.23715 -0.11505 C -0.2467 -0.11435 -0.25642 -0.11528 -0.26579 -0.11273 C -0.26822 -0.11204 -0.26961 -0.10833 -0.27118 -0.10555 C -0.2776 -0.09444 -0.27777 -0.08611 -0.28715 -0.08171 C -0.29774 -0.08426 -0.29965 -0.08704 -0.30868 -0.09143 C -0.31822 -0.09051 -0.32777 -0.09097 -0.33715 -0.08889 C -0.34253 -0.08773 -0.34878 -0.07639 -0.35329 -0.07222 C -0.35451 -0.06759 -0.35555 -0.06273 -0.35677 -0.0581 C -0.35746 -0.05579 -0.35798 -0.05324 -0.35868 -0.05093 C -0.3592 -0.04861 -0.35989 -0.04606 -0.36041 -0.04375 C -0.36093 -0.04143 -0.36215 -0.03657 -0.36215 -0.03657 C -0.36111 -0.01296 -0.3644 0.00787 -0.34965 0.02292 C -0.34201 0.03079 -0.34097 0.03171 -0.33368 0.03495 C -0.33003 0.03657 -0.32291 0.03958 -0.32291 0.03958 C -0.32048 0.04445 -0.31822 0.04907 -0.31579 0.05394 C -0.31371 0.0581 -0.31527 0.06551 -0.31215 0.06829 C -0.3085 0.07153 -0.30434 0.07361 -0.30138 0.07778 C -0.29965 0.08009 -0.29826 0.0831 -0.29618 0.08495 C -0.2934 0.0875 -0.2835 0.09282 -0.28003 0.09445 C -0.26753 0.09074 -0.27413 0.09306 -0.26041 0.08727 C -0.25868 0.08657 -0.25503 0.08495 -0.25503 0.08495 C -0.24722 0.07801 -0.23819 0.07824 -0.23003 0.07292 C -0.22812 0.07176 -0.22656 0.06945 -0.22465 0.06829 C -0.22118 0.0662 -0.21753 0.06505 -0.21388 0.06343 C -0.21215 0.06273 -0.20868 0.06111 -0.20868 0.06111 C -0.20121 0.05463 -0.19548 0.04792 -0.18715 0.04445 C -0.1835 0.0412 -0.17864 0.03982 -0.17638 0.03495 C -0.16996 0.02176 -0.1625 0.01111 -0.15138 0.00625 C -0.13871 0.01204 -0.14392 0.00833 -0.13541 0.01574 C -0.13246 0.01505 -0.12847 0.0162 -0.12638 0.01343 C -0.125 0.01157 -0.12725 0.00833 -0.12829 0.00625 C -0.1302 0.00255 -0.13298 -7.40741E-7 -0.13541 -0.00324 Z " pathEditMode="relative" ptsTypes="fffffffffffffffffffffffffffffffffffffff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4844 0.07848 C -0.17674 0.02917 -0.20504 -0.0199 -0.2217 -0.02152 C -0.23837 -0.02314 -0.23594 0.07686 -0.24844 0.06899 C -0.26094 0.06112 -0.28472 -0.04953 -0.2967 -0.06897 C -0.30868 -0.08842 -0.33333 -0.04212 -0.31997 -0.04768 C -0.3066 -0.05323 -0.23889 -0.10902 -0.21632 -0.10231 C -0.19375 -0.0956 -0.20052 -0.01666 -0.1842 -0.00717 C -0.16788 0.00232 -0.13264 -0.05671 -0.11806 -0.04513 C -0.10347 -0.03356 -0.10052 0.04468 -0.0967 0.06181 " pathEditMode="relative" ptsTypes="aaaaaaaaA">
                                      <p:cBhvr>
                                        <p:cTn id="21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yrillicOld" pitchFamily="2" charset="0"/>
              </a:rPr>
              <a:t>Заполните таблицу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yrillicOld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600200"/>
          <a:ext cx="8644000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00200"/>
                <a:gridCol w="1071570"/>
                <a:gridCol w="1071570"/>
                <a:gridCol w="1143008"/>
                <a:gridCol w="928694"/>
                <a:gridCol w="1071570"/>
                <a:gridCol w="1000132"/>
                <a:gridCol w="8572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Слагаемое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Слагаемое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Сумма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C610A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yrillicOld" pitchFamily="2" charset="0"/>
              </a:rPr>
              <a:t>Проверка</a:t>
            </a:r>
            <a:endParaRPr lang="ru-RU" sz="7200" b="1" dirty="0">
              <a:ln w="11430"/>
              <a:solidFill>
                <a:srgbClr val="C610A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yrillicOld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43050"/>
          <a:ext cx="8644000" cy="2286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00200"/>
                <a:gridCol w="1071570"/>
                <a:gridCol w="1071570"/>
                <a:gridCol w="1143008"/>
                <a:gridCol w="928694"/>
                <a:gridCol w="1071570"/>
                <a:gridCol w="1000132"/>
                <a:gridCol w="8572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Слагаемое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Слагаемое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F478E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Сумма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cap="none" spc="0" dirty="0" smtClean="0">
                          <a:ln w="24500" cmpd="dbl">
                            <a:solidFill>
                              <a:schemeClr val="accent2">
                                <a:shade val="85000"/>
                                <a:satMod val="155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2">
                                  <a:tint val="10000"/>
                                  <a:satMod val="155000"/>
                                </a:schemeClr>
                              </a:gs>
                              <a:gs pos="60000">
                                <a:schemeClr val="accent2">
                                  <a:tint val="30000"/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tint val="73000"/>
                                  <a:satMod val="1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38100" dist="38100" dir="7020000" algn="tl">
                              <a:srgbClr val="000000">
                                <a:alpha val="35000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4400" b="1" cap="none" spc="0" dirty="0">
                        <a:ln w="24500" cmpd="dbl">
                          <a:solidFill>
                            <a:schemeClr val="accent2">
                              <a:shade val="85000"/>
                              <a:satMod val="155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2">
                                <a:tint val="10000"/>
                                <a:satMod val="155000"/>
                              </a:schemeClr>
                            </a:gs>
                            <a:gs pos="60000">
                              <a:schemeClr val="accent2">
                                <a:tint val="30000"/>
                                <a:satMod val="155000"/>
                              </a:schemeClr>
                            </a:gs>
                            <a:gs pos="100000">
                              <a:schemeClr val="accent2">
                                <a:tint val="73000"/>
                                <a:satMod val="1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38100" dist="38100" dir="7020000" algn="tl">
                            <a:srgbClr val="000000">
                              <a:alpha val="35000"/>
                            </a:srgbClr>
                          </a:outerShdw>
                        </a:effectLst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27D9D5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F:\Светлана\Анимации\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847627"/>
            <a:ext cx="2738440" cy="2683671"/>
          </a:xfrm>
          <a:prstGeom prst="rect">
            <a:avLst/>
          </a:prstGeom>
          <a:noFill/>
        </p:spPr>
      </p:pic>
      <p:pic>
        <p:nvPicPr>
          <p:cNvPr id="3075" name="Picture 3" descr="F:\Светлана\Анимации\подсолнух и божья коров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500166" y="4519607"/>
            <a:ext cx="2108857" cy="233839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flipV="1">
            <a:off x="2143108" y="6643708"/>
            <a:ext cx="914400" cy="214291"/>
          </a:xfrm>
          <a:prstGeom prst="rect">
            <a:avLst/>
          </a:prstGeom>
          <a:solidFill>
            <a:srgbClr val="00A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202</TotalTime>
  <Words>167</Words>
  <Application>Microsoft Office PowerPoint</Application>
  <PresentationFormat>Экран (4:3)</PresentationFormat>
  <Paragraphs>63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ind_0011_slide</vt:lpstr>
      <vt:lpstr>1_Default Design</vt:lpstr>
      <vt:lpstr>экология</vt:lpstr>
      <vt:lpstr>«Круглые» двузначные числа</vt:lpstr>
      <vt:lpstr>Проверка</vt:lpstr>
      <vt:lpstr>Назовите числа:</vt:lpstr>
      <vt:lpstr>Проверка</vt:lpstr>
      <vt:lpstr>Центральные числа – это сумма чисел в столбцах и строчках.</vt:lpstr>
      <vt:lpstr>Физминутка</vt:lpstr>
      <vt:lpstr>Заполните таблицу</vt:lpstr>
      <vt:lpstr>Проверка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«Круглые» двузначные числа</dc:title>
  <dc:creator>Дмитрий</dc:creator>
  <cp:lastModifiedBy>Дмитрий</cp:lastModifiedBy>
  <cp:revision>21</cp:revision>
  <dcterms:created xsi:type="dcterms:W3CDTF">2010-08-27T15:04:27Z</dcterms:created>
  <dcterms:modified xsi:type="dcterms:W3CDTF">2010-08-28T14:37:00Z</dcterms:modified>
</cp:coreProperties>
</file>