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9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B7827-FD6F-4C6F-A272-80C055F9570D}" type="datetimeFigureOut">
              <a:rPr lang="ru-RU" smtClean="0"/>
              <a:t>23.03.2011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18B557-EA4C-4723-B1F4-FCDD752FF6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Алюминий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8B557-EA4C-4723-B1F4-FCDD752FF6CA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7BEE-8A86-4694-AD84-BC16A075A2EA}" type="datetimeFigureOut">
              <a:rPr lang="ru-RU" smtClean="0"/>
              <a:t>23.03.2011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D06BB-1E5B-4C0D-AE76-0AF2326F4833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7BEE-8A86-4694-AD84-BC16A075A2EA}" type="datetimeFigureOut">
              <a:rPr lang="ru-RU" smtClean="0"/>
              <a:t>23.03.2011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D06BB-1E5B-4C0D-AE76-0AF2326F4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7BEE-8A86-4694-AD84-BC16A075A2EA}" type="datetimeFigureOut">
              <a:rPr lang="ru-RU" smtClean="0"/>
              <a:t>23.03.2011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D06BB-1E5B-4C0D-AE76-0AF2326F4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7BEE-8A86-4694-AD84-BC16A075A2EA}" type="datetimeFigureOut">
              <a:rPr lang="ru-RU" smtClean="0"/>
              <a:t>23.03.2011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D06BB-1E5B-4C0D-AE76-0AF2326F4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7BEE-8A86-4694-AD84-BC16A075A2EA}" type="datetimeFigureOut">
              <a:rPr lang="ru-RU" smtClean="0"/>
              <a:t>23.03.2011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D06BB-1E5B-4C0D-AE76-0AF2326F483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7BEE-8A86-4694-AD84-BC16A075A2EA}" type="datetimeFigureOut">
              <a:rPr lang="ru-RU" smtClean="0"/>
              <a:t>23.03.2011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D06BB-1E5B-4C0D-AE76-0AF2326F4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7BEE-8A86-4694-AD84-BC16A075A2EA}" type="datetimeFigureOut">
              <a:rPr lang="ru-RU" smtClean="0"/>
              <a:t>23.03.2011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D06BB-1E5B-4C0D-AE76-0AF2326F483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7BEE-8A86-4694-AD84-BC16A075A2EA}" type="datetimeFigureOut">
              <a:rPr lang="ru-RU" smtClean="0"/>
              <a:t>23.03.2011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D06BB-1E5B-4C0D-AE76-0AF2326F4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7BEE-8A86-4694-AD84-BC16A075A2EA}" type="datetimeFigureOut">
              <a:rPr lang="ru-RU" smtClean="0"/>
              <a:t>23.03.2011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D06BB-1E5B-4C0D-AE76-0AF2326F4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7BEE-8A86-4694-AD84-BC16A075A2EA}" type="datetimeFigureOut">
              <a:rPr lang="ru-RU" smtClean="0"/>
              <a:t>23.03.2011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CD06BB-1E5B-4C0D-AE76-0AF2326F4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35B7BEE-8A86-4694-AD84-BC16A075A2EA}" type="datetimeFigureOut">
              <a:rPr lang="ru-RU" smtClean="0"/>
              <a:t>23.03.2011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1CD06BB-1E5B-4C0D-AE76-0AF2326F48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35B7BEE-8A86-4694-AD84-BC16A075A2EA}" type="datetimeFigureOut">
              <a:rPr lang="ru-RU" smtClean="0"/>
              <a:t>23.03.2011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1CD06BB-1E5B-4C0D-AE76-0AF2326F483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hotojournal.jpl.nasa.gov/catalog/PIA07188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earl1.lanl.gov/periodic/elements/28.html" TargetMode="External"/><Relationship Id="rId5" Type="http://schemas.openxmlformats.org/officeDocument/2006/relationships/hyperlink" Target="http://pearl1.lanl.gov/periodic/elements/26.html" TargetMode="External"/><Relationship Id="rId4" Type="http://schemas.openxmlformats.org/officeDocument/2006/relationships/hyperlink" Target="http://mars.jpl.nasa.gov/mer/mission/spacecraft_edl_aeroshell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Gagarin_in_Sweden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rpt=simage&amp;ed=1&amp;text=%D0%BA%D0%BE%D1%81%D0%BC%D0%B8%D1%87%D0%B5%D1%81%D0%BA%D0%B8%D0%B5%20%D0%BA%D0%BE%D1%80%D0%B0%D0%B1%D0%BB%D0%B8%20%D0%B2%D0%BE%D1%81%D1%82%D0%BE%D0%BA&amp;p=2&amp;img_url=www.calend.ru/img/content_images/i2/2027_or.jpg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A4%D0%B0%D0%B9%D0%BB:MonumentCosmonauts-Moscow01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cs typeface="Arabic Typesetting" pitchFamily="66" charset="-78"/>
              </a:rPr>
              <a:t>Химия и космос</a:t>
            </a:r>
            <a:endParaRPr lang="ru-RU" dirty="0">
              <a:cs typeface="Arabic Typesetting" pitchFamily="66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Космический цех полупроводников.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20888"/>
            <a:ext cx="4041775" cy="3997501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>
                <a:latin typeface="Arial Black" pitchFamily="34" charset="0"/>
              </a:rPr>
              <a:t>Важнейшая область применения редкого металла </a:t>
            </a:r>
            <a:r>
              <a:rPr lang="ru-RU" b="1" dirty="0" smtClean="0">
                <a:latin typeface="Arial Black" pitchFamily="34" charset="0"/>
              </a:rPr>
              <a:t>индия</a:t>
            </a:r>
            <a:r>
              <a:rPr lang="ru-RU" dirty="0" smtClean="0">
                <a:latin typeface="Arial Black" pitchFamily="34" charset="0"/>
              </a:rPr>
              <a:t> - производство полупроводников. Индий высокой чистоты необходим для изготовления германиевых выпрямителей и усилителей: он выступает при этом в роли примеси, обеспечивающей дырочную проводимость в германии. Кстати, сам индий, используемый для этой цели, практически не содержит примесей: выражаясь языком химиков, его чистота - "шесть девяток", т. е. 99,9999%! 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Соединения индия с серой, селеном, сурьмой, фосфором и сами являются полупроводниками. Их применяют для изготовления термоэлементов и других приборов. 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3074" name="Picture 2" descr="C:\Users\user\Pictures\150px-Indium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437" y="2852936"/>
            <a:ext cx="4021539" cy="3672408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"Союз"- "Аполлон", командиры экипажей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Леонов А. А.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Томас Стаффорд</a:t>
            </a:r>
            <a:endParaRPr lang="ru-RU" dirty="0"/>
          </a:p>
        </p:txBody>
      </p:sp>
      <p:pic>
        <p:nvPicPr>
          <p:cNvPr id="8" name="Содержимое 7" descr="stafford600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rcRect l="8883" r="5601" b="1819"/>
          <a:stretch>
            <a:fillRect/>
          </a:stretch>
        </p:blipFill>
        <p:spPr>
          <a:xfrm>
            <a:off x="5004048" y="2646797"/>
            <a:ext cx="3456384" cy="3518507"/>
          </a:xfrm>
        </p:spPr>
      </p:pic>
      <p:pic>
        <p:nvPicPr>
          <p:cNvPr id="4098" name="Picture 2" descr="C:\Users\user\Pictures\img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l="2568" b="10881"/>
          <a:stretch>
            <a:fillRect/>
          </a:stretch>
        </p:blipFill>
        <p:spPr bwMode="auto">
          <a:xfrm>
            <a:off x="1259632" y="2636912"/>
            <a:ext cx="2732443" cy="35283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Несколько фактов про металл на Марсе: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user\Pictures\122118_image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7776864" cy="48245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2060846"/>
            <a:ext cx="49502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err="1">
                <a:solidFill>
                  <a:srgbClr val="FFFF00"/>
                </a:solidFill>
              </a:rPr>
              <a:t>Марсоход</a:t>
            </a:r>
            <a:r>
              <a:rPr lang="ru-RU" i="1" dirty="0">
                <a:solidFill>
                  <a:srgbClr val="FFFF00"/>
                </a:solidFill>
              </a:rPr>
              <a:t> </a:t>
            </a:r>
            <a:r>
              <a:rPr lang="ru-RU" i="1" dirty="0" err="1">
                <a:solidFill>
                  <a:srgbClr val="FFFF00"/>
                </a:solidFill>
              </a:rPr>
              <a:t>Spirit</a:t>
            </a:r>
            <a:r>
              <a:rPr lang="ru-RU" i="1" dirty="0">
                <a:solidFill>
                  <a:srgbClr val="FFFF00"/>
                </a:solidFill>
              </a:rPr>
              <a:t> обнаружил на красной планете сверхлегкий прочный металл, который, по прогнозам металловедов, может в будущем заменить сплавы алюминия. По данным рентгеноскопии, нового металла в почве планеты около 14,5%. Астрологи полагают, что именно высоким содержанием данного металла в почвах планеты объясняется орбита планеты, которая отличается от орбиты других планет солнечной системы. 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mhtml:file://C:\Users\Public\Documents\химия\Металлы%20и%20космонавтика.mht!http://kosmos.26319zelschool14.edusite.ru/images/clip_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7296811" cy="57606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148064" y="-1971600"/>
            <a:ext cx="3995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/>
              <a:t/>
            </a:r>
            <a:br>
              <a:rPr lang="ru-RU" b="1" i="1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335699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latin typeface="Arial Black" pitchFamily="34" charset="0"/>
              </a:rPr>
              <a:t>Большой </a:t>
            </a:r>
            <a:r>
              <a:rPr lang="ru-RU" i="1" u="sng" dirty="0">
                <a:latin typeface="Arial Black" pitchFamily="34" charset="0"/>
                <a:hlinkClick r:id="rId3"/>
              </a:rPr>
              <a:t>конусообразный объект</a:t>
            </a:r>
            <a:r>
              <a:rPr lang="ru-RU" i="1" dirty="0">
                <a:latin typeface="Arial Black" pitchFamily="34" charset="0"/>
              </a:rPr>
              <a:t>, который вы видите на рисунке в центре, это защитный </a:t>
            </a:r>
            <a:r>
              <a:rPr lang="ru-RU" i="1" u="sng" dirty="0">
                <a:latin typeface="Arial Black" pitchFamily="34" charset="0"/>
                <a:hlinkClick r:id="rId4"/>
              </a:rPr>
              <a:t>металлический тепловой кожух</a:t>
            </a:r>
            <a:r>
              <a:rPr lang="ru-RU" i="1" dirty="0">
                <a:latin typeface="Arial Black" pitchFamily="34" charset="0"/>
              </a:rPr>
              <a:t> </a:t>
            </a:r>
            <a:r>
              <a:rPr lang="ru-RU" i="1" dirty="0" err="1">
                <a:latin typeface="Arial Black" pitchFamily="34" charset="0"/>
              </a:rPr>
              <a:t>марсохода</a:t>
            </a:r>
            <a:r>
              <a:rPr lang="ru-RU" i="1" dirty="0">
                <a:latin typeface="Arial Black" pitchFamily="34" charset="0"/>
              </a:rPr>
              <a:t>, сброшенный при посадке. Сюрпризом оказался камень, лежащий неподалеку от него (на рис. внизу слева), который в основном состоит из плотных металлов </a:t>
            </a:r>
            <a:r>
              <a:rPr lang="ru-RU" i="1" u="sng" dirty="0">
                <a:latin typeface="Arial Black" pitchFamily="34" charset="0"/>
                <a:hlinkClick r:id="rId5"/>
              </a:rPr>
              <a:t>железа</a:t>
            </a:r>
            <a:r>
              <a:rPr lang="ru-RU" i="1" dirty="0">
                <a:latin typeface="Arial Black" pitchFamily="34" charset="0"/>
              </a:rPr>
              <a:t> и </a:t>
            </a:r>
            <a:r>
              <a:rPr lang="ru-RU" i="1" u="sng" dirty="0">
                <a:latin typeface="Arial Black" pitchFamily="34" charset="0"/>
                <a:hlinkClick r:id="rId6"/>
              </a:rPr>
              <a:t>никеля</a:t>
            </a:r>
            <a:r>
              <a:rPr lang="ru-RU" i="1" dirty="0">
                <a:latin typeface="Arial Black" pitchFamily="34" charset="0"/>
              </a:rPr>
              <a:t>. 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12 апреля 1961 года человек впервые совершил полет в космос.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Юрий Алексеевич Гагарин – первый космонавт.</a:t>
            </a:r>
            <a:endParaRPr lang="ru-RU" dirty="0"/>
          </a:p>
        </p:txBody>
      </p:sp>
      <p:pic>
        <p:nvPicPr>
          <p:cNvPr id="17" name="Содержимое 16" descr="Портрет">
            <a:hlinkClick r:id="rId3" tooltip="Портрет"/>
          </p:cNvPr>
          <p:cNvPicPr>
            <a:picLocks noGrp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1556792"/>
            <a:ext cx="4680520" cy="5301208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космический корабль «Восток – 1».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im7-tub.yandex.net/i?id=35369305-16-24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435100"/>
            <a:ext cx="5040560" cy="5234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Химия и космос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latin typeface="Arial Black" pitchFamily="34" charset="0"/>
              </a:rPr>
              <a:t>Химия имеет прямое отношение ко многим достижениям человека в освоении космоса. 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Без усилий многочисленных ученых-химиков, технологов, инженеров-химиков не были бы созданы удивительные конструкционные материалы, которые позволяют космическим кораблям преодолеть земное притяжение, сверхмощное горючее, помогающее двигателям развить необходимую мощность, точнейшие приборы, инструменты и устройства, которые обеспечивают работу космических орбитальных станций.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Металлы в космосе.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720840"/>
            <a:ext cx="59046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Arial Black" pitchFamily="34" charset="0"/>
              </a:rPr>
              <a:t>Освоение космоса открывает перед металлургами новые технологические возможности. В невесомости резко меняются процессы течения жидкостей и теплопереноса. Благодаря этому в космосе можно использовать совершенно новые способы получения и переработки металлических и неметаллических материалов.</a:t>
            </a:r>
            <a:br>
              <a:rPr lang="ru-RU" sz="2400" i="1" dirty="0">
                <a:latin typeface="Arial Black" pitchFamily="34" charset="0"/>
              </a:rPr>
            </a:b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>
                <a:latin typeface="Arial Black" pitchFamily="34" charset="0"/>
              </a:rPr>
              <a:t>Монумент в честь покорителей космоса был воздвигнут в Москва в 1964 году. Семь долгих лет ушло на проектирование и сооружение этого обелиска. </a:t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>У авторов проекта много времен и сил ушло на выбор облицовочного материала монумента. В конце концов был выбран полированный титан - точнее тонкие листы этого металла. </a:t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>Прошло 37 лет, а металлическая облицовка монумента осталась по-прежнему гладкой и блестящей - как будто ее изготовили каких-нибудь полгода назад</a:t>
            </a:r>
            <a:r>
              <a:rPr lang="ru-RU" sz="1600" dirty="0" smtClean="0"/>
              <a:t>...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Содержимое 3" descr="MonumentCosmonauts-Moscow01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708920"/>
            <a:ext cx="4248472" cy="4006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Крылатый металл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Титан</a:t>
            </a:r>
            <a:r>
              <a:rPr lang="ru-RU" dirty="0" smtClean="0"/>
              <a:t> сегодня - это важнейший конструкционный материал. Это связано с редким сочетанием легкости, прочности и тугоплавкости данного металла. На основе титана создано множество высокопрочных сплавов для авиации, судостроения и ракетной техники.</a:t>
            </a:r>
            <a:br>
              <a:rPr lang="ru-RU" dirty="0" smtClean="0"/>
            </a:br>
            <a:r>
              <a:rPr lang="ru-RU" dirty="0" smtClean="0"/>
              <a:t>Широко известен </a:t>
            </a:r>
            <a:r>
              <a:rPr lang="ru-RU" dirty="0" smtClean="0"/>
              <a:t>авиационный </a:t>
            </a:r>
            <a:r>
              <a:rPr lang="ru-RU" dirty="0" smtClean="0"/>
              <a:t>сплав, состоящий из 90% </a:t>
            </a:r>
            <a:r>
              <a:rPr lang="ru-RU" b="1" dirty="0" smtClean="0"/>
              <a:t>титана</a:t>
            </a:r>
            <a:r>
              <a:rPr lang="ru-RU" dirty="0" smtClean="0"/>
              <a:t>, 6% </a:t>
            </a:r>
            <a:r>
              <a:rPr lang="ru-RU" b="1" dirty="0" smtClean="0"/>
              <a:t>алюминия</a:t>
            </a:r>
            <a:r>
              <a:rPr lang="ru-RU" dirty="0" smtClean="0"/>
              <a:t> и 4% </a:t>
            </a:r>
            <a:r>
              <a:rPr lang="ru-RU" b="1" dirty="0" smtClean="0"/>
              <a:t>ванадия</a:t>
            </a:r>
            <a:r>
              <a:rPr lang="ru-RU" dirty="0" smtClean="0"/>
              <a:t>. Другой авиационный сплав содержит уже 85% </a:t>
            </a:r>
            <a:r>
              <a:rPr lang="ru-RU" b="1" dirty="0" smtClean="0"/>
              <a:t>титана</a:t>
            </a:r>
            <a:r>
              <a:rPr lang="ru-RU" dirty="0" smtClean="0"/>
              <a:t>, 10% </a:t>
            </a:r>
            <a:r>
              <a:rPr lang="ru-RU" b="1" dirty="0" smtClean="0"/>
              <a:t>ванадия</a:t>
            </a:r>
            <a:r>
              <a:rPr lang="ru-RU" dirty="0" smtClean="0"/>
              <a:t>, 3% </a:t>
            </a:r>
            <a:r>
              <a:rPr lang="ru-RU" b="1" dirty="0" smtClean="0"/>
              <a:t>алюминия</a:t>
            </a:r>
            <a:r>
              <a:rPr lang="ru-RU" dirty="0" smtClean="0"/>
              <a:t> и 2% </a:t>
            </a:r>
            <a:r>
              <a:rPr lang="ru-RU" b="1" dirty="0" smtClean="0"/>
              <a:t>железа</a:t>
            </a:r>
            <a:r>
              <a:rPr lang="ru-RU" dirty="0" smtClean="0"/>
              <a:t>. В титановые сплавы иногда вводят даже платину и палладий ( 0,1--0,2%). Эти добавки повышают и без того высокую стойкость титана.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Ti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240" y="1484784"/>
            <a:ext cx="5201920" cy="432048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Ученые изобретатели.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Кондратюк Ю. В. (А. И. </a:t>
            </a:r>
            <a:r>
              <a:rPr lang="ru-RU" dirty="0" err="1" smtClean="0"/>
              <a:t>Шаргей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err="1" smtClean="0"/>
              <a:t>Цандер</a:t>
            </a:r>
            <a:r>
              <a:rPr lang="ru-RU" dirty="0" smtClean="0"/>
              <a:t> Ф. А.</a:t>
            </a:r>
            <a:endParaRPr lang="ru-RU" dirty="0"/>
          </a:p>
        </p:txBody>
      </p:sp>
      <p:pic>
        <p:nvPicPr>
          <p:cNvPr id="7" name="Содержимое 6" descr="03609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83568" y="2492896"/>
            <a:ext cx="3312368" cy="4032448"/>
          </a:xfrm>
        </p:spPr>
      </p:pic>
      <p:pic>
        <p:nvPicPr>
          <p:cNvPr id="1026" name="Picture 2" descr="C:\Users\user\Pictures\tsander-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459038"/>
            <a:ext cx="3744416" cy="40663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Горючие металлы.</a:t>
            </a:r>
            <a:endParaRPr lang="ru-RU" dirty="0"/>
          </a:p>
        </p:txBody>
      </p:sp>
      <p:pic>
        <p:nvPicPr>
          <p:cNvPr id="4" name="Содержимое 3" descr="Be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99592" y="1484784"/>
            <a:ext cx="3117592" cy="2338194"/>
          </a:xfrm>
          <a:prstGeom prst="flowChartAlternateProcess">
            <a:avLst/>
          </a:prstGeom>
          <a:ln w="57150">
            <a:solidFill>
              <a:srgbClr val="FF0000"/>
            </a:solidFill>
          </a:ln>
        </p:spPr>
      </p:pic>
      <p:pic>
        <p:nvPicPr>
          <p:cNvPr id="5" name="Рисунок 4" descr="lithiu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1340768"/>
            <a:ext cx="3131840" cy="2348880"/>
          </a:xfrm>
          <a:prstGeom prst="flowChartAlternateProcess">
            <a:avLst/>
          </a:prstGeom>
          <a:ln w="57150">
            <a:solidFill>
              <a:srgbClr val="FF0000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1403649" y="3750746"/>
            <a:ext cx="14401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solidFill>
                <a:prstClr val="white"/>
              </a:solidFill>
            </a:endParaRPr>
          </a:p>
          <a:p>
            <a:pPr lvl="0"/>
            <a:r>
              <a:rPr lang="ru-RU" dirty="0" smtClean="0">
                <a:solidFill>
                  <a:prstClr val="white"/>
                </a:solidFill>
              </a:rPr>
              <a:t>Бериллий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88224" y="3933056"/>
            <a:ext cx="893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Лити</a:t>
            </a:r>
            <a:r>
              <a:rPr lang="ru-RU" dirty="0" smtClean="0"/>
              <a:t>й</a:t>
            </a:r>
            <a:endParaRPr lang="ru-RU" dirty="0"/>
          </a:p>
        </p:txBody>
      </p:sp>
      <p:pic>
        <p:nvPicPr>
          <p:cNvPr id="2051" name="Picture 3" descr="C:\Users\user\Pictures\crystal_of_antimony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077072"/>
            <a:ext cx="3281858" cy="2461394"/>
          </a:xfrm>
          <a:prstGeom prst="flowChartAlternateProcess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15" name="Прямоугольник 14"/>
          <p:cNvSpPr/>
          <p:nvPr/>
        </p:nvSpPr>
        <p:spPr>
          <a:xfrm>
            <a:off x="6588224" y="5877272"/>
            <a:ext cx="1412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Алюминий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79</TotalTime>
  <Words>364</Words>
  <Application>Microsoft Office PowerPoint</Application>
  <PresentationFormat>Экран (4:3)</PresentationFormat>
  <Paragraphs>29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Метро</vt:lpstr>
      <vt:lpstr>Химия и космос</vt:lpstr>
      <vt:lpstr>12 апреля 1961 года человек впервые совершил полет в космос.</vt:lpstr>
      <vt:lpstr>Первый космический корабль «Восток – 1».</vt:lpstr>
      <vt:lpstr>Химия и космос  Химия имеет прямое отношение ко многим достижениям человека в освоении космоса.  Без усилий многочисленных ученых-химиков, технологов, инженеров-химиков не были бы созданы удивительные конструкционные материалы, которые позволяют космическим кораблям преодолеть земное притяжение, сверхмощное горючее, помогающее двигателям развить необходимую мощность, точнейшие приборы, инструменты и устройства, которые обеспечивают работу космических орбитальных станций.     </vt:lpstr>
      <vt:lpstr>Металлы в космосе.  </vt:lpstr>
      <vt:lpstr>Монумент в честь покорителей космоса был воздвигнут в Москва в 1964 году. Семь долгих лет ушло на проектирование и сооружение этого обелиска.  У авторов проекта много времен и сил ушло на выбор облицовочного материала монумента. В конце концов был выбран полированный титан - точнее тонкие листы этого металла.  Прошло 37 лет, а металлическая облицовка монумента осталась по-прежнему гладкой и блестящей - как будто ее изготовили каких-нибудь полгода назад... </vt:lpstr>
      <vt:lpstr>Крылатый металл</vt:lpstr>
      <vt:lpstr>Ученые изобретатели.</vt:lpstr>
      <vt:lpstr>Горючие металлы.</vt:lpstr>
      <vt:lpstr>Космический цех полупроводников. </vt:lpstr>
      <vt:lpstr>"Союз"- "Аполлон", командиры экипажей </vt:lpstr>
      <vt:lpstr>Несколько фактов про металл на Марсе: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Химия и космос</dc:title>
  <dc:creator>user</dc:creator>
  <cp:lastModifiedBy>user</cp:lastModifiedBy>
  <cp:revision>9</cp:revision>
  <dcterms:created xsi:type="dcterms:W3CDTF">2011-03-23T16:25:05Z</dcterms:created>
  <dcterms:modified xsi:type="dcterms:W3CDTF">2011-03-23T17:44:43Z</dcterms:modified>
</cp:coreProperties>
</file>