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notesMasterIdLst>
    <p:notesMasterId r:id="rId21"/>
  </p:notesMasterIdLst>
  <p:sldIdLst>
    <p:sldId id="260" r:id="rId2"/>
    <p:sldId id="273" r:id="rId3"/>
    <p:sldId id="281" r:id="rId4"/>
    <p:sldId id="276" r:id="rId5"/>
    <p:sldId id="275" r:id="rId6"/>
    <p:sldId id="274" r:id="rId7"/>
    <p:sldId id="277" r:id="rId8"/>
    <p:sldId id="278" r:id="rId9"/>
    <p:sldId id="279" r:id="rId10"/>
    <p:sldId id="280" r:id="rId11"/>
    <p:sldId id="289" r:id="rId12"/>
    <p:sldId id="283" r:id="rId13"/>
    <p:sldId id="290" r:id="rId14"/>
    <p:sldId id="267" r:id="rId15"/>
    <p:sldId id="284" r:id="rId16"/>
    <p:sldId id="286" r:id="rId17"/>
    <p:sldId id="287" r:id="rId18"/>
    <p:sldId id="268" r:id="rId19"/>
    <p:sldId id="288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20E06"/>
    <a:srgbClr val="A50021"/>
    <a:srgbClr val="E5851B"/>
    <a:srgbClr val="FF6600"/>
    <a:srgbClr val="B907AC"/>
    <a:srgbClr val="3399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4" d="100"/>
          <a:sy n="44" d="100"/>
        </p:scale>
        <p:origin x="-126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0E3E54-17B2-4D12-9045-94703E857348}" type="datetimeFigureOut">
              <a:rPr lang="ru-RU" smtClean="0"/>
              <a:pPr/>
              <a:t>12.04.2011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435195-C2A6-4D68-A898-BA03D0262E1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435195-C2A6-4D68-A898-BA03D0262E1C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EAEECDA9-9065-45AB-9C1C-E90A7C28396F}" type="datetimeFigureOut">
              <a:rPr lang="ru-RU" smtClean="0"/>
              <a:pPr/>
              <a:t>12.04.2011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2215B84-04D2-49C0-9A00-C0564CBAA7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ECDA9-9065-45AB-9C1C-E90A7C28396F}" type="datetimeFigureOut">
              <a:rPr lang="ru-RU" smtClean="0"/>
              <a:pPr/>
              <a:t>12.04.2011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15B84-04D2-49C0-9A00-C0564CBAA7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EAEECDA9-9065-45AB-9C1C-E90A7C28396F}" type="datetimeFigureOut">
              <a:rPr lang="ru-RU" smtClean="0"/>
              <a:pPr/>
              <a:t>12.04.2011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E2215B84-04D2-49C0-9A00-C0564CBAA7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ECDA9-9065-45AB-9C1C-E90A7C28396F}" type="datetimeFigureOut">
              <a:rPr lang="ru-RU" smtClean="0"/>
              <a:pPr/>
              <a:t>12.04.2011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2215B84-04D2-49C0-9A00-C0564CBAA7D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ECDA9-9065-45AB-9C1C-E90A7C28396F}" type="datetimeFigureOut">
              <a:rPr lang="ru-RU" smtClean="0"/>
              <a:pPr/>
              <a:t>12.04.2011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E2215B84-04D2-49C0-9A00-C0564CBAA7D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EAEECDA9-9065-45AB-9C1C-E90A7C28396F}" type="datetimeFigureOut">
              <a:rPr lang="ru-RU" smtClean="0"/>
              <a:pPr/>
              <a:t>12.04.2011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E2215B84-04D2-49C0-9A00-C0564CBAA7D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EAEECDA9-9065-45AB-9C1C-E90A7C28396F}" type="datetimeFigureOut">
              <a:rPr lang="ru-RU" smtClean="0"/>
              <a:pPr/>
              <a:t>12.04.2011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E2215B84-04D2-49C0-9A00-C0564CBAA7D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ECDA9-9065-45AB-9C1C-E90A7C28396F}" type="datetimeFigureOut">
              <a:rPr lang="ru-RU" smtClean="0"/>
              <a:pPr/>
              <a:t>12.04.2011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2215B84-04D2-49C0-9A00-C0564CBAA7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ECDA9-9065-45AB-9C1C-E90A7C28396F}" type="datetimeFigureOut">
              <a:rPr lang="ru-RU" smtClean="0"/>
              <a:pPr/>
              <a:t>12.04.2011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2215B84-04D2-49C0-9A00-C0564CBAA7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ECDA9-9065-45AB-9C1C-E90A7C28396F}" type="datetimeFigureOut">
              <a:rPr lang="ru-RU" smtClean="0"/>
              <a:pPr/>
              <a:t>12.04.2011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2215B84-04D2-49C0-9A00-C0564CBAA7D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EAEECDA9-9065-45AB-9C1C-E90A7C28396F}" type="datetimeFigureOut">
              <a:rPr lang="ru-RU" smtClean="0"/>
              <a:pPr/>
              <a:t>12.04.2011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E2215B84-04D2-49C0-9A00-C0564CBAA7D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AEECDA9-9065-45AB-9C1C-E90A7C28396F}" type="datetimeFigureOut">
              <a:rPr lang="ru-RU" smtClean="0"/>
              <a:pPr/>
              <a:t>12.04.2011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E2215B84-04D2-49C0-9A00-C0564CBAA7D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ransition>
    <p:wedge/>
  </p:transition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://www.mizga.ucoz.ru/novaya/novaya_2/clip_image008.png" TargetMode="Externa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://www.mizga.ucoz.ru/novaya/novaya_2/clip_image008.png" TargetMode="Externa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sch201.minsk.edu.by/sm.aspx?uid=116757" TargetMode="Externa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sch201.minsk.edu.by/sm.aspx?uid=116757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obrazovan.ru/images/news/big/p70.jpg" TargetMode="Externa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bur-schkola.ucoz.ru/image/C145-081.jpg" TargetMode="Externa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sch201.minsk.edu.by/sm.aspx?uid=116757" TargetMode="Externa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sch10izmuroma.ucoz.ru/eds006_4.jpg" TargetMode="Externa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www.art-apple.ru/albums/vector-school/pens-books.jpg" TargetMode="Externa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0.jpeg"/><Relationship Id="rId4" Type="http://schemas.openxmlformats.org/officeDocument/2006/relationships/hyperlink" Target="http://ndce.edu.ru/katalog_img/equipment/674_b.jpg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2780929"/>
            <a:ext cx="8816280" cy="2736304"/>
          </a:xfrm>
        </p:spPr>
        <p:txBody>
          <a:bodyPr>
            <a:noAutofit/>
          </a:bodyPr>
          <a:lstStyle/>
          <a:p>
            <a:pPr algn="ctr"/>
            <a:endParaRPr lang="ru-RU" sz="4000" dirty="0" smtClean="0">
              <a:latin typeface="Georgia" pitchFamily="18" charset="0"/>
            </a:endParaRPr>
          </a:p>
          <a:p>
            <a:pPr algn="ctr"/>
            <a:endParaRPr lang="ru-RU" sz="4000" dirty="0" smtClean="0">
              <a:latin typeface="Georgia" pitchFamily="18" charset="0"/>
            </a:endParaRPr>
          </a:p>
          <a:p>
            <a:pPr algn="ctr"/>
            <a:endParaRPr lang="ru-RU" sz="3200" dirty="0" smtClean="0">
              <a:solidFill>
                <a:schemeClr val="accent2">
                  <a:lumMod val="75000"/>
                </a:schemeClr>
              </a:solidFill>
              <a:latin typeface="Georgia" pitchFamily="18" charset="0"/>
            </a:endParaRPr>
          </a:p>
          <a:p>
            <a:pPr algn="ctr"/>
            <a:endParaRPr lang="ru-RU" sz="3200" dirty="0" smtClean="0">
              <a:solidFill>
                <a:schemeClr val="accent2">
                  <a:lumMod val="75000"/>
                </a:schemeClr>
              </a:solidFill>
              <a:latin typeface="Georgia" pitchFamily="18" charset="0"/>
            </a:endParaRPr>
          </a:p>
          <a:p>
            <a:pPr algn="ctr"/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Учителя ГОУ СОШ № 849 САО г. Москвы</a:t>
            </a:r>
          </a:p>
          <a:p>
            <a:pPr algn="ctr"/>
            <a:r>
              <a:rPr lang="ru-RU" sz="2800" b="1" i="1" dirty="0" err="1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Василькиной</a:t>
            </a: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 Натальи Викторовны</a:t>
            </a:r>
            <a:endParaRPr lang="ru-RU" sz="2800" b="1" i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7" name="Горизонтальный свиток 6"/>
          <p:cNvSpPr/>
          <p:nvPr/>
        </p:nvSpPr>
        <p:spPr>
          <a:xfrm>
            <a:off x="323528" y="116632"/>
            <a:ext cx="8568952" cy="1440160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467544" y="260648"/>
            <a:ext cx="8371656" cy="108012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err="1" smtClean="0">
                <a:solidFill>
                  <a:srgbClr val="C00000"/>
                </a:solidFill>
                <a:latin typeface="Georgia" pitchFamily="18" charset="0"/>
              </a:rPr>
              <a:t>самоАнализ</a:t>
            </a:r>
            <a:r>
              <a:rPr lang="ru-RU" sz="2800" b="1" dirty="0" smtClean="0">
                <a:solidFill>
                  <a:srgbClr val="C00000"/>
                </a:solidFill>
                <a:latin typeface="Georgia" pitchFamily="18" charset="0"/>
              </a:rPr>
              <a:t>   Урока  </a:t>
            </a:r>
            <a:br>
              <a:rPr lang="ru-RU" sz="2800" b="1" dirty="0" smtClean="0">
                <a:solidFill>
                  <a:srgbClr val="C00000"/>
                </a:solidFill>
                <a:latin typeface="Georgia" pitchFamily="18" charset="0"/>
              </a:rPr>
            </a:br>
            <a:r>
              <a:rPr lang="ru-RU" sz="2800" b="1" dirty="0" smtClean="0">
                <a:solidFill>
                  <a:srgbClr val="C00000"/>
                </a:solidFill>
                <a:latin typeface="Georgia" pitchFamily="18" charset="0"/>
              </a:rPr>
              <a:t>по  русскому языку   в  3  классе  «А»</a:t>
            </a:r>
            <a:endParaRPr lang="ru-RU" sz="28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pic>
        <p:nvPicPr>
          <p:cNvPr id="1026" name="Picture 2" descr="F:\DSCN106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556792"/>
            <a:ext cx="4535448" cy="3401585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pPr algn="ctr"/>
            <a:r>
              <a:rPr lang="ru-RU" sz="3200" b="1" i="1" dirty="0" smtClean="0">
                <a:solidFill>
                  <a:srgbClr val="A50021"/>
                </a:solidFill>
                <a:latin typeface="Georgia" pitchFamily="18" charset="0"/>
              </a:rPr>
              <a:t>Актуализация</a:t>
            </a:r>
            <a:br>
              <a:rPr lang="ru-RU" sz="3200" b="1" i="1" dirty="0" smtClean="0">
                <a:solidFill>
                  <a:srgbClr val="A50021"/>
                </a:solidFill>
                <a:latin typeface="Georgia" pitchFamily="18" charset="0"/>
              </a:rPr>
            </a:br>
            <a:r>
              <a:rPr lang="ru-RU" sz="3200" b="1" i="1" dirty="0" smtClean="0">
                <a:solidFill>
                  <a:srgbClr val="A50021"/>
                </a:solidFill>
                <a:latin typeface="Georgia" pitchFamily="18" charset="0"/>
              </a:rPr>
              <a:t> и   систематизация   знаний. (Чистописание, словарный диктант)</a:t>
            </a:r>
            <a:endParaRPr lang="ru-RU" sz="3200" dirty="0">
              <a:solidFill>
                <a:srgbClr val="A50021"/>
              </a:solidFill>
            </a:endParaRPr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755576" y="1169368"/>
            <a:ext cx="7776864" cy="5688632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3563888" y="1916832"/>
            <a:ext cx="4608512" cy="417646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b="1" i="1" dirty="0" smtClean="0">
                <a:solidFill>
                  <a:srgbClr val="002060"/>
                </a:solidFill>
                <a:latin typeface="Georgia" pitchFamily="18" charset="0"/>
              </a:rPr>
              <a:t>Цель: актуализация знаний, изученных способов действий, их обобщение; самостоятельное осуществление пробных  учебных действий.</a:t>
            </a:r>
          </a:p>
          <a:p>
            <a:pPr algn="just"/>
            <a:endParaRPr lang="ru-RU" sz="3200" dirty="0" smtClean="0">
              <a:latin typeface="Georgia" pitchFamily="18" charset="0"/>
            </a:endParaRPr>
          </a:p>
          <a:p>
            <a:pPr algn="just"/>
            <a:endParaRPr lang="ru-RU" sz="3200" dirty="0" smtClean="0">
              <a:latin typeface="Georgia" pitchFamily="18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2996952"/>
            <a:ext cx="2714368" cy="2620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b="1" i="1" dirty="0" smtClean="0">
                <a:solidFill>
                  <a:srgbClr val="002060"/>
                </a:solidFill>
                <a:latin typeface="Georgia" pitchFamily="18" charset="0"/>
              </a:rPr>
              <a:t>Чистописание, словарный диктант (взаимопроверка)</a:t>
            </a:r>
            <a:endParaRPr lang="ru-RU" sz="3200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3" name="Горизонтальный свиток 2"/>
          <p:cNvSpPr/>
          <p:nvPr/>
        </p:nvSpPr>
        <p:spPr>
          <a:xfrm>
            <a:off x="539552" y="1556792"/>
            <a:ext cx="7776864" cy="4968552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115616" y="2564905"/>
            <a:ext cx="6984776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2060"/>
                </a:solidFill>
                <a:latin typeface="Georgia" pitchFamily="18" charset="0"/>
              </a:rPr>
              <a:t>На этом этапе у учащихся формируются  УУД:</a:t>
            </a:r>
          </a:p>
          <a:p>
            <a:endParaRPr lang="ru-RU" sz="2000" b="1" dirty="0" smtClean="0">
              <a:solidFill>
                <a:srgbClr val="00206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3200" dirty="0" smtClean="0">
                <a:solidFill>
                  <a:srgbClr val="FF0000"/>
                </a:solidFill>
                <a:latin typeface="Georgia" pitchFamily="18" charset="0"/>
              </a:rPr>
              <a:t> </a:t>
            </a:r>
            <a:r>
              <a:rPr lang="ru-RU" sz="3200" b="1" i="1" dirty="0" smtClean="0">
                <a:solidFill>
                  <a:srgbClr val="C00000"/>
                </a:solidFill>
                <a:latin typeface="Georgia" pitchFamily="18" charset="0"/>
              </a:rPr>
              <a:t>личностные  </a:t>
            </a:r>
          </a:p>
          <a:p>
            <a:pPr>
              <a:buFont typeface="Arial" pitchFamily="34" charset="0"/>
              <a:buChar char="•"/>
            </a:pPr>
            <a:r>
              <a:rPr lang="ru-RU" sz="3200" b="1" i="1" dirty="0" smtClean="0">
                <a:solidFill>
                  <a:srgbClr val="C00000"/>
                </a:solidFill>
                <a:latin typeface="Georgia" pitchFamily="18" charset="0"/>
              </a:rPr>
              <a:t> регулятивные  </a:t>
            </a:r>
          </a:p>
          <a:p>
            <a:pPr>
              <a:buFont typeface="Arial" pitchFamily="34" charset="0"/>
              <a:buChar char="•"/>
            </a:pPr>
            <a:r>
              <a:rPr lang="ru-RU" sz="3200" b="1" i="1" dirty="0" smtClean="0">
                <a:solidFill>
                  <a:srgbClr val="C00000"/>
                </a:solidFill>
                <a:latin typeface="Georgia" pitchFamily="18" charset="0"/>
              </a:rPr>
              <a:t>познавательные </a:t>
            </a:r>
          </a:p>
          <a:p>
            <a:pPr>
              <a:buFont typeface="Arial" pitchFamily="34" charset="0"/>
              <a:buChar char="•"/>
            </a:pPr>
            <a:r>
              <a:rPr lang="ru-RU" sz="3200" b="1" i="1" dirty="0" smtClean="0">
                <a:solidFill>
                  <a:srgbClr val="C00000"/>
                </a:solidFill>
                <a:latin typeface="Georgia" pitchFamily="18" charset="0"/>
              </a:rPr>
              <a:t>коммуникативные</a:t>
            </a:r>
          </a:p>
          <a:p>
            <a:endParaRPr lang="ru-RU" sz="3200" b="1" i="1" dirty="0">
              <a:solidFill>
                <a:srgbClr val="C00000"/>
              </a:solidFill>
              <a:latin typeface="Georgia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176" y="3861048"/>
            <a:ext cx="2658591" cy="25345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ru-RU" sz="3600" b="1" i="1" dirty="0" smtClean="0">
                <a:solidFill>
                  <a:srgbClr val="002060"/>
                </a:solidFill>
                <a:latin typeface="Georgia" pitchFamily="18" charset="0"/>
              </a:rPr>
              <a:t>Определение темы и цели урока</a:t>
            </a:r>
            <a:endParaRPr lang="ru-RU" sz="3600" dirty="0"/>
          </a:p>
        </p:txBody>
      </p:sp>
      <p:sp>
        <p:nvSpPr>
          <p:cNvPr id="3" name="Горизонтальный свиток 2"/>
          <p:cNvSpPr/>
          <p:nvPr/>
        </p:nvSpPr>
        <p:spPr>
          <a:xfrm>
            <a:off x="611560" y="1484784"/>
            <a:ext cx="7776864" cy="5085184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331640" y="2636912"/>
            <a:ext cx="7200800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Georgia" pitchFamily="18" charset="0"/>
              </a:rPr>
              <a:t>На этом этапе у учащихся формируются  УУД:</a:t>
            </a:r>
          </a:p>
          <a:p>
            <a:endParaRPr lang="ru-RU" b="1" i="1" dirty="0" smtClean="0">
              <a:solidFill>
                <a:srgbClr val="00206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800" b="1" i="1" dirty="0" smtClean="0">
                <a:solidFill>
                  <a:srgbClr val="FF0000"/>
                </a:solidFill>
                <a:latin typeface="Georgia" pitchFamily="18" charset="0"/>
              </a:rPr>
              <a:t> </a:t>
            </a:r>
            <a:r>
              <a:rPr lang="ru-RU" sz="2800" b="1" i="1" dirty="0" smtClean="0">
                <a:solidFill>
                  <a:srgbClr val="C00000"/>
                </a:solidFill>
                <a:latin typeface="Georgia" pitchFamily="18" charset="0"/>
              </a:rPr>
              <a:t>личностные  </a:t>
            </a:r>
          </a:p>
          <a:p>
            <a:pPr>
              <a:buFont typeface="Arial" pitchFamily="34" charset="0"/>
              <a:buChar char="•"/>
            </a:pPr>
            <a:r>
              <a:rPr lang="ru-RU" sz="2800" b="1" i="1" dirty="0" smtClean="0">
                <a:solidFill>
                  <a:srgbClr val="C00000"/>
                </a:solidFill>
                <a:latin typeface="Georgia" pitchFamily="18" charset="0"/>
              </a:rPr>
              <a:t> регулятивные  </a:t>
            </a:r>
          </a:p>
          <a:p>
            <a:pPr>
              <a:buFont typeface="Arial" pitchFamily="34" charset="0"/>
              <a:buChar char="•"/>
            </a:pPr>
            <a:r>
              <a:rPr lang="ru-RU" sz="2800" b="1" i="1" dirty="0" smtClean="0">
                <a:solidFill>
                  <a:srgbClr val="C00000"/>
                </a:solidFill>
                <a:latin typeface="Georgia" pitchFamily="18" charset="0"/>
              </a:rPr>
              <a:t> познавательные  </a:t>
            </a:r>
          </a:p>
          <a:p>
            <a:pPr>
              <a:buFont typeface="Arial" pitchFamily="34" charset="0"/>
              <a:buChar char="•"/>
            </a:pPr>
            <a:r>
              <a:rPr lang="ru-RU" sz="2800" b="1" i="1" dirty="0" smtClean="0">
                <a:solidFill>
                  <a:srgbClr val="C00000"/>
                </a:solidFill>
                <a:latin typeface="Georgia" pitchFamily="18" charset="0"/>
              </a:rPr>
              <a:t> коммуникативные </a:t>
            </a:r>
          </a:p>
          <a:p>
            <a:endParaRPr lang="ru-RU" sz="2800" b="1" i="1" dirty="0">
              <a:solidFill>
                <a:srgbClr val="FF0000"/>
              </a:solidFill>
              <a:latin typeface="Georgia" pitchFamily="18" charset="0"/>
            </a:endParaRPr>
          </a:p>
        </p:txBody>
      </p:sp>
      <p:pic>
        <p:nvPicPr>
          <p:cNvPr id="5" name="Picture 4" descr="Картинка 423 из 6400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240" y="3356992"/>
            <a:ext cx="1365668" cy="15841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ru-RU" sz="3600" b="1" i="1" dirty="0" smtClean="0">
                <a:solidFill>
                  <a:srgbClr val="002060"/>
                </a:solidFill>
                <a:latin typeface="Georgia" pitchFamily="18" charset="0"/>
              </a:rPr>
              <a:t>Реализация построения проекта</a:t>
            </a:r>
            <a:endParaRPr lang="ru-RU" sz="3600" dirty="0"/>
          </a:p>
        </p:txBody>
      </p:sp>
      <p:sp>
        <p:nvSpPr>
          <p:cNvPr id="3" name="Горизонтальный свиток 2"/>
          <p:cNvSpPr/>
          <p:nvPr/>
        </p:nvSpPr>
        <p:spPr>
          <a:xfrm>
            <a:off x="611560" y="1484784"/>
            <a:ext cx="7776864" cy="5085184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331640" y="2636912"/>
            <a:ext cx="7200800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Georgia" pitchFamily="18" charset="0"/>
              </a:rPr>
              <a:t>На этом этапе у учащихся формируются  УУД:</a:t>
            </a:r>
          </a:p>
          <a:p>
            <a:endParaRPr lang="ru-RU" b="1" i="1" dirty="0" smtClean="0">
              <a:solidFill>
                <a:srgbClr val="00206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800" b="1" i="1" dirty="0" smtClean="0">
                <a:solidFill>
                  <a:srgbClr val="FF0000"/>
                </a:solidFill>
                <a:latin typeface="Georgia" pitchFamily="18" charset="0"/>
              </a:rPr>
              <a:t> </a:t>
            </a:r>
            <a:r>
              <a:rPr lang="ru-RU" sz="2800" b="1" i="1" dirty="0" smtClean="0">
                <a:solidFill>
                  <a:srgbClr val="C00000"/>
                </a:solidFill>
                <a:latin typeface="Georgia" pitchFamily="18" charset="0"/>
              </a:rPr>
              <a:t>личностные  </a:t>
            </a:r>
          </a:p>
          <a:p>
            <a:pPr>
              <a:buFont typeface="Arial" pitchFamily="34" charset="0"/>
              <a:buChar char="•"/>
            </a:pPr>
            <a:r>
              <a:rPr lang="ru-RU" sz="2800" b="1" i="1" dirty="0" smtClean="0">
                <a:solidFill>
                  <a:srgbClr val="C00000"/>
                </a:solidFill>
                <a:latin typeface="Georgia" pitchFamily="18" charset="0"/>
              </a:rPr>
              <a:t> регулятивные  </a:t>
            </a:r>
          </a:p>
          <a:p>
            <a:pPr>
              <a:buFont typeface="Arial" pitchFamily="34" charset="0"/>
              <a:buChar char="•"/>
            </a:pPr>
            <a:r>
              <a:rPr lang="ru-RU" sz="2800" b="1" i="1" dirty="0" smtClean="0">
                <a:solidFill>
                  <a:srgbClr val="C00000"/>
                </a:solidFill>
                <a:latin typeface="Georgia" pitchFamily="18" charset="0"/>
              </a:rPr>
              <a:t> познавательные  </a:t>
            </a:r>
          </a:p>
          <a:p>
            <a:pPr>
              <a:buFont typeface="Arial" pitchFamily="34" charset="0"/>
              <a:buChar char="•"/>
            </a:pPr>
            <a:r>
              <a:rPr lang="ru-RU" sz="2800" b="1" i="1" dirty="0" smtClean="0">
                <a:solidFill>
                  <a:srgbClr val="C00000"/>
                </a:solidFill>
                <a:latin typeface="Georgia" pitchFamily="18" charset="0"/>
              </a:rPr>
              <a:t> коммуникативные </a:t>
            </a:r>
          </a:p>
          <a:p>
            <a:endParaRPr lang="ru-RU" sz="2800" b="1" i="1" dirty="0">
              <a:solidFill>
                <a:srgbClr val="FF0000"/>
              </a:solidFill>
              <a:latin typeface="Georgia" pitchFamily="18" charset="0"/>
            </a:endParaRPr>
          </a:p>
        </p:txBody>
      </p:sp>
      <p:pic>
        <p:nvPicPr>
          <p:cNvPr id="5" name="Picture 4" descr="Картинка 423 из 6400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240" y="3356992"/>
            <a:ext cx="1365668" cy="15841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Горизонтальный свиток 7"/>
          <p:cNvSpPr/>
          <p:nvPr/>
        </p:nvSpPr>
        <p:spPr>
          <a:xfrm>
            <a:off x="395536" y="0"/>
            <a:ext cx="8280920" cy="2016224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rgbClr val="7030A0"/>
                </a:solidFill>
              </a:rPr>
              <a:t>Работа с новым материалом. </a:t>
            </a:r>
            <a:endParaRPr lang="ru-RU" sz="3600" dirty="0">
              <a:solidFill>
                <a:srgbClr val="7030A0"/>
              </a:solidFill>
            </a:endParaRPr>
          </a:p>
        </p:txBody>
      </p:sp>
      <p:sp>
        <p:nvSpPr>
          <p:cNvPr id="10" name="Горизонтальный свиток 9"/>
          <p:cNvSpPr/>
          <p:nvPr/>
        </p:nvSpPr>
        <p:spPr>
          <a:xfrm>
            <a:off x="467544" y="1988840"/>
            <a:ext cx="8136904" cy="4392488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467544" y="2492896"/>
            <a:ext cx="8208912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2060"/>
                </a:solidFill>
              </a:rPr>
              <a:t>Цель:  </a:t>
            </a:r>
            <a:r>
              <a:rPr lang="ru-RU" sz="2800" b="1" i="1" dirty="0" smtClean="0">
                <a:solidFill>
                  <a:srgbClr val="002060"/>
                </a:solidFill>
                <a:latin typeface="Georgia" pitchFamily="18" charset="0"/>
              </a:rPr>
              <a:t>оценить своё</a:t>
            </a:r>
          </a:p>
          <a:p>
            <a:pPr algn="ctr"/>
            <a:r>
              <a:rPr lang="ru-RU" sz="2800" b="1" i="1" dirty="0" smtClean="0">
                <a:solidFill>
                  <a:srgbClr val="002060"/>
                </a:solidFill>
                <a:latin typeface="Georgia" pitchFamily="18" charset="0"/>
              </a:rPr>
              <a:t>    умение   самостоятельно определять число глаголов   (выполнение задания на </a:t>
            </a:r>
          </a:p>
          <a:p>
            <a:pPr algn="ctr"/>
            <a:r>
              <a:rPr lang="ru-RU" sz="2800" b="1" i="1" dirty="0" smtClean="0">
                <a:solidFill>
                  <a:srgbClr val="002060"/>
                </a:solidFill>
                <a:latin typeface="Georgia" pitchFamily="18" charset="0"/>
              </a:rPr>
              <a:t>     основе сопоставления   своего решения с эталоном   образца</a:t>
            </a:r>
          </a:p>
          <a:p>
            <a:pPr algn="ctr"/>
            <a:r>
              <a:rPr lang="ru-RU" sz="2800" b="1" i="1" dirty="0" smtClean="0">
                <a:solidFill>
                  <a:srgbClr val="002060"/>
                </a:solidFill>
                <a:latin typeface="Georgia" pitchFamily="18" charset="0"/>
              </a:rPr>
              <a:t>              (самопроверка),</a:t>
            </a:r>
          </a:p>
          <a:p>
            <a:pPr algn="ctr"/>
            <a:endParaRPr lang="ru-RU" b="1" i="1" dirty="0" smtClean="0">
              <a:solidFill>
                <a:srgbClr val="0070C0"/>
              </a:solidFill>
              <a:latin typeface="Georgia" pitchFamily="18" charset="0"/>
            </a:endParaRPr>
          </a:p>
          <a:p>
            <a:pPr algn="just"/>
            <a:endParaRPr lang="ru-RU" b="1" dirty="0" smtClean="0">
              <a:solidFill>
                <a:srgbClr val="0070C0"/>
              </a:solidFill>
              <a:latin typeface="Georgia" pitchFamily="18" charset="0"/>
            </a:endParaRPr>
          </a:p>
          <a:p>
            <a:pPr algn="just"/>
            <a:endParaRPr lang="ru-RU" b="1" dirty="0" smtClean="0">
              <a:solidFill>
                <a:srgbClr val="C00000"/>
              </a:solidFill>
              <a:latin typeface="Georgia" pitchFamily="18" charset="0"/>
            </a:endParaRPr>
          </a:p>
          <a:p>
            <a:pPr algn="just"/>
            <a:endParaRPr lang="ru-RU" b="1" dirty="0" smtClean="0">
              <a:solidFill>
                <a:srgbClr val="C00000"/>
              </a:solidFill>
              <a:latin typeface="Georgia" pitchFamily="18" charset="0"/>
            </a:endParaRPr>
          </a:p>
          <a:p>
            <a:pPr algn="just"/>
            <a:endParaRPr lang="ru-RU" b="1" dirty="0" smtClean="0">
              <a:solidFill>
                <a:srgbClr val="C00000"/>
              </a:solidFill>
              <a:latin typeface="Georgia" pitchFamily="18" charset="0"/>
            </a:endParaRPr>
          </a:p>
          <a:p>
            <a:pPr algn="just"/>
            <a:endParaRPr lang="ru-RU" dirty="0" smtClean="0"/>
          </a:p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2656"/>
            <a:ext cx="1475656" cy="263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153400" cy="1556792"/>
          </a:xfrm>
        </p:spPr>
        <p:txBody>
          <a:bodyPr>
            <a:no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Georgia" pitchFamily="18" charset="0"/>
              </a:rPr>
              <a:t>Первичное закрепление с проговариванием во внешней речи. (Подбор глаголов к фотографиям, работа с учебником)</a:t>
            </a:r>
            <a:endParaRPr lang="ru-RU" sz="2800" dirty="0"/>
          </a:p>
        </p:txBody>
      </p:sp>
      <p:sp>
        <p:nvSpPr>
          <p:cNvPr id="3" name="Горизонтальный свиток 2"/>
          <p:cNvSpPr/>
          <p:nvPr/>
        </p:nvSpPr>
        <p:spPr>
          <a:xfrm>
            <a:off x="539552" y="1268760"/>
            <a:ext cx="8352928" cy="5589240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403648" y="2132856"/>
            <a:ext cx="712879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Georgia" pitchFamily="18" charset="0"/>
              </a:rPr>
              <a:t>На этом этапе у учащихся формируются  УУД:</a:t>
            </a:r>
          </a:p>
          <a:p>
            <a:endParaRPr lang="ru-RU" sz="2400" dirty="0" smtClean="0">
              <a:solidFill>
                <a:srgbClr val="FF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400" b="1" i="1" dirty="0" smtClean="0">
                <a:solidFill>
                  <a:srgbClr val="120E06"/>
                </a:solidFill>
                <a:latin typeface="Georgia" pitchFamily="18" charset="0"/>
              </a:rPr>
              <a:t> регулятивные  </a:t>
            </a:r>
          </a:p>
          <a:p>
            <a:pPr>
              <a:buFont typeface="Arial" pitchFamily="34" charset="0"/>
              <a:buChar char="•"/>
            </a:pPr>
            <a:r>
              <a:rPr lang="ru-RU" sz="2400" b="1" i="1" dirty="0" smtClean="0">
                <a:solidFill>
                  <a:srgbClr val="120E06"/>
                </a:solidFill>
                <a:latin typeface="Georgia" pitchFamily="18" charset="0"/>
              </a:rPr>
              <a:t> познавательные  </a:t>
            </a:r>
            <a:endParaRPr lang="ru-RU" sz="2400" b="1" i="1" dirty="0" smtClean="0">
              <a:solidFill>
                <a:srgbClr val="A50021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400" b="1" i="1" dirty="0" smtClean="0">
                <a:solidFill>
                  <a:srgbClr val="120E06"/>
                </a:solidFill>
                <a:latin typeface="Georgia" pitchFamily="18" charset="0"/>
              </a:rPr>
              <a:t>  личностные</a:t>
            </a:r>
            <a:endParaRPr lang="ru-RU" sz="2400" b="1" i="1" dirty="0">
              <a:solidFill>
                <a:srgbClr val="120E06"/>
              </a:solidFill>
              <a:latin typeface="Georgia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216" y="3068960"/>
            <a:ext cx="2232248" cy="276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i="1" dirty="0" smtClean="0">
                <a:solidFill>
                  <a:srgbClr val="002060"/>
                </a:solidFill>
              </a:rPr>
              <a:t>Самостоятельная работа с самопроверкой</a:t>
            </a:r>
            <a:r>
              <a:rPr lang="ru-RU" sz="3600" b="1" i="1" dirty="0" smtClean="0">
                <a:solidFill>
                  <a:srgbClr val="002060"/>
                </a:solidFill>
                <a:latin typeface="Georgia" pitchFamily="18" charset="0"/>
              </a:rPr>
              <a:t> </a:t>
            </a:r>
            <a:endParaRPr lang="ru-RU" sz="3600" b="1" dirty="0"/>
          </a:p>
        </p:txBody>
      </p:sp>
      <p:sp>
        <p:nvSpPr>
          <p:cNvPr id="3" name="Горизонтальный свиток 2"/>
          <p:cNvSpPr/>
          <p:nvPr/>
        </p:nvSpPr>
        <p:spPr>
          <a:xfrm>
            <a:off x="611560" y="1412776"/>
            <a:ext cx="8064896" cy="5445224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403648" y="2420888"/>
            <a:ext cx="6912768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000" b="1" i="1" dirty="0" smtClean="0">
              <a:solidFill>
                <a:srgbClr val="002060"/>
              </a:solidFill>
              <a:latin typeface="Georgia" pitchFamily="18" charset="0"/>
            </a:endParaRPr>
          </a:p>
          <a:p>
            <a:pPr algn="ctr"/>
            <a:r>
              <a:rPr lang="ru-RU" sz="2800" b="1" i="1" dirty="0" smtClean="0">
                <a:solidFill>
                  <a:srgbClr val="002060"/>
                </a:solidFill>
                <a:latin typeface="Georgia" pitchFamily="18" charset="0"/>
              </a:rPr>
              <a:t>На этом этапе формируются  УУД:</a:t>
            </a:r>
          </a:p>
          <a:p>
            <a:endParaRPr lang="ru-RU" sz="2800" b="1" i="1" dirty="0" smtClean="0">
              <a:solidFill>
                <a:srgbClr val="120E06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800" b="1" i="1" dirty="0" smtClean="0">
                <a:solidFill>
                  <a:srgbClr val="120E06"/>
                </a:solidFill>
                <a:latin typeface="Georgia" pitchFamily="18" charset="0"/>
              </a:rPr>
              <a:t>  регулятивные  </a:t>
            </a:r>
          </a:p>
          <a:p>
            <a:r>
              <a:rPr lang="ru-RU" sz="2800" b="1" i="1" dirty="0" smtClean="0">
                <a:solidFill>
                  <a:srgbClr val="120E06"/>
                </a:solidFill>
                <a:latin typeface="Georgia" pitchFamily="18" charset="0"/>
              </a:rPr>
              <a:t>  -</a:t>
            </a:r>
            <a:r>
              <a:rPr lang="ru-RU" sz="2800" b="1" i="1" dirty="0" err="1" smtClean="0">
                <a:solidFill>
                  <a:srgbClr val="120E06"/>
                </a:solidFill>
                <a:latin typeface="Georgia" pitchFamily="18" charset="0"/>
              </a:rPr>
              <a:t>целеполагание</a:t>
            </a:r>
            <a:endParaRPr lang="ru-RU" sz="2800" b="1" i="1" dirty="0" smtClean="0">
              <a:solidFill>
                <a:srgbClr val="120E06"/>
              </a:solidFill>
              <a:latin typeface="Georgia" pitchFamily="18" charset="0"/>
            </a:endParaRPr>
          </a:p>
          <a:p>
            <a:r>
              <a:rPr lang="ru-RU" sz="2800" b="1" i="1" dirty="0" smtClean="0">
                <a:solidFill>
                  <a:srgbClr val="120E06"/>
                </a:solidFill>
                <a:latin typeface="Georgia" pitchFamily="18" charset="0"/>
              </a:rPr>
              <a:t>  -контроль</a:t>
            </a:r>
          </a:p>
          <a:p>
            <a:r>
              <a:rPr lang="ru-RU" sz="2800" b="1" i="1" dirty="0" smtClean="0">
                <a:solidFill>
                  <a:srgbClr val="120E06"/>
                </a:solidFill>
                <a:latin typeface="Georgia" pitchFamily="18" charset="0"/>
              </a:rPr>
              <a:t>  -коррекция</a:t>
            </a:r>
          </a:p>
          <a:p>
            <a:r>
              <a:rPr lang="ru-RU" sz="2800" b="1" i="1" dirty="0" smtClean="0">
                <a:solidFill>
                  <a:srgbClr val="120E06"/>
                </a:solidFill>
                <a:latin typeface="Georgia" pitchFamily="18" charset="0"/>
              </a:rPr>
              <a:t>  </a:t>
            </a:r>
          </a:p>
          <a:p>
            <a:r>
              <a:rPr lang="ru-RU" sz="2800" b="1" i="1" dirty="0" smtClean="0">
                <a:solidFill>
                  <a:srgbClr val="120E06"/>
                </a:solidFill>
                <a:latin typeface="Georgia" pitchFamily="18" charset="0"/>
              </a:rPr>
              <a:t>  </a:t>
            </a:r>
          </a:p>
        </p:txBody>
      </p:sp>
      <p:pic>
        <p:nvPicPr>
          <p:cNvPr id="5" name="Picture 4" descr="Картинка 233 из 6400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6300192" y="3789040"/>
            <a:ext cx="1358920" cy="16561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  <a:latin typeface="Georgia" pitchFamily="18" charset="0"/>
              </a:rPr>
              <a:t>Включение в систему знаний и повторение.</a:t>
            </a:r>
            <a:endParaRPr lang="ru-RU" dirty="0"/>
          </a:p>
        </p:txBody>
      </p:sp>
      <p:sp>
        <p:nvSpPr>
          <p:cNvPr id="3" name="Горизонтальный свиток 2"/>
          <p:cNvSpPr/>
          <p:nvPr/>
        </p:nvSpPr>
        <p:spPr>
          <a:xfrm>
            <a:off x="395536" y="1196752"/>
            <a:ext cx="8280920" cy="5661248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187624" y="2420888"/>
            <a:ext cx="7272808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2060"/>
                </a:solidFill>
                <a:latin typeface="Georgia" pitchFamily="18" charset="0"/>
              </a:rPr>
              <a:t>На этом этапе формируются у учащихся  УУД:</a:t>
            </a:r>
          </a:p>
          <a:p>
            <a:endParaRPr lang="ru-RU" b="1" i="1" dirty="0" smtClean="0"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endParaRPr lang="ru-RU" sz="2800" b="1" i="1" dirty="0" smtClean="0">
              <a:solidFill>
                <a:srgbClr val="120E06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800" b="1" i="1" dirty="0" smtClean="0">
                <a:solidFill>
                  <a:srgbClr val="120E06"/>
                </a:solidFill>
                <a:latin typeface="Georgia" pitchFamily="18" charset="0"/>
              </a:rPr>
              <a:t> регулятивные  </a:t>
            </a:r>
          </a:p>
          <a:p>
            <a:endParaRPr lang="ru-RU" sz="2800" b="1" i="1" dirty="0" smtClean="0">
              <a:solidFill>
                <a:srgbClr val="120E06"/>
              </a:solidFill>
              <a:latin typeface="Georgia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3717032"/>
            <a:ext cx="2117005" cy="25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Горизонтальный свиток 5"/>
          <p:cNvSpPr/>
          <p:nvPr/>
        </p:nvSpPr>
        <p:spPr>
          <a:xfrm>
            <a:off x="323528" y="-243408"/>
            <a:ext cx="8352928" cy="4032448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1043609" y="0"/>
            <a:ext cx="7632847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Arial" pitchFamily="34" charset="0"/>
              <a:buChar char="•"/>
            </a:pPr>
            <a:endParaRPr lang="ru-RU" sz="2800" b="1" i="1" dirty="0" smtClean="0">
              <a:solidFill>
                <a:srgbClr val="FF0000"/>
              </a:solidFill>
              <a:latin typeface="Georgia" pitchFamily="18" charset="0"/>
            </a:endParaRPr>
          </a:p>
          <a:p>
            <a:pPr algn="ctr"/>
            <a:r>
              <a:rPr lang="ru-RU" sz="2800" b="1" i="1" dirty="0" smtClean="0">
                <a:solidFill>
                  <a:srgbClr val="A50021"/>
                </a:solidFill>
                <a:latin typeface="Georgia" pitchFamily="18" charset="0"/>
              </a:rPr>
              <a:t>Рефлексия деятельности</a:t>
            </a:r>
          </a:p>
          <a:p>
            <a:pPr algn="ctr"/>
            <a:r>
              <a:rPr lang="ru-RU" sz="2800" b="1" i="1" dirty="0" smtClean="0">
                <a:solidFill>
                  <a:srgbClr val="A50021"/>
                </a:solidFill>
                <a:latin typeface="Georgia" pitchFamily="18" charset="0"/>
              </a:rPr>
              <a:t> (итог урока).</a:t>
            </a:r>
            <a:endParaRPr lang="ru-RU" sz="2800" b="1" dirty="0" smtClean="0">
              <a:solidFill>
                <a:srgbClr val="002060"/>
              </a:solidFill>
              <a:latin typeface="Georgia" pitchFamily="18" charset="0"/>
            </a:endParaRPr>
          </a:p>
          <a:p>
            <a:pPr algn="ctr"/>
            <a:endParaRPr lang="ru-RU" sz="2800" b="1" dirty="0" smtClean="0">
              <a:solidFill>
                <a:srgbClr val="002060"/>
              </a:solidFill>
              <a:latin typeface="Georgia" pitchFamily="18" charset="0"/>
            </a:endParaRPr>
          </a:p>
          <a:p>
            <a:pPr algn="ctr"/>
            <a:r>
              <a:rPr lang="ru-RU" sz="2000" b="1" i="1" dirty="0" smtClean="0">
                <a:solidFill>
                  <a:srgbClr val="120E06"/>
                </a:solidFill>
                <a:latin typeface="Georgia" pitchFamily="18" charset="0"/>
              </a:rPr>
              <a:t>Цель: осознание учащимися своей УД (учебной деятельности),  самооценка  результатов своей деятельности. </a:t>
            </a:r>
          </a:p>
          <a:p>
            <a:pPr algn="just">
              <a:buFont typeface="Arial" pitchFamily="34" charset="0"/>
              <a:buChar char="•"/>
            </a:pPr>
            <a:endParaRPr lang="ru-RU" b="1" i="1" dirty="0">
              <a:solidFill>
                <a:srgbClr val="002060"/>
              </a:solidFill>
              <a:latin typeface="Georgia" pitchFamily="18" charset="0"/>
            </a:endParaRPr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293096"/>
            <a:ext cx="2217738" cy="161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600" b="1" i="1" dirty="0" smtClean="0">
                <a:solidFill>
                  <a:srgbClr val="FF0000"/>
                </a:solidFill>
                <a:latin typeface="Georgia" pitchFamily="18" charset="0"/>
              </a:rPr>
              <a:t/>
            </a:r>
            <a:br>
              <a:rPr lang="ru-RU" sz="3600" b="1" i="1" dirty="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sz="3600" b="1" i="1" dirty="0" smtClean="0">
                <a:solidFill>
                  <a:srgbClr val="A50021"/>
                </a:solidFill>
                <a:latin typeface="Georgia" pitchFamily="18" charset="0"/>
              </a:rPr>
              <a:t> Рефлексия деятельности</a:t>
            </a:r>
            <a:br>
              <a:rPr lang="ru-RU" sz="3600" b="1" i="1" dirty="0" smtClean="0">
                <a:solidFill>
                  <a:srgbClr val="A50021"/>
                </a:solidFill>
                <a:latin typeface="Georgia" pitchFamily="18" charset="0"/>
              </a:rPr>
            </a:br>
            <a:r>
              <a:rPr lang="ru-RU" sz="3600" b="1" i="1" dirty="0" smtClean="0">
                <a:solidFill>
                  <a:srgbClr val="A50021"/>
                </a:solidFill>
                <a:latin typeface="Georgia" pitchFamily="18" charset="0"/>
              </a:rPr>
              <a:t> (итог урока).</a:t>
            </a:r>
            <a:r>
              <a:rPr lang="ru-RU" b="1" i="1" dirty="0" smtClean="0">
                <a:solidFill>
                  <a:srgbClr val="FF0000"/>
                </a:solidFill>
                <a:latin typeface="Georgia" pitchFamily="18" charset="0"/>
              </a:rPr>
              <a:t/>
            </a:r>
            <a:br>
              <a:rPr lang="ru-RU" b="1" i="1" dirty="0" smtClean="0">
                <a:solidFill>
                  <a:srgbClr val="FF0000"/>
                </a:solidFill>
                <a:latin typeface="Georgia" pitchFamily="18" charset="0"/>
              </a:rPr>
            </a:br>
            <a:endParaRPr lang="ru-RU" dirty="0"/>
          </a:p>
        </p:txBody>
      </p:sp>
      <p:sp>
        <p:nvSpPr>
          <p:cNvPr id="3" name="Горизонтальный свиток 2"/>
          <p:cNvSpPr/>
          <p:nvPr/>
        </p:nvSpPr>
        <p:spPr>
          <a:xfrm>
            <a:off x="467544" y="1340768"/>
            <a:ext cx="7848872" cy="5517232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115616" y="2852936"/>
            <a:ext cx="7272808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2060"/>
                </a:solidFill>
                <a:latin typeface="Georgia" pitchFamily="18" charset="0"/>
              </a:rPr>
              <a:t>На этом этапе формируются у учащихся  УУД:</a:t>
            </a:r>
          </a:p>
          <a:p>
            <a:pPr algn="ctr"/>
            <a:endParaRPr lang="ru-RU" sz="2000" b="1" i="1" dirty="0" smtClean="0">
              <a:solidFill>
                <a:srgbClr val="002060"/>
              </a:solidFill>
              <a:latin typeface="Georgia" pitchFamily="18" charset="0"/>
            </a:endParaRPr>
          </a:p>
          <a:p>
            <a:pPr algn="ctr"/>
            <a:endParaRPr lang="ru-RU" sz="2000" b="1" i="1" dirty="0" smtClean="0">
              <a:solidFill>
                <a:srgbClr val="002060"/>
              </a:solidFill>
              <a:latin typeface="Georgia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800" b="1" i="1" dirty="0" smtClean="0">
                <a:solidFill>
                  <a:srgbClr val="120E06"/>
                </a:solidFill>
                <a:latin typeface="Georgia" pitchFamily="18" charset="0"/>
              </a:rPr>
              <a:t> личностные </a:t>
            </a:r>
          </a:p>
          <a:p>
            <a:pPr>
              <a:buFont typeface="Arial" pitchFamily="34" charset="0"/>
              <a:buChar char="•"/>
            </a:pPr>
            <a:r>
              <a:rPr lang="ru-RU" sz="2800" b="1" i="1" dirty="0" smtClean="0">
                <a:solidFill>
                  <a:srgbClr val="120E06"/>
                </a:solidFill>
                <a:latin typeface="Georgia" pitchFamily="18" charset="0"/>
              </a:rPr>
              <a:t>познавательные</a:t>
            </a:r>
          </a:p>
          <a:p>
            <a:pPr>
              <a:buFont typeface="Arial" pitchFamily="34" charset="0"/>
              <a:buChar char="•"/>
            </a:pPr>
            <a:r>
              <a:rPr lang="ru-RU" sz="2800" b="1" i="1" dirty="0" smtClean="0">
                <a:solidFill>
                  <a:srgbClr val="120E06"/>
                </a:solidFill>
                <a:latin typeface="Georgia" pitchFamily="18" charset="0"/>
              </a:rPr>
              <a:t> регулятивные </a:t>
            </a:r>
          </a:p>
          <a:p>
            <a:endParaRPr lang="ru-RU" sz="2800" b="1" i="1" dirty="0">
              <a:solidFill>
                <a:srgbClr val="120E06"/>
              </a:solidFill>
              <a:latin typeface="Georgia" pitchFamily="18" charset="0"/>
            </a:endParaRPr>
          </a:p>
        </p:txBody>
      </p:sp>
      <p:pic>
        <p:nvPicPr>
          <p:cNvPr id="5" name="Picture 4" descr="Картинка 233 из 6400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6444208" y="3933056"/>
            <a:ext cx="1358920" cy="16561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91264" cy="102636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Georgia" pitchFamily="18" charset="0"/>
              </a:rPr>
              <a:t/>
            </a:r>
            <a:br>
              <a:rPr lang="ru-RU" b="1" dirty="0" smtClean="0">
                <a:solidFill>
                  <a:srgbClr val="0070C0"/>
                </a:solidFill>
                <a:latin typeface="Georgia" pitchFamily="18" charset="0"/>
              </a:rPr>
            </a:br>
            <a:r>
              <a:rPr lang="ru-RU" b="1" dirty="0" smtClean="0">
                <a:solidFill>
                  <a:srgbClr val="0070C0"/>
                </a:solidFill>
                <a:latin typeface="Georgia" pitchFamily="18" charset="0"/>
              </a:rPr>
              <a:t/>
            </a:r>
            <a:br>
              <a:rPr lang="ru-RU" b="1" dirty="0" smtClean="0">
                <a:solidFill>
                  <a:srgbClr val="0070C0"/>
                </a:solidFill>
                <a:latin typeface="Georgia" pitchFamily="18" charset="0"/>
              </a:rPr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sz="3200" b="1" dirty="0" smtClean="0">
                <a:solidFill>
                  <a:srgbClr val="A50021"/>
                </a:solidFill>
                <a:latin typeface="Georgia" pitchFamily="18" charset="0"/>
              </a:rPr>
              <a:t> </a:t>
            </a:r>
          </a:p>
          <a:p>
            <a:pPr algn="ctr">
              <a:buNone/>
            </a:pPr>
            <a:r>
              <a:rPr lang="ru-RU" sz="3200" b="1" dirty="0" smtClean="0">
                <a:solidFill>
                  <a:srgbClr val="A50021"/>
                </a:solidFill>
                <a:latin typeface="Georgia" pitchFamily="18" charset="0"/>
              </a:rPr>
              <a:t>Тема:</a:t>
            </a:r>
          </a:p>
          <a:p>
            <a:pPr algn="ctr">
              <a:buNone/>
            </a:pPr>
            <a:endParaRPr lang="ru-RU" sz="3200" dirty="0" smtClean="0">
              <a:solidFill>
                <a:srgbClr val="A50021"/>
              </a:solidFill>
              <a:latin typeface="Georgia" pitchFamily="18" charset="0"/>
            </a:endParaRPr>
          </a:p>
          <a:p>
            <a:pPr algn="ctr">
              <a:buNone/>
            </a:pPr>
            <a:r>
              <a:rPr lang="ru-RU" sz="3200" b="1" i="1" dirty="0" smtClean="0">
                <a:solidFill>
                  <a:srgbClr val="002060"/>
                </a:solidFill>
                <a:latin typeface="Georgia" pitchFamily="18" charset="0"/>
              </a:rPr>
              <a:t>«Изменение глаголов по числам».</a:t>
            </a:r>
          </a:p>
          <a:p>
            <a:pPr algn="ctr">
              <a:buNone/>
            </a:pPr>
            <a:endParaRPr lang="ru-RU" sz="3200" b="1" i="1" dirty="0" smtClean="0">
              <a:solidFill>
                <a:srgbClr val="002060"/>
              </a:solidFill>
              <a:latin typeface="Georgia" pitchFamily="18" charset="0"/>
            </a:endParaRPr>
          </a:p>
          <a:p>
            <a:endParaRPr lang="ru-RU" sz="3200" dirty="0" smtClean="0">
              <a:solidFill>
                <a:srgbClr val="C00000"/>
              </a:solidFill>
              <a:latin typeface="Georgia" pitchFamily="18" charset="0"/>
            </a:endParaRPr>
          </a:p>
          <a:p>
            <a:pPr algn="ctr">
              <a:buNone/>
            </a:pPr>
            <a:r>
              <a:rPr lang="ru-RU" sz="3200" b="1" dirty="0" smtClean="0">
                <a:solidFill>
                  <a:srgbClr val="C00000"/>
                </a:solidFill>
                <a:latin typeface="Georgia" pitchFamily="18" charset="0"/>
              </a:rPr>
              <a:t>Автор учебника: </a:t>
            </a:r>
            <a:r>
              <a:rPr lang="ru-RU" sz="3200" b="1" dirty="0" err="1" smtClean="0">
                <a:solidFill>
                  <a:srgbClr val="C00000"/>
                </a:solidFill>
                <a:latin typeface="Georgia" pitchFamily="18" charset="0"/>
              </a:rPr>
              <a:t>Т.Г.Рамзаева</a:t>
            </a:r>
            <a:endParaRPr lang="ru-RU" dirty="0"/>
          </a:p>
        </p:txBody>
      </p:sp>
      <p:sp>
        <p:nvSpPr>
          <p:cNvPr id="7" name="Вертикальный свиток 6"/>
          <p:cNvSpPr/>
          <p:nvPr/>
        </p:nvSpPr>
        <p:spPr>
          <a:xfrm>
            <a:off x="0" y="2420888"/>
            <a:ext cx="2843808" cy="3384376"/>
          </a:xfrm>
          <a:prstGeom prst="verticalScroll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Картинка 122 из 6400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3140968"/>
            <a:ext cx="1766455" cy="23762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  <a:latin typeface="Georgia" pitchFamily="18" charset="0"/>
              </a:rPr>
              <a:t>Цели урока: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7" name="Горизонтальный свиток 6"/>
          <p:cNvSpPr/>
          <p:nvPr/>
        </p:nvSpPr>
        <p:spPr>
          <a:xfrm>
            <a:off x="611560" y="881336"/>
            <a:ext cx="8208912" cy="5976664"/>
          </a:xfrm>
          <a:prstGeom prst="horizontalScroll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1691680" y="1752600"/>
            <a:ext cx="7071320" cy="4419600"/>
          </a:xfrm>
        </p:spPr>
        <p:txBody>
          <a:bodyPr>
            <a:normAutofit fontScale="92500" lnSpcReduction="10000"/>
          </a:bodyPr>
          <a:lstStyle/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Ввести понятие «изменение глаголов по числам» через организацию поисково-исследовательской деятельности учащихся.</a:t>
            </a:r>
          </a:p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Формировать умение различать глаголы единственного и множественного числа, правильно употреблять их в речи.</a:t>
            </a:r>
          </a:p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развивать внимание, мышление, память, речь, орфографическую зоркость.</a:t>
            </a:r>
          </a:p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Формирование УУД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b="1" i="1" dirty="0" smtClean="0">
                <a:solidFill>
                  <a:srgbClr val="002060"/>
                </a:solidFill>
                <a:latin typeface="Georgia" pitchFamily="18" charset="0"/>
              </a:rPr>
              <a:t>Формирование  универсальных учебных  действий - УУД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3131840" y="1752600"/>
            <a:ext cx="5631160" cy="4700736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2800" b="1" i="1" dirty="0" smtClean="0">
                <a:solidFill>
                  <a:srgbClr val="C00000"/>
                </a:solidFill>
                <a:latin typeface="Georgia" pitchFamily="18" charset="0"/>
              </a:rPr>
              <a:t>Личностные универсальные учебные действия:</a:t>
            </a:r>
          </a:p>
          <a:p>
            <a:pPr algn="ctr">
              <a:buNone/>
            </a:pPr>
            <a:endParaRPr lang="ru-RU" sz="2800" b="1" i="1" dirty="0" smtClean="0">
              <a:solidFill>
                <a:srgbClr val="FF0000"/>
              </a:solidFill>
              <a:latin typeface="Georgia" pitchFamily="18" charset="0"/>
            </a:endParaRPr>
          </a:p>
          <a:p>
            <a:pPr algn="ctr">
              <a:buNone/>
            </a:pPr>
            <a:r>
              <a:rPr lang="ru-RU" sz="2800" b="1" i="1" dirty="0" smtClean="0"/>
              <a:t>    </a:t>
            </a:r>
            <a:r>
              <a:rPr lang="ru-RU" sz="2800" b="1" i="1" dirty="0" smtClean="0">
                <a:latin typeface="Georgia" pitchFamily="18" charset="0"/>
              </a:rPr>
              <a:t>включение учащихся в деятельность на личностно-значимом уровне; осознание ответственности ученика за общее благополучие класса.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6" name="Вертикальный свиток 5"/>
          <p:cNvSpPr/>
          <p:nvPr/>
        </p:nvSpPr>
        <p:spPr>
          <a:xfrm>
            <a:off x="107504" y="2060848"/>
            <a:ext cx="3168352" cy="3600400"/>
          </a:xfrm>
          <a:prstGeom prst="verticalScroll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F:\DSCN143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1" y="2852936"/>
            <a:ext cx="2088232" cy="2070739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b="1" i="1" dirty="0" smtClean="0">
                <a:solidFill>
                  <a:srgbClr val="FF0000"/>
                </a:solidFill>
                <a:latin typeface="Georgia" pitchFamily="18" charset="0"/>
              </a:rPr>
              <a:t/>
            </a:r>
            <a:br>
              <a:rPr lang="ru-RU" sz="3200" b="1" i="1" dirty="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sz="3200" b="1" i="1" dirty="0" smtClean="0">
                <a:solidFill>
                  <a:srgbClr val="C00000"/>
                </a:solidFill>
                <a:latin typeface="Georgia" pitchFamily="18" charset="0"/>
              </a:rPr>
              <a:t>Регулятивные универсальные учебные действия:</a:t>
            </a:r>
            <a:r>
              <a:rPr lang="ru-RU" sz="3200" b="1" i="1" dirty="0" smtClean="0">
                <a:solidFill>
                  <a:srgbClr val="FF0000"/>
                </a:solidFill>
                <a:latin typeface="Georgia" pitchFamily="18" charset="0"/>
              </a:rPr>
              <a:t/>
            </a:r>
            <a:br>
              <a:rPr lang="ru-RU" sz="3200" b="1" i="1" dirty="0" smtClean="0">
                <a:solidFill>
                  <a:srgbClr val="FF0000"/>
                </a:solidFill>
                <a:latin typeface="Georgia" pitchFamily="18" charset="0"/>
              </a:rPr>
            </a:br>
            <a:endParaRPr lang="ru-RU" sz="3200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2915816" y="1556792"/>
            <a:ext cx="6048672" cy="5301208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1800" b="1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eorgia" pitchFamily="18" charset="0"/>
              </a:rPr>
              <a:t> </a:t>
            </a:r>
            <a:r>
              <a:rPr lang="ru-RU" sz="18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принимать и сохранять заданную </a:t>
            </a:r>
          </a:p>
          <a:p>
            <a:pPr algn="ctr">
              <a:buNone/>
            </a:pPr>
            <a:r>
              <a:rPr lang="ru-RU" sz="18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 учебную цель; учитывать, выделенные</a:t>
            </a:r>
          </a:p>
          <a:p>
            <a:pPr algn="ctr">
              <a:buNone/>
            </a:pPr>
            <a:r>
              <a:rPr lang="ru-RU" sz="18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учителем, ориентиры действия в учебном </a:t>
            </a:r>
          </a:p>
          <a:p>
            <a:pPr algn="ctr">
              <a:buNone/>
            </a:pPr>
            <a:r>
              <a:rPr lang="ru-RU" sz="18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материале; осуществлять  итоговый и </a:t>
            </a:r>
          </a:p>
          <a:p>
            <a:pPr algn="ctr">
              <a:buNone/>
            </a:pPr>
            <a:r>
              <a:rPr lang="ru-RU" sz="18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пошаговый контроль по результату;</a:t>
            </a:r>
          </a:p>
          <a:p>
            <a:pPr algn="ctr">
              <a:buNone/>
            </a:pPr>
            <a:r>
              <a:rPr lang="ru-RU" sz="18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 осуществлять действия по образцу и </a:t>
            </a:r>
          </a:p>
          <a:p>
            <a:pPr algn="ctr">
              <a:buNone/>
            </a:pPr>
            <a:r>
              <a:rPr lang="ru-RU" sz="18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заданному правилу; вносить необходимые </a:t>
            </a:r>
          </a:p>
          <a:p>
            <a:pPr algn="ctr">
              <a:buNone/>
            </a:pPr>
            <a:r>
              <a:rPr lang="ru-RU" sz="18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коррективы в действие после его </a:t>
            </a:r>
          </a:p>
          <a:p>
            <a:pPr algn="ctr">
              <a:buNone/>
            </a:pPr>
            <a:r>
              <a:rPr lang="ru-RU" sz="18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завершения на основе его оценки и учёта </a:t>
            </a:r>
          </a:p>
          <a:p>
            <a:pPr algn="ctr">
              <a:buNone/>
            </a:pPr>
            <a:r>
              <a:rPr lang="ru-RU" sz="18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характера сделанных ошибок; адекватно </a:t>
            </a:r>
          </a:p>
          <a:p>
            <a:pPr algn="ctr">
              <a:buNone/>
            </a:pPr>
            <a:r>
              <a:rPr lang="ru-RU" sz="18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понимать оценку взрослого; взаимодействовать со </a:t>
            </a:r>
          </a:p>
          <a:p>
            <a:pPr algn="ctr">
              <a:buNone/>
            </a:pPr>
            <a:r>
              <a:rPr lang="ru-RU" sz="18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взрослыми и со сверстниками в учебной деятельности.</a:t>
            </a:r>
            <a:endParaRPr lang="ru-RU" sz="1800" b="1" dirty="0"/>
          </a:p>
        </p:txBody>
      </p:sp>
      <p:sp>
        <p:nvSpPr>
          <p:cNvPr id="6" name="Вертикальный свиток 5"/>
          <p:cNvSpPr/>
          <p:nvPr/>
        </p:nvSpPr>
        <p:spPr>
          <a:xfrm>
            <a:off x="179512" y="2060848"/>
            <a:ext cx="3096344" cy="3672408"/>
          </a:xfrm>
          <a:prstGeom prst="verticalScroll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8674" name="Picture 2" descr="Картинка 554 из 6400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683567" y="2564904"/>
            <a:ext cx="2014467" cy="29523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-315416"/>
            <a:ext cx="8077200" cy="145841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i="1" dirty="0" smtClean="0">
                <a:solidFill>
                  <a:srgbClr val="FF0000"/>
                </a:solidFill>
                <a:latin typeface="Georgia" pitchFamily="18" charset="0"/>
              </a:rPr>
              <a:t/>
            </a:r>
            <a:br>
              <a:rPr lang="ru-RU" sz="3600" b="1" i="1" dirty="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sz="3600" b="1" i="1" dirty="0" smtClean="0">
                <a:solidFill>
                  <a:srgbClr val="FF0000"/>
                </a:solidFill>
                <a:latin typeface="Georgia" pitchFamily="18" charset="0"/>
              </a:rPr>
              <a:t/>
            </a:r>
            <a:br>
              <a:rPr lang="ru-RU" sz="3600" b="1" i="1" dirty="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sz="3600" b="1" i="1" dirty="0" smtClean="0">
                <a:solidFill>
                  <a:srgbClr val="C00000"/>
                </a:solidFill>
                <a:latin typeface="Georgia" pitchFamily="18" charset="0"/>
              </a:rPr>
              <a:t>Познавательные  универсальные учебные действия:</a:t>
            </a:r>
            <a:r>
              <a:rPr lang="ru-RU" b="1" i="1" dirty="0" smtClean="0">
                <a:solidFill>
                  <a:srgbClr val="FF0000"/>
                </a:solidFill>
                <a:latin typeface="Georgia" pitchFamily="18" charset="0"/>
              </a:rPr>
              <a:t/>
            </a:r>
            <a:br>
              <a:rPr lang="ru-RU" b="1" i="1" dirty="0" smtClean="0">
                <a:solidFill>
                  <a:srgbClr val="FF0000"/>
                </a:solidFill>
                <a:latin typeface="Georgia" pitchFamily="18" charset="0"/>
              </a:rPr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2771800" y="1752600"/>
            <a:ext cx="5991200" cy="4340696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800" b="1" i="1" dirty="0" smtClean="0">
                <a:latin typeface="Georgia" pitchFamily="18" charset="0"/>
              </a:rPr>
              <a:t>осуществлять учебно-познавательный интерес к обучению в школе; обобщать полученные знания; осознанно и произвольно строить речевое высказывание в устной форме.</a:t>
            </a:r>
            <a:endParaRPr lang="ru-RU" sz="2800" b="1" dirty="0"/>
          </a:p>
        </p:txBody>
      </p:sp>
      <p:sp>
        <p:nvSpPr>
          <p:cNvPr id="6" name="Вертикальный свиток 5"/>
          <p:cNvSpPr/>
          <p:nvPr/>
        </p:nvSpPr>
        <p:spPr>
          <a:xfrm>
            <a:off x="0" y="2060848"/>
            <a:ext cx="3275856" cy="3528392"/>
          </a:xfrm>
          <a:prstGeom prst="verticalScroll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4" descr="Картинка 233 из 6400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2564904"/>
            <a:ext cx="2127006" cy="25922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100" b="1" i="1" dirty="0" smtClean="0">
                <a:solidFill>
                  <a:srgbClr val="FF0000"/>
                </a:solidFill>
                <a:latin typeface="Georgia" pitchFamily="18" charset="0"/>
              </a:rPr>
              <a:t/>
            </a:r>
            <a:br>
              <a:rPr lang="ru-RU" sz="3100" b="1" i="1" dirty="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sz="3100" b="1" i="1" dirty="0" smtClean="0">
                <a:solidFill>
                  <a:srgbClr val="C00000"/>
                </a:solidFill>
                <a:latin typeface="Georgia" pitchFamily="18" charset="0"/>
              </a:rPr>
              <a:t>Коммуникативные универсальные  учебные действия:</a:t>
            </a:r>
            <a:r>
              <a:rPr lang="ru-RU" b="1" i="1" dirty="0" smtClean="0">
                <a:solidFill>
                  <a:srgbClr val="FF0000"/>
                </a:solidFill>
                <a:latin typeface="Georgia" pitchFamily="18" charset="0"/>
              </a:rPr>
              <a:t/>
            </a:r>
            <a:br>
              <a:rPr lang="ru-RU" b="1" i="1" dirty="0" smtClean="0">
                <a:solidFill>
                  <a:srgbClr val="FF0000"/>
                </a:solidFill>
                <a:latin typeface="Georgia" pitchFamily="18" charset="0"/>
              </a:rPr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2915816" y="1752600"/>
            <a:ext cx="5847184" cy="477274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b="1" i="1" dirty="0" smtClean="0">
                <a:latin typeface="Georgia" pitchFamily="18" charset="0"/>
              </a:rPr>
              <a:t>слушать собеседника, использовать речь для регуляции своего действия; </a:t>
            </a:r>
          </a:p>
          <a:p>
            <a:pPr algn="ctr">
              <a:buNone/>
            </a:pPr>
            <a:r>
              <a:rPr lang="ru-RU" sz="2800" b="1" i="1" dirty="0" smtClean="0">
                <a:latin typeface="Georgia" pitchFamily="18" charset="0"/>
              </a:rPr>
              <a:t>задавать вопросы; контролировать действия партнёра; эмоционально позитивно относиться к процессу сотрудничества.</a:t>
            </a:r>
            <a:endParaRPr lang="ru-RU" sz="2800" b="1" dirty="0"/>
          </a:p>
        </p:txBody>
      </p:sp>
      <p:sp>
        <p:nvSpPr>
          <p:cNvPr id="7" name="Вертикальный свиток 6"/>
          <p:cNvSpPr/>
          <p:nvPr/>
        </p:nvSpPr>
        <p:spPr>
          <a:xfrm>
            <a:off x="179512" y="2204864"/>
            <a:ext cx="3347864" cy="3528392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6" descr="Картинка 377 из 16945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2852936"/>
            <a:ext cx="1972605" cy="23762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  <a:latin typeface="Georgia" pitchFamily="18" charset="0"/>
              </a:rPr>
              <a:t>Оборудование урока</a:t>
            </a:r>
            <a:endParaRPr lang="ru-RU" i="1" dirty="0">
              <a:solidFill>
                <a:srgbClr val="00206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3131840" y="1752600"/>
            <a:ext cx="5631160" cy="4844752"/>
          </a:xfrm>
        </p:spPr>
        <p:txBody>
          <a:bodyPr>
            <a:normAutofit fontScale="85000" lnSpcReduction="20000"/>
          </a:bodyPr>
          <a:lstStyle/>
          <a:p>
            <a:pPr>
              <a:buFont typeface="Arial" pitchFamily="34" charset="0"/>
              <a:buChar char="•"/>
            </a:pPr>
            <a:r>
              <a:rPr lang="ru-RU" sz="4200" i="1" dirty="0" smtClean="0">
                <a:solidFill>
                  <a:srgbClr val="C00000"/>
                </a:solidFill>
                <a:latin typeface="Georgia" pitchFamily="18" charset="0"/>
              </a:rPr>
              <a:t> </a:t>
            </a:r>
            <a:r>
              <a:rPr lang="ru-RU" sz="4200" b="1" i="1" dirty="0" smtClean="0">
                <a:solidFill>
                  <a:srgbClr val="A50021"/>
                </a:solidFill>
                <a:latin typeface="Georgia" pitchFamily="18" charset="0"/>
              </a:rPr>
              <a:t>компьютер</a:t>
            </a:r>
          </a:p>
          <a:p>
            <a:pPr>
              <a:buFont typeface="Arial" pitchFamily="34" charset="0"/>
              <a:buChar char="•"/>
            </a:pPr>
            <a:r>
              <a:rPr lang="ru-RU" sz="4200" b="1" i="1" dirty="0" smtClean="0">
                <a:solidFill>
                  <a:srgbClr val="A50021"/>
                </a:solidFill>
                <a:latin typeface="Georgia" pitchFamily="18" charset="0"/>
              </a:rPr>
              <a:t> проектор</a:t>
            </a:r>
          </a:p>
          <a:p>
            <a:pPr>
              <a:buFont typeface="Arial" pitchFamily="34" charset="0"/>
              <a:buChar char="•"/>
            </a:pPr>
            <a:r>
              <a:rPr lang="ru-RU" sz="4200" b="1" i="1" dirty="0" smtClean="0">
                <a:solidFill>
                  <a:srgbClr val="A50021"/>
                </a:solidFill>
                <a:latin typeface="Georgia" pitchFamily="18" charset="0"/>
              </a:rPr>
              <a:t>экран для проектора</a:t>
            </a:r>
          </a:p>
          <a:p>
            <a:pPr>
              <a:buFont typeface="Arial" pitchFamily="34" charset="0"/>
              <a:buChar char="•"/>
            </a:pPr>
            <a:r>
              <a:rPr lang="ru-RU" sz="4200" b="1" i="1" dirty="0" smtClean="0">
                <a:solidFill>
                  <a:srgbClr val="A50021"/>
                </a:solidFill>
                <a:latin typeface="Georgia" pitchFamily="18" charset="0"/>
              </a:rPr>
              <a:t> презентация к урок</a:t>
            </a:r>
          </a:p>
          <a:p>
            <a:pPr>
              <a:buFont typeface="Arial" pitchFamily="34" charset="0"/>
              <a:buChar char="•"/>
            </a:pPr>
            <a:r>
              <a:rPr lang="ru-RU" sz="4200" b="1" i="1" dirty="0" smtClean="0">
                <a:solidFill>
                  <a:srgbClr val="A50021"/>
                </a:solidFill>
                <a:latin typeface="Georgia" pitchFamily="18" charset="0"/>
              </a:rPr>
              <a:t>раздаточный материал (карточки со словами)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7" name="Вертикальный свиток 6"/>
          <p:cNvSpPr/>
          <p:nvPr/>
        </p:nvSpPr>
        <p:spPr>
          <a:xfrm>
            <a:off x="107504" y="1844824"/>
            <a:ext cx="3384376" cy="3960440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22" name="Picture 2" descr="Картинка 63 из 936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2348880"/>
            <a:ext cx="1686649" cy="15121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24" name="Picture 4" descr="Картинка 54 из 16945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 t="45028" r="47081"/>
          <a:stretch>
            <a:fillRect/>
          </a:stretch>
        </p:blipFill>
        <p:spPr bwMode="auto">
          <a:xfrm>
            <a:off x="899592" y="4077072"/>
            <a:ext cx="1738396" cy="14401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892480" cy="869950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solidFill>
                  <a:srgbClr val="A50021"/>
                </a:solidFill>
                <a:latin typeface="Georgia" pitchFamily="18" charset="0"/>
              </a:rPr>
              <a:t>     (организационный момент).</a:t>
            </a:r>
            <a:endParaRPr lang="ru-RU" sz="2800" dirty="0">
              <a:solidFill>
                <a:srgbClr val="A50021"/>
              </a:solidFill>
            </a:endParaRPr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179512" y="1052736"/>
            <a:ext cx="8568952" cy="5805264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1259632" y="1772816"/>
            <a:ext cx="7056784" cy="4752528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2600" b="1" i="1" dirty="0" smtClean="0">
                <a:solidFill>
                  <a:srgbClr val="002060"/>
                </a:solidFill>
                <a:latin typeface="Georgia" pitchFamily="18" charset="0"/>
              </a:rPr>
              <a:t>Цель: включение учащихся в деятельность на личностно-значимом уровне, осознание ответственности за общее благополучие класса.</a:t>
            </a:r>
          </a:p>
          <a:p>
            <a:pPr algn="ctr">
              <a:buNone/>
            </a:pPr>
            <a:r>
              <a:rPr lang="ru-RU" sz="2800" b="1" i="1" dirty="0" smtClean="0">
                <a:solidFill>
                  <a:srgbClr val="120E06"/>
                </a:solidFill>
                <a:latin typeface="Georgia" pitchFamily="18" charset="0"/>
              </a:rPr>
              <a:t>На этом этапе у учащихся формируются  личностные  универсальные учебные действия.</a:t>
            </a:r>
          </a:p>
          <a:p>
            <a:pPr algn="ctr">
              <a:buNone/>
            </a:pPr>
            <a:endParaRPr lang="ru-RU" sz="2400" b="1" i="1" dirty="0" smtClean="0">
              <a:solidFill>
                <a:srgbClr val="FF0000"/>
              </a:solidFill>
              <a:latin typeface="Georgia" pitchFamily="18" charset="0"/>
            </a:endParaRPr>
          </a:p>
          <a:p>
            <a:pPr algn="ctr">
              <a:buNone/>
            </a:pPr>
            <a:r>
              <a:rPr lang="ru-RU" b="1" i="1" dirty="0" smtClean="0">
                <a:solidFill>
                  <a:srgbClr val="0070C0"/>
                </a:solidFill>
                <a:latin typeface="Georgia" pitchFamily="18" charset="0"/>
              </a:rPr>
              <a:t>«Хочу, потому что могу!»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1088</TotalTime>
  <Words>498</Words>
  <Application>Microsoft Office PowerPoint</Application>
  <PresentationFormat>Экран (4:3)</PresentationFormat>
  <Paragraphs>121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Обычная</vt:lpstr>
      <vt:lpstr>самоАнализ   Урока   по  русскому языку   в  3  классе  «А»</vt:lpstr>
      <vt:lpstr>  </vt:lpstr>
      <vt:lpstr>Цели урока:</vt:lpstr>
      <vt:lpstr>Формирование  универсальных учебных  действий - УУД</vt:lpstr>
      <vt:lpstr> Регулятивные универсальные учебные действия: </vt:lpstr>
      <vt:lpstr>  Познавательные  универсальные учебные действия: </vt:lpstr>
      <vt:lpstr> Коммуникативные универсальные  учебные действия: </vt:lpstr>
      <vt:lpstr>Оборудование урока</vt:lpstr>
      <vt:lpstr>     (организационный момент).</vt:lpstr>
      <vt:lpstr>Актуализация  и   систематизация   знаний. (Чистописание, словарный диктант)</vt:lpstr>
      <vt:lpstr>Чистописание, словарный диктант (взаимопроверка)</vt:lpstr>
      <vt:lpstr> Определение темы и цели урока</vt:lpstr>
      <vt:lpstr> Реализация построения проекта</vt:lpstr>
      <vt:lpstr>Слайд 14</vt:lpstr>
      <vt:lpstr>Первичное закрепление с проговариванием во внешней речи. (Подбор глаголов к фотографиям, работа с учебником)</vt:lpstr>
      <vt:lpstr>Самостоятельная работа с самопроверкой </vt:lpstr>
      <vt:lpstr>Включение в систему знаний и повторение.</vt:lpstr>
      <vt:lpstr>Слайд 18</vt:lpstr>
      <vt:lpstr>  Рефлексия деятельности  (итог урока).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akatik</cp:lastModifiedBy>
  <cp:revision>115</cp:revision>
  <dcterms:created xsi:type="dcterms:W3CDTF">2010-12-04T06:46:13Z</dcterms:created>
  <dcterms:modified xsi:type="dcterms:W3CDTF">2011-04-12T10:47:14Z</dcterms:modified>
</cp:coreProperties>
</file>