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notesMasterIdLst>
    <p:notesMasterId r:id="rId34"/>
  </p:notesMasterIdLst>
  <p:sldIdLst>
    <p:sldId id="257" r:id="rId2"/>
    <p:sldId id="259" r:id="rId3"/>
    <p:sldId id="293" r:id="rId4"/>
    <p:sldId id="261" r:id="rId5"/>
    <p:sldId id="263" r:id="rId6"/>
    <p:sldId id="262" r:id="rId7"/>
    <p:sldId id="264" r:id="rId8"/>
    <p:sldId id="265" r:id="rId9"/>
    <p:sldId id="267" r:id="rId10"/>
    <p:sldId id="273" r:id="rId11"/>
    <p:sldId id="266" r:id="rId12"/>
    <p:sldId id="268" r:id="rId13"/>
    <p:sldId id="269" r:id="rId14"/>
    <p:sldId id="270" r:id="rId15"/>
    <p:sldId id="271" r:id="rId16"/>
    <p:sldId id="274" r:id="rId17"/>
    <p:sldId id="276" r:id="rId18"/>
    <p:sldId id="275" r:id="rId19"/>
    <p:sldId id="277" r:id="rId20"/>
    <p:sldId id="278" r:id="rId21"/>
    <p:sldId id="279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416EA8-9EFF-4934-A5EF-C6DE4827DAD7}" type="datetimeFigureOut">
              <a:rPr lang="ru-RU" smtClean="0"/>
              <a:pPr/>
              <a:t>26.08.2011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59C18A-9F3D-4289-86D3-4EC39DB2F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2B6F7E-A804-4C2D-B9D1-A661D3B69E6F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C59FE-3465-4152-9841-09E249E17B13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C59FE-3465-4152-9841-09E249E17B13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C59FE-3465-4152-9841-09E249E17B13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C59FE-3465-4152-9841-09E249E17B13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C59FE-3465-4152-9841-09E249E17B13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C59FE-3465-4152-9841-09E249E17B13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C59FE-3465-4152-9841-09E249E17B13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C59FE-3465-4152-9841-09E249E17B13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C59FE-3465-4152-9841-09E249E17B13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C59FE-3465-4152-9841-09E249E17B13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94A7EE-45F7-4C42-AD3E-3727E150ECD5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C59FE-3465-4152-9841-09E249E17B13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C59FE-3465-4152-9841-09E249E17B13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94A7EE-45F7-4C42-AD3E-3727E150ECD5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C59FE-3465-4152-9841-09E249E17B13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50697A1-5D94-4660-8DA9-5A786AB6E086}" type="slidenum">
              <a:rPr lang="ru-RU" sz="1200"/>
              <a:pPr algn="r"/>
              <a:t>5</a:t>
            </a:fld>
            <a:endParaRPr lang="ru-RU" sz="120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C59FE-3465-4152-9841-09E249E17B13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C59FE-3465-4152-9841-09E249E17B13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C59FE-3465-4152-9841-09E249E17B13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C59FE-3465-4152-9841-09E249E17B13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78F0D-008C-469B-9D21-AEE9A1A239BB}" type="datetimeFigureOut">
              <a:rPr lang="ru-RU" smtClean="0"/>
              <a:pPr/>
              <a:t>26.08.2011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80374-1F1B-457A-99CD-2CEC6ABFF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78F0D-008C-469B-9D21-AEE9A1A239BB}" type="datetimeFigureOut">
              <a:rPr lang="ru-RU" smtClean="0"/>
              <a:pPr/>
              <a:t>26.08.2011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80374-1F1B-457A-99CD-2CEC6ABFF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78F0D-008C-469B-9D21-AEE9A1A239BB}" type="datetimeFigureOut">
              <a:rPr lang="ru-RU" smtClean="0"/>
              <a:pPr/>
              <a:t>26.08.2011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80374-1F1B-457A-99CD-2CEC6ABFF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B3DAC-F00C-4AD5-B322-F54D3432F2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9EEE594-24DA-45E6-92CF-EB772F80344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78F0D-008C-469B-9D21-AEE9A1A239BB}" type="datetimeFigureOut">
              <a:rPr lang="ru-RU" smtClean="0"/>
              <a:pPr/>
              <a:t>26.08.2011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80374-1F1B-457A-99CD-2CEC6ABFF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78F0D-008C-469B-9D21-AEE9A1A239BB}" type="datetimeFigureOut">
              <a:rPr lang="ru-RU" smtClean="0"/>
              <a:pPr/>
              <a:t>26.08.2011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80374-1F1B-457A-99CD-2CEC6ABFF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78F0D-008C-469B-9D21-AEE9A1A239BB}" type="datetimeFigureOut">
              <a:rPr lang="ru-RU" smtClean="0"/>
              <a:pPr/>
              <a:t>26.08.2011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80374-1F1B-457A-99CD-2CEC6ABFF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78F0D-008C-469B-9D21-AEE9A1A239BB}" type="datetimeFigureOut">
              <a:rPr lang="ru-RU" smtClean="0"/>
              <a:pPr/>
              <a:t>26.08.2011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80374-1F1B-457A-99CD-2CEC6ABFF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78F0D-008C-469B-9D21-AEE9A1A239BB}" type="datetimeFigureOut">
              <a:rPr lang="ru-RU" smtClean="0"/>
              <a:pPr/>
              <a:t>26.08.2011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80374-1F1B-457A-99CD-2CEC6ABFF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78F0D-008C-469B-9D21-AEE9A1A239BB}" type="datetimeFigureOut">
              <a:rPr lang="ru-RU" smtClean="0"/>
              <a:pPr/>
              <a:t>26.08.2011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80374-1F1B-457A-99CD-2CEC6ABFF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78F0D-008C-469B-9D21-AEE9A1A239BB}" type="datetimeFigureOut">
              <a:rPr lang="ru-RU" smtClean="0"/>
              <a:pPr/>
              <a:t>26.08.2011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80374-1F1B-457A-99CD-2CEC6ABFF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78F0D-008C-469B-9D21-AEE9A1A239BB}" type="datetimeFigureOut">
              <a:rPr lang="ru-RU" smtClean="0"/>
              <a:pPr/>
              <a:t>26.08.2011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780374-1F1B-457A-99CD-2CEC6ABFF7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F878F0D-008C-469B-9D21-AEE9A1A239BB}" type="datetimeFigureOut">
              <a:rPr lang="ru-RU" smtClean="0"/>
              <a:pPr/>
              <a:t>26.08.2011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8780374-1F1B-457A-99CD-2CEC6ABFF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scre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574675" y="642918"/>
            <a:ext cx="8569325" cy="3684607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ФГОС НОО: 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программа  введения в образовательном учреждении.</a:t>
            </a:r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3857625" y="3786191"/>
            <a:ext cx="5503863" cy="1981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b="1" dirty="0" smtClean="0">
                <a:solidFill>
                  <a:srgbClr val="920000"/>
                </a:solidFill>
                <a:latin typeface="Times New Roman" pitchFamily="18" charset="0"/>
              </a:rPr>
              <a:t>Тихонова Л.Ю.</a:t>
            </a:r>
          </a:p>
          <a:p>
            <a:pPr algn="ctr" eaLnBrk="1" hangingPunct="1"/>
            <a:r>
              <a:rPr lang="ru-RU" sz="1600" b="1" dirty="0" smtClean="0">
                <a:solidFill>
                  <a:srgbClr val="920000"/>
                </a:solidFill>
                <a:latin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920000"/>
                </a:solidFill>
                <a:latin typeface="Times New Roman" pitchFamily="18" charset="0"/>
              </a:rPr>
              <a:t>заместитель директора </a:t>
            </a:r>
          </a:p>
          <a:p>
            <a:pPr algn="ctr" eaLnBrk="1" hangingPunct="1"/>
            <a:r>
              <a:rPr lang="ru-RU" sz="2000" b="1" dirty="0" smtClean="0">
                <a:solidFill>
                  <a:srgbClr val="920000"/>
                </a:solidFill>
                <a:latin typeface="Times New Roman" pitchFamily="18" charset="0"/>
              </a:rPr>
              <a:t>по начальному обучению </a:t>
            </a:r>
          </a:p>
          <a:p>
            <a:pPr algn="ctr" eaLnBrk="1" hangingPunct="1"/>
            <a:r>
              <a:rPr lang="ru-RU" sz="2000" b="1" dirty="0" smtClean="0">
                <a:solidFill>
                  <a:srgbClr val="920000"/>
                </a:solidFill>
                <a:latin typeface="Times New Roman" pitchFamily="18" charset="0"/>
              </a:rPr>
              <a:t>МОУ «ЗСОШ№6» </a:t>
            </a:r>
          </a:p>
          <a:p>
            <a:pPr algn="ctr" eaLnBrk="1" hangingPunct="1"/>
            <a:r>
              <a:rPr lang="ru-RU" sz="2000" b="1" dirty="0" err="1" smtClean="0">
                <a:solidFill>
                  <a:srgbClr val="920000"/>
                </a:solidFill>
                <a:latin typeface="Times New Roman" pitchFamily="18" charset="0"/>
              </a:rPr>
              <a:t>Заинского</a:t>
            </a:r>
            <a:r>
              <a:rPr lang="ru-RU" sz="2000" b="1" dirty="0" smtClean="0">
                <a:solidFill>
                  <a:srgbClr val="920000"/>
                </a:solidFill>
                <a:latin typeface="Times New Roman" pitchFamily="18" charset="0"/>
              </a:rPr>
              <a:t> муниципального район</a:t>
            </a:r>
            <a:r>
              <a:rPr lang="ru-RU" b="1" dirty="0" smtClean="0">
                <a:solidFill>
                  <a:srgbClr val="920000"/>
                </a:solidFill>
                <a:latin typeface="Times New Roman" pitchFamily="18" charset="0"/>
              </a:rPr>
              <a:t>а</a:t>
            </a:r>
          </a:p>
          <a:p>
            <a:pPr eaLnBrk="1" hangingPunct="1"/>
            <a:endParaRPr lang="ru-RU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/>
            <a:endParaRPr lang="ru-RU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опия scre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4"/>
          <p:cNvSpPr>
            <a:spLocks noGrp="1" noChangeArrowheads="1"/>
          </p:cNvSpPr>
          <p:nvPr>
            <p:ph idx="1"/>
          </p:nvPr>
        </p:nvSpPr>
        <p:spPr>
          <a:xfrm>
            <a:off x="285721" y="2143116"/>
            <a:ext cx="8858280" cy="4376747"/>
          </a:xfrm>
        </p:spPr>
        <p:txBody>
          <a:bodyPr>
            <a:normAutofit/>
          </a:bodyPr>
          <a:lstStyle/>
          <a:p>
            <a:pPr marL="609600" indent="-609600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     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Соответствие должностных инструкций работников ОУ нормативным требованиям.</a:t>
            </a:r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None/>
            </a:pPr>
            <a:endParaRPr lang="ru-RU" sz="3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опия scre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642918"/>
            <a:ext cx="8893175" cy="1633557"/>
          </a:xfrm>
        </p:spPr>
        <p:txBody>
          <a:bodyPr>
            <a:noAutofit/>
          </a:bodyPr>
          <a:lstStyle/>
          <a:p>
            <a:pPr marL="762000" indent="-762000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Соответствие списка учебников и учебных пособий для начальной школы ФГОС НОО.</a:t>
            </a: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idx="1"/>
          </p:nvPr>
        </p:nvSpPr>
        <p:spPr>
          <a:xfrm>
            <a:off x="285721" y="2143116"/>
            <a:ext cx="8858280" cy="437674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920000"/>
                </a:solidFill>
              </a:rPr>
              <a:t> </a:t>
            </a:r>
            <a:r>
              <a:rPr lang="ru-RU" sz="36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Формирование заявки на обеспечение общеобразовательного учреждения учебниками в соответствии с федеральным перечнем;</a:t>
            </a:r>
          </a:p>
          <a:p>
            <a:r>
              <a:rPr lang="ru-RU" sz="36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 Обеспеченность ОУ учебниками в соответствии с ФГОС НОО;</a:t>
            </a:r>
          </a:p>
          <a:p>
            <a:pPr marL="609600" indent="-609600" eaLnBrk="1" hangingPunct="1">
              <a:buNone/>
            </a:pPr>
            <a:endParaRPr lang="ru-RU" sz="3800" b="1" dirty="0" smtClean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опия scre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500043"/>
            <a:ext cx="8893175" cy="2143139"/>
          </a:xfrm>
        </p:spPr>
        <p:txBody>
          <a:bodyPr>
            <a:normAutofit fontScale="90000"/>
          </a:bodyPr>
          <a:lstStyle/>
          <a:p>
            <a:pPr marL="762000" indent="-762000"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Установление заработной платы и прочих выплат работникам ОУ в соответствии с НСОТ.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idx="1"/>
          </p:nvPr>
        </p:nvSpPr>
        <p:spPr>
          <a:xfrm>
            <a:off x="285721" y="2143116"/>
            <a:ext cx="8858280" cy="4376747"/>
          </a:xfrm>
        </p:spPr>
        <p:txBody>
          <a:bodyPr>
            <a:normAutofit fontScale="77500" lnSpcReduction="20000"/>
          </a:bodyPr>
          <a:lstStyle/>
          <a:p>
            <a:r>
              <a:rPr lang="ru-RU" sz="41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1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Разработка локальных актов, регламентирующих установление заработной платы работников образовательного учреждения, в том числе стимулирующих надбавок и доплат, порядок и размеры премирования в соответствии с новой системой оплаты труда;</a:t>
            </a:r>
          </a:p>
          <a:p>
            <a:r>
              <a:rPr lang="ru-RU" sz="41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Заключение дополнительных соглашений к трудовому договору с педагогическими работниками;</a:t>
            </a:r>
          </a:p>
          <a:p>
            <a:pPr marL="609600" indent="-609600" eaLnBrk="1" hangingPunct="1">
              <a:buNone/>
            </a:pPr>
            <a:endParaRPr lang="ru-RU" sz="38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опия scre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714355"/>
            <a:ext cx="8893175" cy="2428893"/>
          </a:xfrm>
        </p:spPr>
        <p:txBody>
          <a:bodyPr>
            <a:normAutofit/>
          </a:bodyPr>
          <a:lstStyle/>
          <a:p>
            <a:pPr marL="762000" indent="-762000"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Наличие модели организации образовательного процесса с учетом внеурочной деятельности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idx="1"/>
          </p:nvPr>
        </p:nvSpPr>
        <p:spPr>
          <a:xfrm>
            <a:off x="285721" y="2857496"/>
            <a:ext cx="8858280" cy="3662367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920000"/>
                </a:solidFill>
              </a:rPr>
              <a:t> </a:t>
            </a:r>
            <a:r>
              <a:rPr lang="ru-RU" sz="40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Определение оптимальной модели организации внеурочной деятельности обучающихся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38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опия scre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428604"/>
            <a:ext cx="8893175" cy="1847871"/>
          </a:xfrm>
        </p:spPr>
        <p:txBody>
          <a:bodyPr>
            <a:noAutofit/>
          </a:bodyPr>
          <a:lstStyle/>
          <a:p>
            <a:pPr marL="762000" indent="-762000"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Включение в план методической работы вопросов введения ФГОС НОО.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idx="1"/>
          </p:nvPr>
        </p:nvSpPr>
        <p:spPr>
          <a:xfrm>
            <a:off x="285721" y="2143116"/>
            <a:ext cx="8858280" cy="4376747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920000"/>
                </a:solidFill>
              </a:rPr>
              <a:t> </a:t>
            </a:r>
            <a:r>
              <a:rPr lang="ru-RU" b="1" dirty="0" smtClean="0">
                <a:solidFill>
                  <a:srgbClr val="920000"/>
                </a:solidFill>
              </a:rPr>
              <a:t>Разработка плана (раздела плана) методической работы, обеспечивающей сопровождение введения ФГОС НОО;</a:t>
            </a:r>
          </a:p>
          <a:p>
            <a:r>
              <a:rPr lang="ru-RU" b="1" dirty="0" smtClean="0">
                <a:solidFill>
                  <a:srgbClr val="920000"/>
                </a:solidFill>
              </a:rPr>
              <a:t> Обеспечение консультационной методической поддержки учителей начальных классов по вопросам реализации ООП НОО.</a:t>
            </a:r>
          </a:p>
          <a:p>
            <a:endParaRPr lang="ru-RU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опия scre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549275"/>
            <a:ext cx="8893175" cy="1727200"/>
          </a:xfrm>
        </p:spPr>
        <p:txBody>
          <a:bodyPr>
            <a:normAutofit fontScale="90000"/>
          </a:bodyPr>
          <a:lstStyle/>
          <a:p>
            <a:pPr marL="762000" indent="-762000" algn="ctr"/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Повышение квалификации учителей начальных классов.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idx="1"/>
          </p:nvPr>
        </p:nvSpPr>
        <p:spPr>
          <a:xfrm>
            <a:off x="285721" y="2143116"/>
            <a:ext cx="8858280" cy="4376747"/>
          </a:xfrm>
        </p:spPr>
        <p:txBody>
          <a:bodyPr>
            <a:normAutofit/>
          </a:bodyPr>
          <a:lstStyle/>
          <a:p>
            <a:pPr marL="609600" indent="-609600">
              <a:buNone/>
            </a:pPr>
            <a:r>
              <a:rPr lang="ru-RU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     - Составление плана-графика поэтапного повышения квалификации учителей начальных классов (по мере введения ФГОС НОО).</a:t>
            </a:r>
          </a:p>
          <a:p>
            <a:pPr marL="609600" indent="-609600" eaLnBrk="1" hangingPunct="1">
              <a:buNone/>
            </a:pPr>
            <a:endParaRPr lang="ru-RU" sz="38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опия scre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928670"/>
            <a:ext cx="8893175" cy="2143140"/>
          </a:xfrm>
        </p:spPr>
        <p:txBody>
          <a:bodyPr>
            <a:normAutofit fontScale="90000"/>
          </a:bodyPr>
          <a:lstStyle/>
          <a:p>
            <a:pPr marL="762000" indent="-762000"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Финансово-экономическое обеспечение введения ФГОС НОО. 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en-US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idx="1"/>
          </p:nvPr>
        </p:nvSpPr>
        <p:spPr>
          <a:xfrm>
            <a:off x="285721" y="2428868"/>
            <a:ext cx="8858280" cy="4090995"/>
          </a:xfrm>
        </p:spPr>
        <p:txBody>
          <a:bodyPr>
            <a:normAutofit/>
          </a:bodyPr>
          <a:lstStyle/>
          <a:p>
            <a:r>
              <a:rPr lang="ru-RU" sz="3500" i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Определение объема расходов, необходимых для реализации ООП НОО и достижения планируемых результатов, а также механизма их формирования;</a:t>
            </a:r>
          </a:p>
          <a:p>
            <a:r>
              <a:rPr lang="ru-RU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 Обеспечение финансовых условий реализации ООП НОО в соответствии с ФГОС НОО.</a:t>
            </a:r>
          </a:p>
          <a:p>
            <a:endParaRPr lang="ru-RU" sz="38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опия scre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571480"/>
            <a:ext cx="8893175" cy="1428760"/>
          </a:xfrm>
        </p:spPr>
        <p:txBody>
          <a:bodyPr>
            <a:noAutofit/>
          </a:bodyPr>
          <a:lstStyle/>
          <a:p>
            <a:pPr marL="762000" indent="-762000"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Материально-техническое обеспечение введения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ФГОС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НОО.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idx="1"/>
          </p:nvPr>
        </p:nvSpPr>
        <p:spPr>
          <a:xfrm>
            <a:off x="285721" y="1428736"/>
            <a:ext cx="8858280" cy="5000661"/>
          </a:xfrm>
        </p:spPr>
        <p:txBody>
          <a:bodyPr>
            <a:noAutofit/>
          </a:bodyPr>
          <a:lstStyle/>
          <a:p>
            <a:r>
              <a:rPr lang="ru-RU" sz="1800" b="1" i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Оснащённость общеобразовательного учреждения в соответствии с требованиями к минимальной оснащенности учебного процесса и оборудованию учебных помещений;</a:t>
            </a:r>
          </a:p>
          <a:p>
            <a:r>
              <a:rPr lang="ru-RU" sz="18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Соответствие материально-технической базы реализации ООП НОО действующим санитарным и противопожарным нормам, нормам охраны труда работников образовательного учреждения;</a:t>
            </a:r>
          </a:p>
          <a:p>
            <a:r>
              <a:rPr lang="ru-RU" sz="18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Укомплектованность библиотеки ОУ печатными и электронными образовательными ресурсами по всем учебным предметам учебного плана ООП НОО;</a:t>
            </a:r>
          </a:p>
          <a:p>
            <a:r>
              <a:rPr lang="ru-RU" sz="18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Наличие доступа ОУ к электронным образовательным ресурсам (ЭОР), размещенным в федеральных и региональных базах данных;</a:t>
            </a:r>
          </a:p>
          <a:p>
            <a:r>
              <a:rPr lang="ru-RU" sz="18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Обеспечение контролируемого доступа участников образовательного процесса к информационным образовательным ресурсам в сети Интернет;</a:t>
            </a:r>
          </a:p>
          <a:p>
            <a:r>
              <a:rPr lang="ru-RU" sz="18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Наличие локальных актов, устанавливающих требования к различным объектам инфраструктуры общеобразовательного учреждения с учетом требований к минимальной оснащенности образовательного процесса (например, положения о </a:t>
            </a:r>
            <a:r>
              <a:rPr lang="ru-RU" sz="1800" b="1" dirty="0" err="1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культурно-досуговом</a:t>
            </a:r>
            <a:r>
              <a:rPr lang="ru-RU" sz="18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 центре, </a:t>
            </a:r>
            <a:r>
              <a:rPr lang="ru-RU" sz="1800" b="1" dirty="0" err="1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информационно-библиотеч-ном</a:t>
            </a:r>
            <a:r>
              <a:rPr lang="ru-RU" sz="18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 центре, физкультурно-оздоровительном центре и др.);</a:t>
            </a:r>
          </a:p>
          <a:p>
            <a:endParaRPr lang="ru-RU" sz="1800" b="1" dirty="0" smtClean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опия scre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549275"/>
            <a:ext cx="8893175" cy="1727200"/>
          </a:xfrm>
        </p:spPr>
        <p:txBody>
          <a:bodyPr>
            <a:noAutofit/>
          </a:bodyPr>
          <a:lstStyle/>
          <a:p>
            <a:pPr marL="762000" indent="-762000"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Организационное обеспечение введения ФГОС НОО.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idx="1"/>
          </p:nvPr>
        </p:nvSpPr>
        <p:spPr>
          <a:xfrm>
            <a:off x="285721" y="1714488"/>
            <a:ext cx="8858280" cy="4805375"/>
          </a:xfrm>
        </p:spPr>
        <p:txBody>
          <a:bodyPr>
            <a:normAutofit fontScale="55000" lnSpcReduction="20000"/>
          </a:bodyPr>
          <a:lstStyle/>
          <a:p>
            <a:r>
              <a:rPr lang="ru-RU" sz="40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Обеспечение координации деятельности субъектов образовательного процесса, организационных структур общеобразовательного учреждения по подготовке и введению ФГОС НОО;</a:t>
            </a:r>
          </a:p>
          <a:p>
            <a:r>
              <a:rPr lang="ru-RU" sz="40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 Разработка инструментария для изучения образовательных потребностей и интересов обучающихся начальной ступени общего образования и запросов родителей по использованию часов вариативной части учебного плана, включая внеурочную деятельность;</a:t>
            </a:r>
          </a:p>
          <a:p>
            <a:r>
              <a:rPr lang="ru-RU" sz="40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 Проведение анкетирования по изучению образовательных потребностей и интересов обучающихся и запросов родителей по использованию часов вариативной части учебного плана;</a:t>
            </a:r>
          </a:p>
          <a:p>
            <a:r>
              <a:rPr lang="ru-RU" sz="40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 Разработка диагностического инструментария для выявления профессиональных затруднений педагогов в период перехода на ФГОС НОО.  Проведение анкетирования</a:t>
            </a:r>
            <a:endParaRPr lang="ru-RU" sz="3800" b="1" dirty="0" smtClean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опия scre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549275"/>
            <a:ext cx="8893175" cy="1727200"/>
          </a:xfrm>
        </p:spPr>
        <p:txBody>
          <a:bodyPr>
            <a:noAutofit/>
          </a:bodyPr>
          <a:lstStyle/>
          <a:p>
            <a:pPr marL="762000" indent="-762000"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Информационное обеспечение введения ФГОС НОО.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idx="1"/>
          </p:nvPr>
        </p:nvSpPr>
        <p:spPr>
          <a:xfrm>
            <a:off x="285721" y="1857364"/>
            <a:ext cx="8858280" cy="4662499"/>
          </a:xfrm>
        </p:spPr>
        <p:txBody>
          <a:bodyPr>
            <a:normAutofit fontScale="62500" lnSpcReduction="20000"/>
          </a:bodyPr>
          <a:lstStyle/>
          <a:p>
            <a:r>
              <a:rPr lang="ru-RU" sz="40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Информирование участников образовательного процесса и общественности по ключевым позициям введения ФГОС НОО.</a:t>
            </a:r>
          </a:p>
          <a:p>
            <a:r>
              <a:rPr lang="ru-RU" sz="40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 Использование информационных ресурсов общеобразовательного учреждения (сайт, Интернет-страничка и т.д.) для обеспечения широкого, постоянного и устойчивого доступа участников образовательного процесса к информации, связанной с реализацией ООП;</a:t>
            </a:r>
          </a:p>
          <a:p>
            <a:r>
              <a:rPr lang="ru-RU" sz="40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 Изучение мнения родителей (законных представителей обучающихся) по вопросам введения новых стандартов. Проведение анкетирования на родительских собраниях;</a:t>
            </a:r>
          </a:p>
          <a:p>
            <a:r>
              <a:rPr lang="ru-RU" sz="40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 Наличие в Публичном докладе общеобразовательного учреждения раздела, содержащего информацию о ходе введения ФГОС НОО.       </a:t>
            </a:r>
            <a:endParaRPr lang="ru-RU" sz="4000" b="1" dirty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опия scre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4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285750" y="428625"/>
            <a:ext cx="8229600" cy="101282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</a:rPr>
              <a:t>Разработка и утверждение ФГОС</a:t>
            </a:r>
          </a:p>
        </p:txBody>
      </p:sp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571500" y="2000240"/>
            <a:ext cx="8001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ФГОС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начального общего образования </a:t>
            </a:r>
            <a:r>
              <a:rPr lang="ru-RU" sz="36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утвержден приказом от 6 октября 2009 года №373 (зарегистрирован Минюстом России 22 декабря 2009 года №15785)</a:t>
            </a:r>
          </a:p>
          <a:p>
            <a:endParaRPr lang="ru-RU" sz="24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опия scre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549275"/>
            <a:ext cx="8893175" cy="1727200"/>
          </a:xfrm>
        </p:spPr>
        <p:txBody>
          <a:bodyPr>
            <a:noAutofit/>
          </a:bodyPr>
          <a:lstStyle/>
          <a:p>
            <a:pPr marL="762000" indent="-762000"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Успешное внедрение федерального государственного образовательного стандарта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idx="1"/>
          </p:nvPr>
        </p:nvSpPr>
        <p:spPr>
          <a:xfrm>
            <a:off x="285721" y="2357430"/>
            <a:ext cx="8858280" cy="4162433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Готовность учителей к введению стандарта;</a:t>
            </a:r>
          </a:p>
          <a:p>
            <a:r>
              <a:rPr lang="ru-RU" sz="36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ресурсное обеспечение в школе;</a:t>
            </a:r>
          </a:p>
          <a:p>
            <a:r>
              <a:rPr lang="ru-RU" sz="36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понимание и содействие в  со стороны родителей!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опия scre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1" y="571480"/>
            <a:ext cx="8786841" cy="1704994"/>
          </a:xfrm>
        </p:spPr>
        <p:txBody>
          <a:bodyPr>
            <a:noAutofit/>
          </a:bodyPr>
          <a:lstStyle/>
          <a:p>
            <a:pPr marL="762000" indent="-762000"/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idx="1"/>
          </p:nvPr>
        </p:nvSpPr>
        <p:spPr>
          <a:xfrm>
            <a:off x="285721" y="2357430"/>
            <a:ext cx="8858280" cy="416243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УСПЕХОВ В ВАШИХ НАЧИНАНИЯХ!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85860"/>
          </a:xfrm>
        </p:spPr>
        <p:txBody>
          <a:bodyPr/>
          <a:lstStyle/>
          <a:p>
            <a:pPr algn="ctr"/>
            <a:r>
              <a:rPr lang="ru-RU" dirty="0"/>
              <a:t>Уважаемые коллеги!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7158" y="2071678"/>
            <a:ext cx="3710017" cy="402432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/>
              <a:t>Педагогический коллектив МБОУ «ЗСОШ№6» поздравляет </a:t>
            </a:r>
            <a:r>
              <a:rPr lang="ru-RU" sz="2400" b="1" dirty="0"/>
              <a:t>Вас с новым учебным годом, … и дарит хорошее настроение…</a:t>
            </a:r>
          </a:p>
          <a:p>
            <a:pPr>
              <a:lnSpc>
                <a:spcPct val="90000"/>
              </a:lnSpc>
            </a:pPr>
            <a:r>
              <a:rPr lang="ru-RU" sz="2400" b="1" dirty="0"/>
              <a:t>Желаем…</a:t>
            </a:r>
          </a:p>
        </p:txBody>
      </p:sp>
      <p:pic>
        <p:nvPicPr>
          <p:cNvPr id="24580" name="Picture 4" descr="ko6katulp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95738" y="1785925"/>
            <a:ext cx="4533900" cy="4522799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>
          <a:xfrm>
            <a:off x="684213" y="-315913"/>
            <a:ext cx="7772400" cy="1752601"/>
          </a:xfrm>
        </p:spPr>
        <p:txBody>
          <a:bodyPr/>
          <a:lstStyle/>
          <a:p>
            <a:pPr algn="ctr"/>
            <a:r>
              <a:rPr lang="ru-RU" dirty="0"/>
              <a:t> Ничего не бояться…</a:t>
            </a:r>
          </a:p>
        </p:txBody>
      </p:sp>
      <p:pic>
        <p:nvPicPr>
          <p:cNvPr id="16388" name="Picture 4" descr="kolobokkkk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00166" y="1500174"/>
            <a:ext cx="6346825" cy="44910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33375"/>
            <a:ext cx="8459788" cy="1419225"/>
          </a:xfrm>
        </p:spPr>
        <p:txBody>
          <a:bodyPr/>
          <a:lstStyle/>
          <a:p>
            <a:pPr algn="ctr"/>
            <a:r>
              <a:rPr lang="ru-RU" dirty="0"/>
              <a:t>Не видеть мир в черном цвете..</a:t>
            </a:r>
          </a:p>
        </p:txBody>
      </p:sp>
      <p:pic>
        <p:nvPicPr>
          <p:cNvPr id="17412" name="Picture 4" descr="7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28662" y="1714488"/>
            <a:ext cx="7286644" cy="49737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Не </a:t>
            </a:r>
            <a:r>
              <a:rPr lang="ru-RU" dirty="0"/>
              <a:t>задираться…</a:t>
            </a:r>
          </a:p>
        </p:txBody>
      </p:sp>
      <p:pic>
        <p:nvPicPr>
          <p:cNvPr id="18436" name="Picture 4" descr="koten505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45926" y="719928"/>
            <a:ext cx="7755164" cy="378064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1081088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Пусть работа приносит радость</a:t>
            </a:r>
          </a:p>
        </p:txBody>
      </p:sp>
      <p:pic>
        <p:nvPicPr>
          <p:cNvPr id="3076" name="Picture 4" descr="41pyatnni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9" y="1371695"/>
            <a:ext cx="7459688" cy="52973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Пусть </a:t>
            </a:r>
            <a:r>
              <a:rPr lang="ru-RU" dirty="0"/>
              <a:t>будет всегда тепло…</a:t>
            </a:r>
          </a:p>
        </p:txBody>
      </p:sp>
      <p:pic>
        <p:nvPicPr>
          <p:cNvPr id="4100" name="Picture 4" descr="киса на батарее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4850" y="444683"/>
            <a:ext cx="6646107" cy="4984581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Не </a:t>
            </a:r>
            <a:r>
              <a:rPr lang="ru-RU" dirty="0"/>
              <a:t>спите на работе…</a:t>
            </a:r>
          </a:p>
        </p:txBody>
      </p:sp>
      <p:pic>
        <p:nvPicPr>
          <p:cNvPr id="5124" name="Picture 4" descr="киса-хакер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6354" y="444683"/>
            <a:ext cx="6074604" cy="455595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Осваивайте новую методику…</a:t>
            </a:r>
          </a:p>
        </p:txBody>
      </p:sp>
      <p:pic>
        <p:nvPicPr>
          <p:cNvPr id="6148" name="Picture 4" descr="65413240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5" y="530225"/>
            <a:ext cx="6168358" cy="463312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опия scre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4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285750" y="428625"/>
            <a:ext cx="8229600" cy="1012825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ФГОС</a:t>
            </a:r>
            <a:endParaRPr lang="ru-RU" sz="4000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571500" y="2000240"/>
            <a:ext cx="8001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643050"/>
            <a:ext cx="85725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buFontTx/>
              <a:buAutoNum type="arabicPeriod"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к результатам </a:t>
            </a:r>
            <a:r>
              <a:rPr 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освоения основной образовательной программы</a:t>
            </a:r>
          </a:p>
          <a:p>
            <a:pPr marL="609600" indent="-609600">
              <a:buFontTx/>
              <a:buAutoNum type="arabicPeriod"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к структуре  </a:t>
            </a:r>
            <a:r>
              <a:rPr 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основной образовательной  программы</a:t>
            </a:r>
          </a:p>
          <a:p>
            <a:pPr marL="609600" indent="-609600">
              <a:buFontTx/>
              <a:buAutoNum type="arabicPeriod"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к условиям </a:t>
            </a:r>
            <a:r>
              <a:rPr 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освоения основной образовательной программы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/>
              <a:t>Не раздувайте из мухи слона…</a:t>
            </a:r>
          </a:p>
        </p:txBody>
      </p:sp>
      <p:pic>
        <p:nvPicPr>
          <p:cNvPr id="7172" name="Picture 4" descr="www_prikols_com_ru_C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473280"/>
            <a:ext cx="5286412" cy="438448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-458788"/>
            <a:ext cx="7772400" cy="2211388"/>
          </a:xfrm>
        </p:spPr>
        <p:txBody>
          <a:bodyPr/>
          <a:lstStyle/>
          <a:p>
            <a:pPr algn="ctr"/>
            <a:r>
              <a:rPr lang="ru-RU" dirty="0"/>
              <a:t>Вы в ответе за тех кого приручили…</a:t>
            </a:r>
          </a:p>
        </p:txBody>
      </p:sp>
      <p:pic>
        <p:nvPicPr>
          <p:cNvPr id="8196" name="Picture 4" descr="34609092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3108" y="1929539"/>
            <a:ext cx="5143536" cy="384736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315913"/>
            <a:ext cx="7772400" cy="1744649"/>
          </a:xfrm>
        </p:spPr>
        <p:txBody>
          <a:bodyPr/>
          <a:lstStyle/>
          <a:p>
            <a:pPr algn="ctr"/>
            <a:r>
              <a:rPr lang="ru-RU" dirty="0"/>
              <a:t>Уважаемые коллеги!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989138"/>
            <a:ext cx="3810000" cy="4114800"/>
          </a:xfrm>
        </p:spPr>
        <p:txBody>
          <a:bodyPr>
            <a:normAutofit lnSpcReduction="10000"/>
          </a:bodyPr>
          <a:lstStyle/>
          <a:p>
            <a:r>
              <a:rPr lang="ru-RU" sz="2800" b="1" dirty="0"/>
              <a:t>Будьте здоровы…</a:t>
            </a:r>
          </a:p>
          <a:p>
            <a:r>
              <a:rPr lang="ru-RU" sz="2800" b="1" dirty="0"/>
              <a:t>Пусть юмор помогает вам в трудную минуту…</a:t>
            </a:r>
          </a:p>
          <a:p>
            <a:r>
              <a:rPr lang="ru-RU" sz="2800" b="1" dirty="0"/>
              <a:t>Пусть во всем Вам сопутствует успех</a:t>
            </a:r>
          </a:p>
          <a:p>
            <a:endParaRPr lang="ru-RU" sz="2800" dirty="0"/>
          </a:p>
        </p:txBody>
      </p:sp>
      <p:pic>
        <p:nvPicPr>
          <p:cNvPr id="10244" name="Picture 4" descr="vibirrray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43373" y="1559533"/>
            <a:ext cx="4214842" cy="483807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опия scre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549275"/>
            <a:ext cx="8893175" cy="1727200"/>
          </a:xfrm>
        </p:spPr>
        <p:txBody>
          <a:bodyPr>
            <a:normAutofit fontScale="90000"/>
          </a:bodyPr>
          <a:lstStyle/>
          <a:p>
            <a:pPr marL="762000" indent="-762000" eaLnBrk="1" hangingPunct="1"/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к результатам освоения основной образовательной программы: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idx="1"/>
          </p:nvPr>
        </p:nvSpPr>
        <p:spPr>
          <a:xfrm>
            <a:off x="2500313" y="2714625"/>
            <a:ext cx="8229600" cy="3805238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Char char="ü"/>
            </a:pPr>
            <a:r>
              <a:rPr lang="ru-RU" sz="38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Личностным</a:t>
            </a:r>
          </a:p>
          <a:p>
            <a:pPr marL="609600" indent="-609600" eaLnBrk="1" hangingPunct="1">
              <a:buFont typeface="Wingdings" pitchFamily="2" charset="2"/>
              <a:buChar char="ü"/>
            </a:pPr>
            <a:r>
              <a:rPr lang="ru-RU" sz="3800" b="1" dirty="0" err="1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Метапредметным</a:t>
            </a:r>
            <a:endParaRPr lang="ru-RU" sz="3800" b="1" dirty="0" smtClean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 typeface="Wingdings" pitchFamily="2" charset="2"/>
              <a:buChar char="ü"/>
            </a:pPr>
            <a:r>
              <a:rPr lang="ru-RU" sz="38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Предметным</a:t>
            </a:r>
            <a:r>
              <a:rPr lang="ru-RU" sz="40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опия scre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357188"/>
            <a:ext cx="8229600" cy="1143000"/>
          </a:xfrm>
        </p:spPr>
        <p:txBody>
          <a:bodyPr/>
          <a:lstStyle/>
          <a:p>
            <a:pPr eaLnBrk="1" hangingPunct="1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</a:rPr>
              <a:t>Идеология ФГОС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2808288" y="2000250"/>
            <a:ext cx="6335712" cy="2592388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110397"/>
                </a:solidFill>
                <a:latin typeface="Times New Roman" pitchFamily="18" charset="0"/>
              </a:rPr>
              <a:t>Духовно-нравственное воспитание личности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110397"/>
                </a:solidFill>
                <a:latin typeface="Times New Roman" pitchFamily="18" charset="0"/>
              </a:rPr>
              <a:t>Гражданская идентичность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110397"/>
                </a:solidFill>
                <a:latin typeface="Times New Roman" pitchFamily="18" charset="0"/>
              </a:rPr>
              <a:t>Системно - </a:t>
            </a:r>
            <a:r>
              <a:rPr lang="ru-RU" b="1" dirty="0" err="1" smtClean="0">
                <a:solidFill>
                  <a:srgbClr val="110397"/>
                </a:solidFill>
                <a:latin typeface="Times New Roman" pitchFamily="18" charset="0"/>
              </a:rPr>
              <a:t>деятельностный</a:t>
            </a:r>
            <a:r>
              <a:rPr lang="ru-RU" b="1" dirty="0" smtClean="0">
                <a:solidFill>
                  <a:srgbClr val="110397"/>
                </a:solidFill>
                <a:latin typeface="Times New Roman" pitchFamily="18" charset="0"/>
              </a:rPr>
              <a:t> подход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опия scre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214291"/>
            <a:ext cx="8893175" cy="1500198"/>
          </a:xfrm>
        </p:spPr>
        <p:txBody>
          <a:bodyPr>
            <a:normAutofit/>
          </a:bodyPr>
          <a:lstStyle/>
          <a:p>
            <a:pPr marL="762000" indent="-762000" algn="ctr" eaLnBrk="1" hangingPunct="1"/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«Портрет» выпускника начальной школы: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idx="1"/>
          </p:nvPr>
        </p:nvSpPr>
        <p:spPr>
          <a:xfrm>
            <a:off x="285721" y="2143116"/>
            <a:ext cx="8858280" cy="4376747"/>
          </a:xfrm>
        </p:spPr>
        <p:txBody>
          <a:bodyPr>
            <a:normAutofit fontScale="55000" lnSpcReduction="20000"/>
          </a:bodyPr>
          <a:lstStyle/>
          <a:p>
            <a:r>
              <a:rPr lang="ru-RU" sz="4400" b="1" i="1" dirty="0" smtClean="0">
                <a:solidFill>
                  <a:srgbClr val="920000"/>
                </a:solidFill>
              </a:rPr>
              <a:t> </a:t>
            </a:r>
            <a:r>
              <a:rPr lang="ru-RU" sz="4400" b="1" i="1" dirty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любящий свой народ, свой край и свою Родину; </a:t>
            </a:r>
            <a:endParaRPr lang="ru-RU" sz="4400" b="1" dirty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уважающий </a:t>
            </a:r>
            <a:r>
              <a:rPr lang="ru-RU" sz="4400" b="1" i="1" dirty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и принимающий ценности семьи и общества; </a:t>
            </a:r>
            <a:endParaRPr lang="ru-RU" sz="4400" b="1" dirty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любознательный</a:t>
            </a:r>
            <a:r>
              <a:rPr lang="ru-RU" sz="4400" b="1" i="1" dirty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, активно и заинтересованно познающий мир; </a:t>
            </a:r>
            <a:endParaRPr lang="ru-RU" sz="4400" b="1" dirty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владеющий </a:t>
            </a:r>
            <a:r>
              <a:rPr lang="ru-RU" sz="4400" b="1" i="1" dirty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основами умения учиться, способный к организации собственной деятельности; </a:t>
            </a:r>
            <a:endParaRPr lang="ru-RU" sz="4400" b="1" dirty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готовый </a:t>
            </a:r>
            <a:r>
              <a:rPr lang="ru-RU" sz="4400" b="1" i="1" dirty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самостоятельно действовать и отвечать за свои поступки перед семьей и обществом; </a:t>
            </a:r>
            <a:endParaRPr lang="ru-RU" sz="4400" b="1" dirty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доброжелательный</a:t>
            </a:r>
            <a:r>
              <a:rPr lang="ru-RU" sz="4400" b="1" i="1" dirty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, умеющий слушать и слышать собеседника, обосновывать свою позицию, высказывать свое мнение; </a:t>
            </a:r>
            <a:endParaRPr lang="ru-RU" sz="4400" b="1" dirty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выполняющий </a:t>
            </a:r>
            <a:r>
              <a:rPr lang="ru-RU" sz="4400" b="1" i="1" dirty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правила здорового и безопасного для себя и окружающих образа жизни.</a:t>
            </a:r>
            <a:endParaRPr lang="ru-RU" sz="4400" b="1" dirty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None/>
            </a:pPr>
            <a:endParaRPr lang="ru-RU" sz="38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опия scre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8893175" cy="1785926"/>
          </a:xfrm>
        </p:spPr>
        <p:txBody>
          <a:bodyPr>
            <a:normAutofit/>
          </a:bodyPr>
          <a:lstStyle/>
          <a:p>
            <a:pPr marL="762000" indent="-762000"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Соответствие нормативной базы ОУ требованиям ФГОС НОО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idx="1"/>
          </p:nvPr>
        </p:nvSpPr>
        <p:spPr>
          <a:xfrm>
            <a:off x="285721" y="2143116"/>
            <a:ext cx="8858280" cy="4376747"/>
          </a:xfrm>
        </p:spPr>
        <p:txBody>
          <a:bodyPr>
            <a:normAutofit lnSpcReduction="10000"/>
          </a:bodyPr>
          <a:lstStyle/>
          <a:p>
            <a:r>
              <a:rPr lang="ru-RU" sz="18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Наличие решения органа государственно-общественного управления (совета школы, управляющего совета, попечительского совета) о введении в образовательном учреждении ФГОС НОО;</a:t>
            </a:r>
          </a:p>
          <a:p>
            <a:r>
              <a:rPr lang="ru-RU" sz="18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Создание в общеобразовательном учреждении рабочей группы по введению ФГОС НОО;</a:t>
            </a:r>
          </a:p>
          <a:p>
            <a:r>
              <a:rPr lang="ru-RU" sz="18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Формирование банка нормативно-правовых документов федерального, регионального, муниципального, школьного уровней;</a:t>
            </a:r>
          </a:p>
          <a:p>
            <a:r>
              <a:rPr lang="ru-RU" sz="18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Внесение изменений и дополнений в Устав образовательного учреждения;</a:t>
            </a:r>
          </a:p>
          <a:p>
            <a:r>
              <a:rPr lang="ru-RU" sz="18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Разработка и утверждение формы договора о предоставлении общего образования муниципальными образовательными учреждениями;</a:t>
            </a:r>
          </a:p>
          <a:p>
            <a:r>
              <a:rPr lang="ru-RU" sz="18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Внесение изменений в «Положение о системе оценок, формах и порядке проведения промежуточной аттестации» в части введения комплексного подхода к оценке результатов образования: предметных, </a:t>
            </a:r>
            <a:r>
              <a:rPr lang="ru-RU" sz="1800" b="1" dirty="0" err="1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18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, личностных;</a:t>
            </a:r>
          </a:p>
          <a:p>
            <a:r>
              <a:rPr lang="ru-RU" sz="18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Издание приказов по общеобразовательному учреждению:</a:t>
            </a:r>
          </a:p>
          <a:p>
            <a:pPr marL="609600" indent="-609600" eaLnBrk="1" hangingPunct="1">
              <a:buNone/>
            </a:pPr>
            <a:endParaRPr lang="ru-RU" sz="1800" b="1" dirty="0" smtClean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опия scre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8893175" cy="1571612"/>
          </a:xfrm>
        </p:spPr>
        <p:txBody>
          <a:bodyPr>
            <a:normAutofit/>
          </a:bodyPr>
          <a:lstStyle/>
          <a:p>
            <a:pPr marL="762000" indent="-762000" algn="ctr" eaLnBrk="1" hangingPunct="1"/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Приказы образовательных учреждений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idx="1"/>
          </p:nvPr>
        </p:nvSpPr>
        <p:spPr>
          <a:xfrm>
            <a:off x="285721" y="1500174"/>
            <a:ext cx="8858280" cy="5019689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О переходе ОУ на обучение по ФГОС НОО</a:t>
            </a:r>
            <a:endParaRPr lang="ru-RU" sz="2000" b="1" dirty="0" smtClean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 О разработке </a:t>
            </a:r>
            <a:r>
              <a:rPr lang="ru-RU" sz="2000" b="1" i="1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образовательной </a:t>
            </a:r>
            <a:r>
              <a:rPr lang="ru-RU" sz="2000" b="1" i="1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программы;</a:t>
            </a:r>
            <a:endParaRPr lang="ru-RU" sz="2000" b="1" dirty="0" smtClean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 Об утверждении образовательной программы  НОО;</a:t>
            </a:r>
            <a:endParaRPr lang="ru-RU" sz="2000" b="1" dirty="0" smtClean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 Об утверждении годового календарного учебного графика;</a:t>
            </a:r>
            <a:endParaRPr lang="ru-RU" sz="2000" b="1" dirty="0" smtClean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 Об утверждении программы внеурочной деятельности;</a:t>
            </a:r>
            <a:endParaRPr lang="ru-RU" sz="2000" b="1" dirty="0" smtClean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 Об утверждении программы ОУ по повышению уровня профессионального                мастерства педагогических работников;</a:t>
            </a:r>
            <a:endParaRPr lang="ru-RU" sz="2000" b="1" dirty="0" smtClean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 О проведении </a:t>
            </a:r>
            <a:r>
              <a:rPr lang="ru-RU" sz="2000" b="1" i="1" dirty="0" err="1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внутришкольного</a:t>
            </a:r>
            <a:r>
              <a:rPr lang="ru-RU" sz="2000" b="1" i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 контроля по реализации ФГОС НОО;</a:t>
            </a:r>
            <a:endParaRPr lang="ru-RU" sz="2000" b="1" dirty="0" smtClean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  О внесении изменений в должностные инструкции учителя начальных классов, заместителя директора по УВР, курирующего реализацию ФГОС НОО, психолога, педагога дополнительного образования;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Разработка локальных актов, устанавливающих требования к различным объектам инфраструктуры общеобразовательного учреждения с учетом требований к минимальной оснащенности образовательного процесса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опия scre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642918"/>
            <a:ext cx="8893175" cy="1633556"/>
          </a:xfrm>
        </p:spPr>
        <p:txBody>
          <a:bodyPr>
            <a:noAutofit/>
          </a:bodyPr>
          <a:lstStyle/>
          <a:p>
            <a:pPr marL="762000" indent="-762000"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Разработка ОПП НОО образовательного учреждения.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idx="1"/>
          </p:nvPr>
        </p:nvSpPr>
        <p:spPr>
          <a:xfrm>
            <a:off x="285721" y="1857364"/>
            <a:ext cx="8858280" cy="466249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0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пояснительная записка;</a:t>
            </a:r>
          </a:p>
          <a:p>
            <a:pPr>
              <a:lnSpc>
                <a:spcPct val="90000"/>
              </a:lnSpc>
              <a:defRPr/>
            </a:pPr>
            <a:r>
              <a:rPr lang="ru-RU" sz="20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 освоения обучающимися основной образовательной программы начального общего образования;</a:t>
            </a:r>
          </a:p>
          <a:p>
            <a:pPr>
              <a:lnSpc>
                <a:spcPct val="90000"/>
              </a:lnSpc>
              <a:defRPr/>
            </a:pPr>
            <a:r>
              <a:rPr lang="ru-RU" sz="20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учебный план начального общего образования;</a:t>
            </a:r>
          </a:p>
          <a:p>
            <a:pPr>
              <a:lnSpc>
                <a:spcPct val="90000"/>
              </a:lnSpc>
              <a:defRPr/>
            </a:pPr>
            <a:r>
              <a:rPr lang="ru-RU" sz="20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программа формирования универсальных учебных действий у обучающихся на ступени начального общего образования;</a:t>
            </a:r>
          </a:p>
          <a:p>
            <a:pPr>
              <a:lnSpc>
                <a:spcPct val="90000"/>
              </a:lnSpc>
              <a:defRPr/>
            </a:pPr>
            <a:r>
              <a:rPr lang="ru-RU" sz="20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программы отдельных учебных предметов, курсов;</a:t>
            </a:r>
          </a:p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программа духовно-нравственного развития, воспитания обучающихся на ступени начального общего образования;</a:t>
            </a:r>
          </a:p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программа формирования культуры здорового и безопасного образа жизни;</a:t>
            </a:r>
          </a:p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программа коррекционной работы;</a:t>
            </a:r>
          </a:p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система оценки достижения планируемых результатов освоения основной образовательной программы начального общего образования.</a:t>
            </a:r>
          </a:p>
          <a:p>
            <a:pPr>
              <a:lnSpc>
                <a:spcPct val="90000"/>
              </a:lnSpc>
              <a:defRPr/>
            </a:pPr>
            <a:endParaRPr lang="ru-RU" sz="2000" b="1" dirty="0" smtClean="0">
              <a:solidFill>
                <a:srgbClr val="92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None/>
            </a:pPr>
            <a:endParaRPr lang="ru-RU" sz="38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286</TotalTime>
  <Words>1151</Words>
  <Application>Microsoft Office PowerPoint</Application>
  <PresentationFormat>Экран (4:3)</PresentationFormat>
  <Paragraphs>133</Paragraphs>
  <Slides>32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Аспект</vt:lpstr>
      <vt:lpstr>ФГОС НОО:   программа  введения в образовательном учреждении. </vt:lpstr>
      <vt:lpstr>Разработка и утверждение ФГОС</vt:lpstr>
      <vt:lpstr>Структура ФГОС</vt:lpstr>
      <vt:lpstr> Требования к результатам освоения основной образовательной программы:</vt:lpstr>
      <vt:lpstr>Идеология ФГОС</vt:lpstr>
      <vt:lpstr> «Портрет» выпускника начальной школы:</vt:lpstr>
      <vt:lpstr>Соответствие нормативной базы ОУ требованиям ФГОС НОО </vt:lpstr>
      <vt:lpstr> Приказы образовательных учреждений:</vt:lpstr>
      <vt:lpstr>Разработка ОПП НОО образовательного учреждения. </vt:lpstr>
      <vt:lpstr>Слайд 10</vt:lpstr>
      <vt:lpstr>                          Соответствие списка учебников и учебных пособий для начальной школы ФГОС НОО.</vt:lpstr>
      <vt:lpstr>     Установление заработной платы и прочих выплат работникам ОУ в соответствии с НСОТ. </vt:lpstr>
      <vt:lpstr>Наличие модели организации образовательного процесса с учетом внеурочной деятельности. </vt:lpstr>
      <vt:lpstr> Включение в план методической работы вопросов введения ФГОС НОО. </vt:lpstr>
      <vt:lpstr> Повышение квалификации учителей начальных классов. </vt:lpstr>
      <vt:lpstr> Финансово-экономическое обеспечение введения ФГОС НОО.   </vt:lpstr>
      <vt:lpstr>Материально-техническое обеспечение введения ФГОС НОО. </vt:lpstr>
      <vt:lpstr>Организационное обеспечение введения ФГОС НОО.  </vt:lpstr>
      <vt:lpstr>Информационное обеспечение введения ФГОС НОО. </vt:lpstr>
      <vt:lpstr>Успешное внедрение федерального государственного образовательного стандарта</vt:lpstr>
      <vt:lpstr>Слайд 21</vt:lpstr>
      <vt:lpstr>Уважаемые коллеги!</vt:lpstr>
      <vt:lpstr> Ничего не бояться…</vt:lpstr>
      <vt:lpstr>Не видеть мир в черном цвете..</vt:lpstr>
      <vt:lpstr>               Не задираться…</vt:lpstr>
      <vt:lpstr>Пусть работа приносит радость</vt:lpstr>
      <vt:lpstr>   Пусть будет всегда тепло…</vt:lpstr>
      <vt:lpstr>         Не спите на работе…</vt:lpstr>
      <vt:lpstr>Осваивайте новую методику…</vt:lpstr>
      <vt:lpstr>Не раздувайте из мухи слона…</vt:lpstr>
      <vt:lpstr>Вы в ответе за тех кого приручили…</vt:lpstr>
      <vt:lpstr>Уважаемые коллеги!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ФГОС НОО:   программа  введения в образовательном учреждении.</dc:title>
  <dc:creator>Звуч нач. классов</dc:creator>
  <cp:lastModifiedBy>Звуч нач. классов</cp:lastModifiedBy>
  <cp:revision>33</cp:revision>
  <dcterms:created xsi:type="dcterms:W3CDTF">2011-08-18T08:22:45Z</dcterms:created>
  <dcterms:modified xsi:type="dcterms:W3CDTF">2011-08-26T06:15:02Z</dcterms:modified>
</cp:coreProperties>
</file>