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7" r:id="rId2"/>
    <p:sldId id="256" r:id="rId3"/>
    <p:sldId id="257" r:id="rId4"/>
    <p:sldId id="258" r:id="rId5"/>
    <p:sldId id="260" r:id="rId6"/>
    <p:sldId id="269" r:id="rId7"/>
    <p:sldId id="263" r:id="rId8"/>
    <p:sldId id="262" r:id="rId9"/>
    <p:sldId id="259" r:id="rId10"/>
    <p:sldId id="268" r:id="rId11"/>
    <p:sldId id="264" r:id="rId12"/>
    <p:sldId id="265" r:id="rId13"/>
    <p:sldId id="261" r:id="rId14"/>
    <p:sldId id="270" r:id="rId15"/>
    <p:sldId id="272" r:id="rId16"/>
    <p:sldId id="271" r:id="rId17"/>
    <p:sldId id="266"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9C34685-9DF5-4560-823F-48B576FDD0C8}" type="datetimeFigureOut">
              <a:rPr lang="ru-RU" smtClean="0"/>
              <a:pPr/>
              <a:t>22.11.2011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0D1776-12A8-47F1-9EE5-9547669E923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C34685-9DF5-4560-823F-48B576FDD0C8}" type="datetimeFigureOut">
              <a:rPr lang="ru-RU" smtClean="0"/>
              <a:pPr/>
              <a:t>22.11.2011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0D1776-12A8-47F1-9EE5-9547669E923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3661729" y="785794"/>
            <a:ext cx="5174109" cy="2554545"/>
          </a:xfrm>
          <a:prstGeom prst="rect">
            <a:avLst/>
          </a:prstGeom>
          <a:noFill/>
        </p:spPr>
        <p:txBody>
          <a:bodyPr wrap="none" lIns="91440" tIns="45720" rIns="91440" bIns="45720">
            <a:spAutoFit/>
          </a:bodyPr>
          <a:lstStyle/>
          <a:p>
            <a:pPr algn="ctr"/>
            <a:r>
              <a:rPr lang="ru-RU" sz="80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КТО ТАКИЕ</a:t>
            </a:r>
            <a:endParaRPr lang="ru-RU" sz="80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ctr"/>
            <a:r>
              <a:rPr lang="ru-RU" sz="8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КАЗАКИ</a:t>
            </a:r>
            <a:endParaRPr lang="ru-RU" sz="80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 name="Прямоугольник 2"/>
          <p:cNvSpPr/>
          <p:nvPr/>
        </p:nvSpPr>
        <p:spPr>
          <a:xfrm>
            <a:off x="3500430" y="3500438"/>
            <a:ext cx="5643570" cy="3662541"/>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3200" b="1" cap="none" spc="150" dirty="0" smtClean="0">
                <a:ln w="11430"/>
                <a:solidFill>
                  <a:srgbClr val="F8F8F8"/>
                </a:solidFill>
                <a:effectLst>
                  <a:outerShdw blurRad="25400" algn="tl" rotWithShape="0">
                    <a:srgbClr val="000000">
                      <a:alpha val="43000"/>
                    </a:srgbClr>
                  </a:outerShdw>
                </a:effectLst>
              </a:rPr>
              <a:t>ПРЕЗЕНТАЦИЯ ВЫПОЛНЕНА</a:t>
            </a:r>
          </a:p>
          <a:p>
            <a:pPr algn="ctr"/>
            <a:r>
              <a:rPr lang="ru-RU" sz="3200" b="1" spc="150" dirty="0" smtClean="0">
                <a:ln w="11430"/>
                <a:solidFill>
                  <a:srgbClr val="F8F8F8"/>
                </a:solidFill>
                <a:effectLst>
                  <a:outerShdw blurRad="25400" algn="tl" rotWithShape="0">
                    <a:srgbClr val="000000">
                      <a:alpha val="43000"/>
                    </a:srgbClr>
                  </a:outerShdw>
                </a:effectLst>
              </a:rPr>
              <a:t>УЧИТЕЛЕМ МОУ СОШ №8</a:t>
            </a:r>
            <a:endParaRPr lang="en-US" sz="3200" b="1" spc="150" dirty="0" smtClean="0">
              <a:ln w="11430"/>
              <a:solidFill>
                <a:srgbClr val="F8F8F8"/>
              </a:solidFill>
              <a:effectLst>
                <a:outerShdw blurRad="25400" algn="tl" rotWithShape="0">
                  <a:srgbClr val="000000">
                    <a:alpha val="43000"/>
                  </a:srgbClr>
                </a:outerShdw>
              </a:effectLst>
            </a:endParaRPr>
          </a:p>
          <a:p>
            <a:pPr algn="ctr"/>
            <a:r>
              <a:rPr lang="ru-RU" sz="3200" b="1" spc="150" dirty="0" smtClean="0">
                <a:ln w="11430"/>
                <a:solidFill>
                  <a:srgbClr val="F8F8F8"/>
                </a:solidFill>
                <a:effectLst>
                  <a:outerShdw blurRad="25400" algn="tl" rotWithShape="0">
                    <a:srgbClr val="000000">
                      <a:alpha val="43000"/>
                    </a:srgbClr>
                  </a:outerShdw>
                </a:effectLst>
              </a:rPr>
              <a:t>г.Каменска-Шахтинского</a:t>
            </a:r>
          </a:p>
          <a:p>
            <a:pPr algn="ctr"/>
            <a:r>
              <a:rPr lang="ru-RU" sz="3200" b="1" cap="none" spc="150" dirty="0" smtClean="0">
                <a:ln w="11430"/>
                <a:solidFill>
                  <a:srgbClr val="F8F8F8"/>
                </a:solidFill>
                <a:effectLst>
                  <a:outerShdw blurRad="25400" algn="tl" rotWithShape="0">
                    <a:srgbClr val="000000">
                      <a:alpha val="43000"/>
                    </a:srgbClr>
                  </a:outerShdw>
                </a:effectLst>
              </a:rPr>
              <a:t>Комаровой Н.К.</a:t>
            </a:r>
          </a:p>
          <a:p>
            <a:pPr marL="457200" indent="-457200"/>
            <a:r>
              <a:rPr lang="ru-RU" dirty="0" smtClean="0"/>
              <a:t>   В  презентации  использованы рисунки и  личные</a:t>
            </a:r>
          </a:p>
          <a:p>
            <a:pPr marL="457200" indent="-457200"/>
            <a:r>
              <a:rPr lang="ru-RU" dirty="0" smtClean="0"/>
              <a:t>   фотографии уч-ся  4- «Б»  класса  МОУ  СОШ № 8 </a:t>
            </a:r>
          </a:p>
          <a:p>
            <a:pPr marL="457200" indent="-457200"/>
            <a:r>
              <a:rPr lang="ru-RU" dirty="0" smtClean="0"/>
              <a:t>  г.  Каменска-Шахтинского Ростовской области. </a:t>
            </a:r>
          </a:p>
          <a:p>
            <a:pPr marL="457200" indent="-457200"/>
            <a:endParaRPr lang="ru-RU" sz="3200" dirty="0" smtClean="0"/>
          </a:p>
          <a:p>
            <a:pPr algn="ctr"/>
            <a:endParaRPr lang="ru-RU" b="1" cap="none" spc="150" dirty="0">
              <a:ln w="11430"/>
              <a:solidFill>
                <a:srgbClr val="F8F8F8"/>
              </a:solidFill>
              <a:effectLst>
                <a:outerShdw blurRad="25400" algn="tl" rotWithShape="0">
                  <a:srgbClr val="000000">
                    <a:alpha val="43000"/>
                  </a:srgbClr>
                </a:outerShdw>
              </a:effectLst>
            </a:endParaRPr>
          </a:p>
        </p:txBody>
      </p:sp>
      <p:pic>
        <p:nvPicPr>
          <p:cNvPr id="4" name="Picture 2" descr="C:\Documents and Settings\Admin\Мои документы\Мои рисунки\Рисунок2.png"/>
          <p:cNvPicPr>
            <a:picLocks noChangeAspect="1" noChangeArrowheads="1"/>
          </p:cNvPicPr>
          <p:nvPr/>
        </p:nvPicPr>
        <p:blipFill>
          <a:blip r:embed="rId2" cstate="print"/>
          <a:srcRect/>
          <a:stretch>
            <a:fillRect/>
          </a:stretch>
        </p:blipFill>
        <p:spPr bwMode="auto">
          <a:xfrm>
            <a:off x="0" y="0"/>
            <a:ext cx="3406102"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 name="Picture 2" descr="J:\x_5e92d09f.jpg"/>
          <p:cNvPicPr>
            <a:picLocks noChangeAspect="1" noChangeArrowheads="1"/>
          </p:cNvPicPr>
          <p:nvPr/>
        </p:nvPicPr>
        <p:blipFill>
          <a:blip r:embed="rId2" cstate="print"/>
          <a:stretch>
            <a:fillRect/>
          </a:stretch>
        </p:blipFill>
        <p:spPr bwMode="auto">
          <a:xfrm>
            <a:off x="1" y="75406"/>
            <a:ext cx="3929058" cy="5238744"/>
          </a:xfrm>
          <a:prstGeom prst="rect">
            <a:avLst/>
          </a:prstGeom>
          <a:noFill/>
          <a:ln w="9525">
            <a:noFill/>
            <a:miter lim="800000"/>
            <a:headEnd/>
            <a:tailEnd/>
          </a:ln>
        </p:spPr>
      </p:pic>
      <p:sp>
        <p:nvSpPr>
          <p:cNvPr id="3" name="TextBox 2"/>
          <p:cNvSpPr txBox="1"/>
          <p:nvPr/>
        </p:nvSpPr>
        <p:spPr>
          <a:xfrm>
            <a:off x="3961748" y="571480"/>
            <a:ext cx="5294976" cy="5262979"/>
          </a:xfrm>
          <a:prstGeom prst="rect">
            <a:avLst/>
          </a:prstGeom>
          <a:noFill/>
        </p:spPr>
        <p:txBody>
          <a:bodyPr wrap="none" rtlCol="0">
            <a:spAutoFit/>
          </a:bodyPr>
          <a:lstStyle/>
          <a:p>
            <a:r>
              <a:rPr lang="ru-RU" dirty="0" smtClean="0"/>
              <a:t>Когда нужно было обсудить какой-нибудь вопрос, </a:t>
            </a:r>
          </a:p>
          <a:p>
            <a:r>
              <a:rPr lang="ru-RU" dirty="0" smtClean="0"/>
              <a:t>казаки сходились</a:t>
            </a:r>
            <a:r>
              <a:rPr lang="en-US" dirty="0" smtClean="0"/>
              <a:t> </a:t>
            </a:r>
            <a:r>
              <a:rPr lang="ru-RU" dirty="0" smtClean="0"/>
              <a:t>на Майдане</a:t>
            </a:r>
            <a:r>
              <a:rPr lang="en-US" dirty="0" smtClean="0"/>
              <a:t> </a:t>
            </a:r>
            <a:r>
              <a:rPr lang="ru-RU" dirty="0" smtClean="0"/>
              <a:t>на общее собрание. </a:t>
            </a:r>
          </a:p>
          <a:p>
            <a:r>
              <a:rPr lang="ru-RU" dirty="0" smtClean="0"/>
              <a:t>При    этом    все    становились   в    большой   круг. </a:t>
            </a:r>
          </a:p>
          <a:p>
            <a:r>
              <a:rPr lang="ru-RU" dirty="0" smtClean="0"/>
              <a:t>В середине круга стоял атаман , за ним на </a:t>
            </a:r>
            <a:r>
              <a:rPr lang="ru-RU" dirty="0" err="1" smtClean="0"/>
              <a:t>скаме</a:t>
            </a:r>
            <a:r>
              <a:rPr lang="ru-RU" dirty="0" smtClean="0"/>
              <a:t>-</a:t>
            </a:r>
          </a:p>
          <a:p>
            <a:r>
              <a:rPr lang="ru-RU" dirty="0" err="1" smtClean="0"/>
              <a:t>ечках</a:t>
            </a:r>
            <a:r>
              <a:rPr lang="ru-RU" dirty="0" smtClean="0"/>
              <a:t>  сидели  старики,   затем   женатые   казаки, </a:t>
            </a:r>
          </a:p>
          <a:p>
            <a:r>
              <a:rPr lang="ru-RU" dirty="0" smtClean="0"/>
              <a:t>потом  неженатые.   Прийти  на  круг  имели право </a:t>
            </a:r>
          </a:p>
          <a:p>
            <a:r>
              <a:rPr lang="ru-RU" dirty="0" smtClean="0"/>
              <a:t>все мужчины не моложе 17 лет.  Из женщин могли </a:t>
            </a:r>
          </a:p>
          <a:p>
            <a:r>
              <a:rPr lang="ru-RU" dirty="0" smtClean="0"/>
              <a:t>прийти  только   жёны  невесты  и  сёстры  казаков, </a:t>
            </a:r>
          </a:p>
          <a:p>
            <a:r>
              <a:rPr lang="ru-RU" dirty="0" smtClean="0"/>
              <a:t>пришедших   на   круг.   На   кругу    решались    все </a:t>
            </a:r>
          </a:p>
          <a:p>
            <a:r>
              <a:rPr lang="ru-RU" dirty="0" smtClean="0"/>
              <a:t>важные вопросы. </a:t>
            </a:r>
          </a:p>
          <a:p>
            <a:r>
              <a:rPr lang="ru-RU" dirty="0" smtClean="0"/>
              <a:t>Вот   как   поётся   в   старинных   народных   песнях </a:t>
            </a:r>
          </a:p>
          <a:p>
            <a:r>
              <a:rPr lang="ru-RU" dirty="0" smtClean="0"/>
              <a:t>о казачьем круге:</a:t>
            </a:r>
          </a:p>
          <a:p>
            <a:r>
              <a:rPr lang="ru-RU" sz="2000" dirty="0" smtClean="0">
                <a:solidFill>
                  <a:srgbClr val="FFFF00"/>
                </a:solidFill>
              </a:rPr>
              <a:t>Собирались казаки - </a:t>
            </a:r>
            <a:r>
              <a:rPr lang="ru-RU" sz="2000" dirty="0" err="1" smtClean="0">
                <a:solidFill>
                  <a:srgbClr val="FFFF00"/>
                </a:solidFill>
              </a:rPr>
              <a:t>други</a:t>
            </a:r>
            <a:r>
              <a:rPr lang="ru-RU" sz="2000" dirty="0" smtClean="0">
                <a:solidFill>
                  <a:srgbClr val="FFFF00"/>
                </a:solidFill>
              </a:rPr>
              <a:t>, люди вольные,</a:t>
            </a:r>
          </a:p>
          <a:p>
            <a:r>
              <a:rPr lang="ru-RU" sz="2000" dirty="0" smtClean="0">
                <a:solidFill>
                  <a:srgbClr val="FFFF00"/>
                </a:solidFill>
              </a:rPr>
              <a:t>Собирались они, братцы во единый круг:</a:t>
            </a:r>
          </a:p>
          <a:p>
            <a:r>
              <a:rPr lang="ru-RU" sz="2000" dirty="0" smtClean="0">
                <a:solidFill>
                  <a:srgbClr val="FFFF00"/>
                </a:solidFill>
              </a:rPr>
              <a:t>Как  донские, </a:t>
            </a:r>
            <a:r>
              <a:rPr lang="ru-RU" sz="2000" dirty="0" err="1" smtClean="0">
                <a:solidFill>
                  <a:srgbClr val="FFFF00"/>
                </a:solidFill>
              </a:rPr>
              <a:t>гребенские</a:t>
            </a:r>
            <a:r>
              <a:rPr lang="ru-RU" sz="2000" dirty="0" smtClean="0">
                <a:solidFill>
                  <a:srgbClr val="FFFF00"/>
                </a:solidFill>
              </a:rPr>
              <a:t>, и яицкие;</a:t>
            </a:r>
          </a:p>
          <a:p>
            <a:r>
              <a:rPr lang="ru-RU" sz="2000" dirty="0" smtClean="0">
                <a:solidFill>
                  <a:srgbClr val="FFFF00"/>
                </a:solidFill>
              </a:rPr>
              <a:t>Атаман у них Ермак, сын Тимофеевич, </a:t>
            </a:r>
          </a:p>
          <a:p>
            <a:r>
              <a:rPr lang="ru-RU" sz="2000" dirty="0" smtClean="0">
                <a:solidFill>
                  <a:srgbClr val="FFFF00"/>
                </a:solidFill>
              </a:rPr>
              <a:t>Есаул у них </a:t>
            </a:r>
            <a:r>
              <a:rPr lang="ru-RU" sz="2000" dirty="0" err="1" smtClean="0">
                <a:solidFill>
                  <a:srgbClr val="FFFF00"/>
                </a:solidFill>
              </a:rPr>
              <a:t>Асташка</a:t>
            </a:r>
            <a:r>
              <a:rPr lang="ru-RU" sz="2000" dirty="0" smtClean="0">
                <a:solidFill>
                  <a:srgbClr val="FFFF00"/>
                </a:solidFill>
              </a:rPr>
              <a:t>, сын Лаврентьев</a:t>
            </a:r>
          </a:p>
          <a:p>
            <a:r>
              <a:rPr lang="ru-RU" sz="2000" dirty="0" smtClean="0">
                <a:solidFill>
                  <a:srgbClr val="FFFF00"/>
                </a:solidFill>
              </a:rPr>
              <a:t>Они думали думу единую…</a:t>
            </a:r>
            <a:endParaRPr lang="ru-RU" sz="20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anim calcmode="lin" valueType="num">
                                      <p:cBhvr additive="base">
                                        <p:cTn id="7" dur="2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12" end="1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anim calcmode="lin" valueType="num">
                                      <p:cBhvr additive="base">
                                        <p:cTn id="11" dur="2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13" end="1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4" end="14"/>
                                            </p:txEl>
                                          </p:spTgt>
                                        </p:tgtEl>
                                        <p:attrNameLst>
                                          <p:attrName>style.visibility</p:attrName>
                                        </p:attrNameLst>
                                      </p:cBhvr>
                                      <p:to>
                                        <p:strVal val="visible"/>
                                      </p:to>
                                    </p:set>
                                    <p:anim calcmode="lin" valueType="num">
                                      <p:cBhvr additive="base">
                                        <p:cTn id="15" dur="20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14" end="1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5" end="15"/>
                                            </p:txEl>
                                          </p:spTgt>
                                        </p:tgtEl>
                                        <p:attrNameLst>
                                          <p:attrName>style.visibility</p:attrName>
                                        </p:attrNameLst>
                                      </p:cBhvr>
                                      <p:to>
                                        <p:strVal val="visible"/>
                                      </p:to>
                                    </p:set>
                                    <p:anim calcmode="lin" valueType="num">
                                      <p:cBhvr additive="base">
                                        <p:cTn id="19" dur="20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15" end="1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6" end="16"/>
                                            </p:txEl>
                                          </p:spTgt>
                                        </p:tgtEl>
                                        <p:attrNameLst>
                                          <p:attrName>style.visibility</p:attrName>
                                        </p:attrNameLst>
                                      </p:cBhvr>
                                      <p:to>
                                        <p:strVal val="visible"/>
                                      </p:to>
                                    </p:set>
                                    <p:anim calcmode="lin" valueType="num">
                                      <p:cBhvr additive="base">
                                        <p:cTn id="23" dur="20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16" end="1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7" end="17"/>
                                            </p:txEl>
                                          </p:spTgt>
                                        </p:tgtEl>
                                        <p:attrNameLst>
                                          <p:attrName>style.visibility</p:attrName>
                                        </p:attrNameLst>
                                      </p:cBhvr>
                                      <p:to>
                                        <p:strVal val="visible"/>
                                      </p:to>
                                    </p:set>
                                    <p:anim calcmode="lin" valueType="num">
                                      <p:cBhvr additive="base">
                                        <p:cTn id="27" dur="20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2071670" y="428604"/>
            <a:ext cx="5001690" cy="646331"/>
          </a:xfrm>
          <a:prstGeom prst="rect">
            <a:avLst/>
          </a:prstGeom>
          <a:noFill/>
        </p:spPr>
        <p:txBody>
          <a:bodyPr wrap="none" rtlCol="0">
            <a:spAutoFit/>
          </a:bodyPr>
          <a:lstStyle/>
          <a:p>
            <a:r>
              <a:rPr lang="ru-RU" sz="3600" dirty="0" smtClean="0">
                <a:solidFill>
                  <a:srgbClr val="FF0000"/>
                </a:solidFill>
                <a:latin typeface="Arial Black" pitchFamily="34" charset="0"/>
              </a:rPr>
              <a:t>Традиции казаков</a:t>
            </a:r>
            <a:endParaRPr lang="ru-RU" sz="3600" dirty="0">
              <a:solidFill>
                <a:srgbClr val="FF0000"/>
              </a:solidFill>
              <a:latin typeface="Arial Black" pitchFamily="34" charset="0"/>
            </a:endParaRPr>
          </a:p>
        </p:txBody>
      </p:sp>
      <p:sp>
        <p:nvSpPr>
          <p:cNvPr id="3" name="TextBox 2"/>
          <p:cNvSpPr txBox="1"/>
          <p:nvPr/>
        </p:nvSpPr>
        <p:spPr>
          <a:xfrm>
            <a:off x="0" y="1357298"/>
            <a:ext cx="9399753" cy="3416320"/>
          </a:xfrm>
          <a:prstGeom prst="rect">
            <a:avLst/>
          </a:prstGeom>
          <a:noFill/>
        </p:spPr>
        <p:txBody>
          <a:bodyPr wrap="none" rtlCol="0">
            <a:spAutoFit/>
          </a:bodyPr>
          <a:lstStyle/>
          <a:p>
            <a:r>
              <a:rPr lang="ru-RU" dirty="0" smtClean="0"/>
              <a:t> *Рождение мальчика у казаков  считалось большим счастьем, так как каждый мужчина при</a:t>
            </a:r>
          </a:p>
          <a:p>
            <a:r>
              <a:rPr lang="ru-RU" dirty="0" smtClean="0"/>
              <a:t>рождении получал земельный надел – «пай».</a:t>
            </a:r>
          </a:p>
          <a:p>
            <a:r>
              <a:rPr lang="ru-RU" dirty="0" smtClean="0"/>
              <a:t>   *Начиная с двух лет его регулярно сажали на коня, чтобы он привыкал к седлу.</a:t>
            </a:r>
          </a:p>
          <a:p>
            <a:r>
              <a:rPr lang="ru-RU" dirty="0" smtClean="0"/>
              <a:t>  *При рождении мальчика было принято покупать коня,  чтобы они привыкали друг к другу.</a:t>
            </a:r>
          </a:p>
          <a:p>
            <a:r>
              <a:rPr lang="ru-RU" dirty="0" smtClean="0"/>
              <a:t>   *Уважение  старших  –  один  из  главных  обычаев  казаков.  В присутствии  старшего   не</a:t>
            </a:r>
          </a:p>
          <a:p>
            <a:r>
              <a:rPr lang="ru-RU" dirty="0" smtClean="0"/>
              <a:t> разрешалось   сидеть,   курить,   вступать   без   его   разрешения    в   разговор.   Считалось</a:t>
            </a:r>
          </a:p>
          <a:p>
            <a:r>
              <a:rPr lang="ru-RU" dirty="0" smtClean="0"/>
              <a:t> непристойным обгонять старика. Слова старшего считались обязательными для </a:t>
            </a:r>
            <a:r>
              <a:rPr lang="ru-RU" dirty="0" err="1" smtClean="0"/>
              <a:t>исполне</a:t>
            </a:r>
            <a:r>
              <a:rPr lang="ru-RU" dirty="0" smtClean="0"/>
              <a:t>-</a:t>
            </a:r>
          </a:p>
          <a:p>
            <a:r>
              <a:rPr lang="ru-RU" dirty="0" err="1" smtClean="0"/>
              <a:t>ния</a:t>
            </a:r>
            <a:r>
              <a:rPr lang="ru-RU" dirty="0" smtClean="0"/>
              <a:t>. Уважение к старшему прививалось в семье с ранних лет. Дети знали,   кто   из   них   в</a:t>
            </a:r>
          </a:p>
          <a:p>
            <a:r>
              <a:rPr lang="ru-RU" dirty="0" smtClean="0"/>
              <a:t> отношении кого старше.  Особенно почиталась старшая сестра, которую до седых волос </a:t>
            </a:r>
          </a:p>
          <a:p>
            <a:r>
              <a:rPr lang="ru-RU" dirty="0" smtClean="0"/>
              <a:t>младшие братья и сёстры называли няней, так как она заменяла им мать.</a:t>
            </a:r>
          </a:p>
          <a:p>
            <a:r>
              <a:rPr lang="ru-RU" dirty="0" smtClean="0"/>
              <a:t> </a:t>
            </a:r>
          </a:p>
          <a:p>
            <a:endParaRPr lang="ru-RU" dirty="0"/>
          </a:p>
        </p:txBody>
      </p:sp>
      <p:pic>
        <p:nvPicPr>
          <p:cNvPr id="4" name="Picture 2"/>
          <p:cNvPicPr>
            <a:picLocks noChangeAspect="1" noChangeArrowheads="1"/>
          </p:cNvPicPr>
          <p:nvPr/>
        </p:nvPicPr>
        <p:blipFill>
          <a:blip r:embed="rId3" cstate="print"/>
          <a:srcRect/>
          <a:stretch>
            <a:fillRect/>
          </a:stretch>
        </p:blipFill>
        <p:spPr bwMode="auto">
          <a:xfrm>
            <a:off x="5324579" y="4286256"/>
            <a:ext cx="3819421" cy="25717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642910" y="357166"/>
            <a:ext cx="5257786" cy="584775"/>
          </a:xfrm>
          <a:prstGeom prst="rect">
            <a:avLst/>
          </a:prstGeom>
          <a:noFill/>
        </p:spPr>
        <p:txBody>
          <a:bodyPr wrap="none" rtlCol="0">
            <a:spAutoFit/>
          </a:bodyPr>
          <a:lstStyle/>
          <a:p>
            <a:r>
              <a:rPr lang="ru-RU" sz="3200" b="1" dirty="0" smtClean="0">
                <a:solidFill>
                  <a:srgbClr val="7030A0"/>
                </a:solidFill>
              </a:rPr>
              <a:t>Женский народный костюм </a:t>
            </a:r>
            <a:endParaRPr lang="ru-RU" sz="3200" b="1" dirty="0">
              <a:solidFill>
                <a:srgbClr val="7030A0"/>
              </a:solidFill>
            </a:endParaRPr>
          </a:p>
        </p:txBody>
      </p:sp>
      <p:sp>
        <p:nvSpPr>
          <p:cNvPr id="4" name="Прямоугольник 3"/>
          <p:cNvSpPr/>
          <p:nvPr/>
        </p:nvSpPr>
        <p:spPr>
          <a:xfrm>
            <a:off x="357158" y="1000108"/>
            <a:ext cx="8786842" cy="1477328"/>
          </a:xfrm>
          <a:prstGeom prst="rect">
            <a:avLst/>
          </a:prstGeom>
        </p:spPr>
        <p:txBody>
          <a:bodyPr wrap="square">
            <a:spAutoFit/>
          </a:bodyPr>
          <a:lstStyle/>
          <a:p>
            <a:pPr>
              <a:defRPr/>
            </a:pPr>
            <a:r>
              <a:rPr lang="ru-RU" dirty="0" smtClean="0">
                <a:effectLst>
                  <a:outerShdw blurRad="38100" dist="38100" dir="2700000" algn="tl">
                    <a:srgbClr val="000000"/>
                  </a:outerShdw>
                </a:effectLst>
              </a:rPr>
              <a:t>Казачий  женский  костюм прошлого  в основе  своей был тюркским. Казачки носили шаровары: на Нижнем Дону — широкие, на Среднем, Верхнем Дону — узкие, похожие на брюки-дудочки. Носили также юбку-плахту, мужского покроя сорочку и кафтан — казакин или </a:t>
            </a:r>
            <a:r>
              <a:rPr lang="ru-RU" dirty="0" err="1" smtClean="0">
                <a:effectLst>
                  <a:outerShdw blurRad="38100" dist="38100" dir="2700000" algn="tl">
                    <a:srgbClr val="000000"/>
                  </a:outerShdw>
                </a:effectLst>
              </a:rPr>
              <a:t>чапан</a:t>
            </a:r>
            <a:r>
              <a:rPr lang="ru-RU" dirty="0" smtClean="0">
                <a:effectLst>
                  <a:outerShdw blurRad="38100" dist="38100" dir="2700000" algn="tl">
                    <a:srgbClr val="000000"/>
                  </a:outerShdw>
                </a:effectLst>
              </a:rPr>
              <a:t>.  Голову  покрывали  несколькими  платками   или   замысловатыми головными уборами: рогатыми киками, тюрбанами, «корабликами».</a:t>
            </a:r>
            <a:endParaRPr lang="ru-RU" dirty="0">
              <a:effectLst>
                <a:outerShdw blurRad="38100" dist="38100" dir="2700000" algn="tl">
                  <a:srgbClr val="000000"/>
                </a:outerShdw>
              </a:effectLst>
            </a:endParaRPr>
          </a:p>
        </p:txBody>
      </p:sp>
      <p:sp>
        <p:nvSpPr>
          <p:cNvPr id="5" name="Прямоугольник 4"/>
          <p:cNvSpPr/>
          <p:nvPr/>
        </p:nvSpPr>
        <p:spPr>
          <a:xfrm>
            <a:off x="357158" y="2500306"/>
            <a:ext cx="6643734" cy="1200329"/>
          </a:xfrm>
          <a:prstGeom prst="rect">
            <a:avLst/>
          </a:prstGeom>
        </p:spPr>
        <p:txBody>
          <a:bodyPr wrap="square">
            <a:spAutoFit/>
          </a:bodyPr>
          <a:lstStyle/>
          <a:p>
            <a:r>
              <a:rPr lang="ru-RU" b="1" dirty="0" smtClean="0"/>
              <a:t>Особенностью женского костюма были обязательные головные накидки. Носились они в соответствии  семейному  положению. Замужняя   женщина   носила   </a:t>
            </a:r>
            <a:r>
              <a:rPr lang="ru-RU" b="1" dirty="0" err="1" smtClean="0"/>
              <a:t>файшонки</a:t>
            </a:r>
            <a:r>
              <a:rPr lang="ru-RU" b="1" dirty="0" smtClean="0"/>
              <a:t>  и  наколки. Девушка заплетала одну косу с лентой.</a:t>
            </a:r>
            <a:endParaRPr lang="ru-RU" b="1" dirty="0"/>
          </a:p>
        </p:txBody>
      </p:sp>
      <p:sp>
        <p:nvSpPr>
          <p:cNvPr id="6" name="Прямоугольник 5"/>
          <p:cNvSpPr/>
          <p:nvPr/>
        </p:nvSpPr>
        <p:spPr>
          <a:xfrm>
            <a:off x="2643174" y="4572008"/>
            <a:ext cx="4429124" cy="1200329"/>
          </a:xfrm>
          <a:prstGeom prst="rect">
            <a:avLst/>
          </a:prstGeom>
        </p:spPr>
        <p:txBody>
          <a:bodyPr wrap="square">
            <a:spAutoFit/>
          </a:bodyPr>
          <a:lstStyle/>
          <a:p>
            <a:pPr>
              <a:defRPr/>
            </a:pPr>
            <a:r>
              <a:rPr lang="ru-RU" b="1" dirty="0" smtClean="0">
                <a:effectLst>
                  <a:outerShdw blurRad="38100" dist="38100" dir="2700000" algn="tl">
                    <a:srgbClr val="000000"/>
                  </a:outerShdw>
                </a:effectLst>
              </a:rPr>
              <a:t>К  началу  20  века преобладающим  на  Дону  стал  комплект   женской  одежды, состоящий  из  юбки  и  кофты, который  называли «парочка»</a:t>
            </a:r>
            <a:endParaRPr lang="ru-RU" b="1" dirty="0">
              <a:effectLst>
                <a:outerShdw blurRad="38100" dist="38100" dir="2700000" algn="tl">
                  <a:srgbClr val="000000"/>
                </a:outerShdw>
              </a:effectLst>
            </a:endParaRPr>
          </a:p>
        </p:txBody>
      </p:sp>
      <p:pic>
        <p:nvPicPr>
          <p:cNvPr id="1026" name="Picture 2" descr="C:\Documents and Settings\Admin\Рабочий стол\Новая папка\S7305576_cr_cr.jpg"/>
          <p:cNvPicPr>
            <a:picLocks noChangeAspect="1" noChangeArrowheads="1"/>
          </p:cNvPicPr>
          <p:nvPr/>
        </p:nvPicPr>
        <p:blipFill>
          <a:blip r:embed="rId3" cstate="print"/>
          <a:srcRect/>
          <a:stretch>
            <a:fillRect/>
          </a:stretch>
        </p:blipFill>
        <p:spPr bwMode="auto">
          <a:xfrm>
            <a:off x="7215206" y="2802753"/>
            <a:ext cx="1928794" cy="40552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checkerboard(across)">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Прямоугольник 3"/>
          <p:cNvSpPr/>
          <p:nvPr/>
        </p:nvSpPr>
        <p:spPr>
          <a:xfrm>
            <a:off x="428596" y="5072074"/>
            <a:ext cx="4572000" cy="1200329"/>
          </a:xfrm>
          <a:prstGeom prst="rect">
            <a:avLst/>
          </a:prstGeom>
        </p:spPr>
        <p:txBody>
          <a:bodyPr>
            <a:spAutoFit/>
          </a:bodyPr>
          <a:lstStyle/>
          <a:p>
            <a:r>
              <a:rPr lang="ru-RU" dirty="0" smtClean="0"/>
              <a:t>Рубахи: украинская и русская косоворотки с вышивкой. Надевалась под мундир. Считались нижним бельем, «</a:t>
            </a:r>
            <a:r>
              <a:rPr lang="ru-RU" dirty="0" err="1" smtClean="0"/>
              <a:t>спидницей</a:t>
            </a:r>
            <a:r>
              <a:rPr lang="ru-RU" dirty="0" smtClean="0"/>
              <a:t>», в котором «показаться на людях неприлично»</a:t>
            </a:r>
            <a:endParaRPr lang="ru-RU" dirty="0"/>
          </a:p>
        </p:txBody>
      </p:sp>
      <p:sp>
        <p:nvSpPr>
          <p:cNvPr id="5" name="Прямоугольник 4"/>
          <p:cNvSpPr/>
          <p:nvPr/>
        </p:nvSpPr>
        <p:spPr>
          <a:xfrm>
            <a:off x="0" y="2285992"/>
            <a:ext cx="5643570" cy="1200329"/>
          </a:xfrm>
          <a:prstGeom prst="rect">
            <a:avLst/>
          </a:prstGeom>
        </p:spPr>
        <p:txBody>
          <a:bodyPr wrap="square">
            <a:spAutoFit/>
          </a:bodyPr>
          <a:lstStyle/>
          <a:p>
            <a:r>
              <a:rPr lang="ru-RU" dirty="0" smtClean="0"/>
              <a:t>Обязательная часть мужского костюма –шаровары. Подвязывались  тонким  ремешком  гашником,  за которым в «припарку», ближе к телу, пришивался кошелек. Отсюда выражение «спрятать в загашник».</a:t>
            </a:r>
            <a:endParaRPr lang="ru-RU" dirty="0"/>
          </a:p>
        </p:txBody>
      </p:sp>
      <p:sp>
        <p:nvSpPr>
          <p:cNvPr id="7" name="TextBox 6"/>
          <p:cNvSpPr txBox="1"/>
          <p:nvPr/>
        </p:nvSpPr>
        <p:spPr>
          <a:xfrm>
            <a:off x="571472" y="428604"/>
            <a:ext cx="5241435" cy="646331"/>
          </a:xfrm>
          <a:prstGeom prst="rect">
            <a:avLst/>
          </a:prstGeom>
          <a:noFill/>
        </p:spPr>
        <p:txBody>
          <a:bodyPr wrap="none" rtlCol="0">
            <a:spAutoFit/>
          </a:bodyPr>
          <a:lstStyle/>
          <a:p>
            <a:r>
              <a:rPr lang="ru-RU" sz="3600" dirty="0" smtClean="0">
                <a:solidFill>
                  <a:srgbClr val="FFFF00"/>
                </a:solidFill>
              </a:rPr>
              <a:t>Мужской казачий костюм</a:t>
            </a:r>
            <a:endParaRPr lang="ru-RU" sz="3600" dirty="0">
              <a:solidFill>
                <a:srgbClr val="FFFF00"/>
              </a:solidFill>
            </a:endParaRPr>
          </a:p>
        </p:txBody>
      </p:sp>
      <p:sp>
        <p:nvSpPr>
          <p:cNvPr id="8" name="Прямоугольник 7"/>
          <p:cNvSpPr/>
          <p:nvPr/>
        </p:nvSpPr>
        <p:spPr>
          <a:xfrm>
            <a:off x="0" y="1142984"/>
            <a:ext cx="9144000" cy="1200329"/>
          </a:xfrm>
          <a:prstGeom prst="rect">
            <a:avLst/>
          </a:prstGeom>
        </p:spPr>
        <p:txBody>
          <a:bodyPr wrap="square">
            <a:spAutoFit/>
          </a:bodyPr>
          <a:lstStyle/>
          <a:p>
            <a:r>
              <a:rPr lang="ru-RU" dirty="0" smtClean="0"/>
              <a:t>В конце XVII — к началу XVIII века сложился традиционный тип мужской казачьей одежды, обязательным элементом которой был зипун, представлявший собой распашную верхнюю одежду без ворота. Зипун был настолько обязательным элементом, что походы за добычей назывались "походами за зипунами".</a:t>
            </a:r>
            <a:endParaRPr lang="ru-RU" dirty="0"/>
          </a:p>
        </p:txBody>
      </p:sp>
      <p:pic>
        <p:nvPicPr>
          <p:cNvPr id="2" name="Picture 2" descr="C:\Documents and Settings\Admin\Мои документы\Мои рисунки\Рисунок19.jpg"/>
          <p:cNvPicPr>
            <a:picLocks noChangeAspect="1" noChangeArrowheads="1"/>
          </p:cNvPicPr>
          <p:nvPr/>
        </p:nvPicPr>
        <p:blipFill>
          <a:blip r:embed="rId2" cstate="print"/>
          <a:srcRect/>
          <a:stretch>
            <a:fillRect/>
          </a:stretch>
        </p:blipFill>
        <p:spPr bwMode="auto">
          <a:xfrm>
            <a:off x="5286380" y="2857496"/>
            <a:ext cx="3516432" cy="349410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3" name="Picture 3" descr="C:\Documents and Settings\Admin\Рабочий стол\Семейный альбом\034.jpg"/>
          <p:cNvPicPr>
            <a:picLocks noChangeAspect="1" noChangeArrowheads="1"/>
          </p:cNvPicPr>
          <p:nvPr/>
        </p:nvPicPr>
        <p:blipFill>
          <a:blip r:embed="rId3" cstate="print"/>
          <a:srcRect/>
          <a:stretch>
            <a:fillRect/>
          </a:stretch>
        </p:blipFill>
        <p:spPr bwMode="auto">
          <a:xfrm>
            <a:off x="5786446" y="-1"/>
            <a:ext cx="3357554" cy="4525417"/>
          </a:xfrm>
          <a:prstGeom prst="rect">
            <a:avLst/>
          </a:prstGeom>
          <a:noFill/>
        </p:spPr>
      </p:pic>
      <p:pic>
        <p:nvPicPr>
          <p:cNvPr id="4" name="Picture 3"/>
          <p:cNvPicPr>
            <a:picLocks noChangeAspect="1" noChangeArrowheads="1"/>
          </p:cNvPicPr>
          <p:nvPr/>
        </p:nvPicPr>
        <p:blipFill>
          <a:blip r:embed="rId4" cstate="print"/>
          <a:srcRect/>
          <a:stretch>
            <a:fillRect/>
          </a:stretch>
        </p:blipFill>
        <p:spPr bwMode="auto">
          <a:xfrm>
            <a:off x="285720" y="285728"/>
            <a:ext cx="1190620" cy="892965"/>
          </a:xfrm>
          <a:prstGeom prst="rect">
            <a:avLst/>
          </a:prstGeom>
          <a:noFill/>
          <a:ln w="9525">
            <a:noFill/>
            <a:miter lim="800000"/>
            <a:headEnd/>
            <a:tailEnd/>
          </a:ln>
          <a:effectLst/>
        </p:spPr>
      </p:pic>
      <p:pic>
        <p:nvPicPr>
          <p:cNvPr id="5" name="Picture 9"/>
          <p:cNvPicPr>
            <a:picLocks noChangeAspect="1" noChangeArrowheads="1"/>
          </p:cNvPicPr>
          <p:nvPr/>
        </p:nvPicPr>
        <p:blipFill>
          <a:blip r:embed="rId5" cstate="print"/>
          <a:srcRect l="12500" t="18750" r="12500" b="18750"/>
          <a:stretch>
            <a:fillRect/>
          </a:stretch>
        </p:blipFill>
        <p:spPr bwMode="auto">
          <a:xfrm>
            <a:off x="285720" y="1214422"/>
            <a:ext cx="1185887" cy="988239"/>
          </a:xfrm>
          <a:prstGeom prst="rect">
            <a:avLst/>
          </a:prstGeom>
          <a:noFill/>
          <a:ln w="9525">
            <a:noFill/>
            <a:miter lim="800000"/>
            <a:headEnd/>
            <a:tailEnd/>
          </a:ln>
        </p:spPr>
      </p:pic>
      <p:sp>
        <p:nvSpPr>
          <p:cNvPr id="6" name="TextBox 5"/>
          <p:cNvSpPr txBox="1"/>
          <p:nvPr/>
        </p:nvSpPr>
        <p:spPr>
          <a:xfrm>
            <a:off x="1571604" y="428604"/>
            <a:ext cx="4311308" cy="830997"/>
          </a:xfrm>
          <a:prstGeom prst="rect">
            <a:avLst/>
          </a:prstGeom>
          <a:noFill/>
        </p:spPr>
        <p:txBody>
          <a:bodyPr wrap="none" rtlCol="0">
            <a:spAutoFit/>
          </a:bodyPr>
          <a:lstStyle/>
          <a:p>
            <a:r>
              <a:rPr lang="ru-RU" sz="2800" b="1" dirty="0" smtClean="0">
                <a:solidFill>
                  <a:srgbClr val="C00000"/>
                </a:solidFill>
              </a:rPr>
              <a:t>Папаха</a:t>
            </a:r>
            <a:r>
              <a:rPr lang="ru-RU" sz="2000" b="1" dirty="0" smtClean="0">
                <a:solidFill>
                  <a:srgbClr val="00B050"/>
                </a:solidFill>
              </a:rPr>
              <a:t> – головной убор донского </a:t>
            </a:r>
          </a:p>
          <a:p>
            <a:r>
              <a:rPr lang="ru-RU" sz="2000" b="1" dirty="0" smtClean="0">
                <a:solidFill>
                  <a:srgbClr val="00B050"/>
                </a:solidFill>
              </a:rPr>
              <a:t>казака</a:t>
            </a:r>
            <a:endParaRPr lang="ru-RU" sz="2000" b="1" dirty="0">
              <a:solidFill>
                <a:srgbClr val="00B050"/>
              </a:solidFill>
            </a:endParaRPr>
          </a:p>
        </p:txBody>
      </p:sp>
      <p:pic>
        <p:nvPicPr>
          <p:cNvPr id="7" name="Picture 4"/>
          <p:cNvPicPr>
            <a:picLocks noChangeAspect="1" noChangeArrowheads="1"/>
          </p:cNvPicPr>
          <p:nvPr/>
        </p:nvPicPr>
        <p:blipFill>
          <a:blip r:embed="rId6" cstate="print"/>
          <a:srcRect/>
          <a:stretch>
            <a:fillRect/>
          </a:stretch>
        </p:blipFill>
        <p:spPr bwMode="auto">
          <a:xfrm>
            <a:off x="285720" y="4714884"/>
            <a:ext cx="1669623" cy="1785950"/>
          </a:xfrm>
          <a:prstGeom prst="rect">
            <a:avLst/>
          </a:prstGeom>
          <a:noFill/>
          <a:ln w="9525">
            <a:noFill/>
            <a:miter lim="800000"/>
            <a:headEnd/>
            <a:tailEnd/>
          </a:ln>
        </p:spPr>
      </p:pic>
      <p:sp>
        <p:nvSpPr>
          <p:cNvPr id="8" name="Прямоугольник 7"/>
          <p:cNvSpPr/>
          <p:nvPr/>
        </p:nvSpPr>
        <p:spPr>
          <a:xfrm>
            <a:off x="1571604" y="1500174"/>
            <a:ext cx="4572000" cy="738664"/>
          </a:xfrm>
          <a:prstGeom prst="rect">
            <a:avLst/>
          </a:prstGeom>
        </p:spPr>
        <p:txBody>
          <a:bodyPr>
            <a:spAutoFit/>
          </a:bodyPr>
          <a:lstStyle/>
          <a:p>
            <a:r>
              <a:rPr lang="ru-RU" sz="2400" b="1" dirty="0" smtClean="0">
                <a:solidFill>
                  <a:srgbClr val="C00000"/>
                </a:solidFill>
              </a:rPr>
              <a:t>Кубанка</a:t>
            </a:r>
            <a:r>
              <a:rPr lang="ru-RU" b="1" dirty="0" smtClean="0">
                <a:solidFill>
                  <a:srgbClr val="C00000"/>
                </a:solidFill>
              </a:rPr>
              <a:t> </a:t>
            </a:r>
            <a:r>
              <a:rPr lang="ru-RU" b="1" dirty="0" smtClean="0">
                <a:solidFill>
                  <a:srgbClr val="00B050"/>
                </a:solidFill>
              </a:rPr>
              <a:t>– головной убор кубанского  </a:t>
            </a:r>
          </a:p>
          <a:p>
            <a:r>
              <a:rPr lang="ru-RU" b="1" dirty="0" smtClean="0">
                <a:solidFill>
                  <a:srgbClr val="00B050"/>
                </a:solidFill>
              </a:rPr>
              <a:t>казака</a:t>
            </a:r>
            <a:endParaRPr lang="ru-RU" b="1" dirty="0">
              <a:solidFill>
                <a:srgbClr val="00B050"/>
              </a:solidFill>
            </a:endParaRPr>
          </a:p>
        </p:txBody>
      </p:sp>
      <p:sp>
        <p:nvSpPr>
          <p:cNvPr id="9" name="TextBox 8"/>
          <p:cNvSpPr txBox="1"/>
          <p:nvPr/>
        </p:nvSpPr>
        <p:spPr>
          <a:xfrm>
            <a:off x="2071670" y="4572008"/>
            <a:ext cx="6786578" cy="2031325"/>
          </a:xfrm>
          <a:prstGeom prst="rect">
            <a:avLst/>
          </a:prstGeom>
          <a:noFill/>
        </p:spPr>
        <p:txBody>
          <a:bodyPr wrap="square" rtlCol="0">
            <a:spAutoFit/>
          </a:bodyPr>
          <a:lstStyle/>
          <a:p>
            <a:r>
              <a:rPr lang="ru-RU" sz="2400" dirty="0" smtClean="0">
                <a:solidFill>
                  <a:srgbClr val="C00000"/>
                </a:solidFill>
              </a:rPr>
              <a:t>Казакин</a:t>
            </a:r>
            <a:r>
              <a:rPr lang="ru-RU" dirty="0" smtClean="0">
                <a:solidFill>
                  <a:srgbClr val="C00000"/>
                </a:solidFill>
              </a:rPr>
              <a:t> </a:t>
            </a:r>
            <a:r>
              <a:rPr lang="ru-RU" dirty="0" smtClean="0">
                <a:solidFill>
                  <a:srgbClr val="0070C0"/>
                </a:solidFill>
              </a:rPr>
              <a:t>– у донских казаков</a:t>
            </a:r>
          </a:p>
          <a:p>
            <a:r>
              <a:rPr lang="ru-RU" sz="2400" dirty="0" smtClean="0">
                <a:solidFill>
                  <a:srgbClr val="C00000"/>
                </a:solidFill>
              </a:rPr>
              <a:t>Бешмет</a:t>
            </a:r>
            <a:r>
              <a:rPr lang="ru-RU" dirty="0" smtClean="0">
                <a:solidFill>
                  <a:srgbClr val="C00000"/>
                </a:solidFill>
              </a:rPr>
              <a:t> </a:t>
            </a:r>
            <a:r>
              <a:rPr lang="ru-RU" dirty="0" smtClean="0">
                <a:solidFill>
                  <a:srgbClr val="0070C0"/>
                </a:solidFill>
              </a:rPr>
              <a:t>– у терских и кубанских</a:t>
            </a:r>
          </a:p>
          <a:p>
            <a:r>
              <a:rPr lang="ru-RU" dirty="0" smtClean="0">
                <a:solidFill>
                  <a:srgbClr val="0070C0"/>
                </a:solidFill>
              </a:rPr>
              <a:t> казаков</a:t>
            </a:r>
          </a:p>
          <a:p>
            <a:r>
              <a:rPr lang="ru-RU" sz="2400" dirty="0" smtClean="0">
                <a:solidFill>
                  <a:srgbClr val="C00000"/>
                </a:solidFill>
              </a:rPr>
              <a:t>Башлык</a:t>
            </a:r>
            <a:r>
              <a:rPr lang="ru-RU" dirty="0" smtClean="0">
                <a:solidFill>
                  <a:srgbClr val="C00000"/>
                </a:solidFill>
              </a:rPr>
              <a:t> </a:t>
            </a:r>
            <a:r>
              <a:rPr lang="ru-RU" dirty="0" smtClean="0">
                <a:solidFill>
                  <a:srgbClr val="0070C0"/>
                </a:solidFill>
              </a:rPr>
              <a:t>у донских казаков – серо-стального цвета, у кубанских – красного,</a:t>
            </a:r>
          </a:p>
          <a:p>
            <a:r>
              <a:rPr lang="ru-RU" dirty="0" smtClean="0">
                <a:solidFill>
                  <a:srgbClr val="0070C0"/>
                </a:solidFill>
              </a:rPr>
              <a:t> у терских – синего цвета.</a:t>
            </a:r>
            <a:endParaRPr lang="ru-RU" dirty="0">
              <a:solidFill>
                <a:srgbClr val="0070C0"/>
              </a:solidFill>
            </a:endParaRPr>
          </a:p>
        </p:txBody>
      </p:sp>
      <p:pic>
        <p:nvPicPr>
          <p:cNvPr id="3074" name="Picture 2" descr="C:\Documents and Settings\Admin\Мои документы\Мои рисунки\Рисунок1_cr.png"/>
          <p:cNvPicPr>
            <a:picLocks noChangeAspect="1" noChangeArrowheads="1"/>
          </p:cNvPicPr>
          <p:nvPr/>
        </p:nvPicPr>
        <p:blipFill>
          <a:blip r:embed="rId7" cstate="print"/>
          <a:srcRect/>
          <a:stretch>
            <a:fillRect/>
          </a:stretch>
        </p:blipFill>
        <p:spPr bwMode="auto">
          <a:xfrm>
            <a:off x="357158" y="2285992"/>
            <a:ext cx="1236663" cy="2273300"/>
          </a:xfrm>
          <a:prstGeom prst="rect">
            <a:avLst/>
          </a:prstGeom>
          <a:noFill/>
        </p:spPr>
      </p:pic>
      <p:sp>
        <p:nvSpPr>
          <p:cNvPr id="11" name="TextBox 10"/>
          <p:cNvSpPr txBox="1"/>
          <p:nvPr/>
        </p:nvSpPr>
        <p:spPr>
          <a:xfrm>
            <a:off x="2071670" y="3214686"/>
            <a:ext cx="1003801" cy="461665"/>
          </a:xfrm>
          <a:prstGeom prst="rect">
            <a:avLst/>
          </a:prstGeom>
          <a:noFill/>
        </p:spPr>
        <p:txBody>
          <a:bodyPr wrap="none" rtlCol="0">
            <a:spAutoFit/>
          </a:bodyPr>
          <a:lstStyle/>
          <a:p>
            <a:r>
              <a:rPr lang="ru-RU" sz="2400" dirty="0" smtClean="0">
                <a:solidFill>
                  <a:srgbClr val="C00000"/>
                </a:solidFill>
              </a:rPr>
              <a:t>Бурка </a:t>
            </a:r>
            <a:endParaRPr lang="ru-RU" sz="2400"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074"/>
                                        </p:tgtEl>
                                        <p:attrNameLst>
                                          <p:attrName>style.visibility</p:attrName>
                                        </p:attrNameLst>
                                      </p:cBhvr>
                                      <p:to>
                                        <p:strVal val="visible"/>
                                      </p:to>
                                    </p:set>
                                    <p:anim calcmode="lin" valueType="num">
                                      <p:cBhvr additive="base">
                                        <p:cTn id="20" dur="500" fill="hold"/>
                                        <p:tgtEl>
                                          <p:spTgt spid="3074"/>
                                        </p:tgtEl>
                                        <p:attrNameLst>
                                          <p:attrName>ppt_x</p:attrName>
                                        </p:attrNameLst>
                                      </p:cBhvr>
                                      <p:tavLst>
                                        <p:tav tm="0">
                                          <p:val>
                                            <p:strVal val="#ppt_x"/>
                                          </p:val>
                                        </p:tav>
                                        <p:tav tm="100000">
                                          <p:val>
                                            <p:strVal val="#ppt_x"/>
                                          </p:val>
                                        </p:tav>
                                      </p:tavLst>
                                    </p:anim>
                                    <p:anim calcmode="lin" valueType="num">
                                      <p:cBhvr additive="base">
                                        <p:cTn id="21" dur="500" fill="hold"/>
                                        <p:tgtEl>
                                          <p:spTgt spid="3074"/>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2" name="Picture 3" descr="C:\Documents and Settings\Admin\Рабочий стол\Семейный альбом\034.jpg"/>
          <p:cNvPicPr>
            <a:picLocks noChangeAspect="1" noChangeArrowheads="1"/>
          </p:cNvPicPr>
          <p:nvPr/>
        </p:nvPicPr>
        <p:blipFill>
          <a:blip r:embed="rId3" cstate="print"/>
          <a:srcRect/>
          <a:stretch>
            <a:fillRect/>
          </a:stretch>
        </p:blipFill>
        <p:spPr bwMode="auto">
          <a:xfrm>
            <a:off x="6357950" y="0"/>
            <a:ext cx="2786050" cy="3755126"/>
          </a:xfrm>
          <a:prstGeom prst="rect">
            <a:avLst/>
          </a:prstGeom>
          <a:noFill/>
        </p:spPr>
      </p:pic>
      <p:pic>
        <p:nvPicPr>
          <p:cNvPr id="3" name="Рисунок 2" descr="день города 2011г_cr.jpg"/>
          <p:cNvPicPr>
            <a:picLocks noChangeAspect="1"/>
          </p:cNvPicPr>
          <p:nvPr/>
        </p:nvPicPr>
        <p:blipFill>
          <a:blip r:embed="rId4" cstate="print"/>
          <a:stretch>
            <a:fillRect/>
          </a:stretch>
        </p:blipFill>
        <p:spPr>
          <a:xfrm>
            <a:off x="0" y="0"/>
            <a:ext cx="3189074" cy="3429000"/>
          </a:xfrm>
          <a:prstGeom prst="rect">
            <a:avLst/>
          </a:prstGeom>
        </p:spPr>
      </p:pic>
      <p:pic>
        <p:nvPicPr>
          <p:cNvPr id="4" name="Рисунок 3" descr="1115.JPG"/>
          <p:cNvPicPr>
            <a:picLocks noChangeAspect="1"/>
          </p:cNvPicPr>
          <p:nvPr/>
        </p:nvPicPr>
        <p:blipFill>
          <a:blip r:embed="rId5" cstate="print"/>
          <a:stretch>
            <a:fillRect/>
          </a:stretch>
        </p:blipFill>
        <p:spPr>
          <a:xfrm>
            <a:off x="3214678" y="2750315"/>
            <a:ext cx="2738457" cy="4107685"/>
          </a:xfrm>
          <a:prstGeom prst="rect">
            <a:avLst/>
          </a:prstGeom>
        </p:spPr>
      </p:pic>
      <p:sp>
        <p:nvSpPr>
          <p:cNvPr id="5" name="TextBox 4"/>
          <p:cNvSpPr txBox="1"/>
          <p:nvPr/>
        </p:nvSpPr>
        <p:spPr>
          <a:xfrm>
            <a:off x="285720" y="4357694"/>
            <a:ext cx="2907847" cy="369332"/>
          </a:xfrm>
          <a:prstGeom prst="rect">
            <a:avLst/>
          </a:prstGeom>
          <a:noFill/>
        </p:spPr>
        <p:txBody>
          <a:bodyPr wrap="none" rtlCol="0">
            <a:spAutoFit/>
          </a:bodyPr>
          <a:lstStyle/>
          <a:p>
            <a:r>
              <a:rPr lang="ru-RU" dirty="0" smtClean="0"/>
              <a:t>Костюм кубанских казаков  </a:t>
            </a:r>
            <a:endParaRPr lang="ru-RU" dirty="0"/>
          </a:p>
        </p:txBody>
      </p:sp>
      <p:sp>
        <p:nvSpPr>
          <p:cNvPr id="6" name="Прямоугольник 5"/>
          <p:cNvSpPr/>
          <p:nvPr/>
        </p:nvSpPr>
        <p:spPr>
          <a:xfrm>
            <a:off x="6433963" y="4357694"/>
            <a:ext cx="2710037" cy="369332"/>
          </a:xfrm>
          <a:prstGeom prst="rect">
            <a:avLst/>
          </a:prstGeom>
        </p:spPr>
        <p:txBody>
          <a:bodyPr wrap="none">
            <a:spAutoFit/>
          </a:bodyPr>
          <a:lstStyle/>
          <a:p>
            <a:r>
              <a:rPr lang="ru-RU" dirty="0" smtClean="0"/>
              <a:t>Костюм донских казаков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0" y="4892602"/>
            <a:ext cx="3428992" cy="1965398"/>
          </a:xfrm>
          <a:prstGeom prst="rect">
            <a:avLst/>
          </a:prstGeom>
          <a:noFill/>
          <a:ln w="9525">
            <a:noFill/>
            <a:miter lim="800000"/>
            <a:headEnd/>
            <a:tailEnd/>
          </a:ln>
          <a:effectLst/>
        </p:spPr>
      </p:pic>
      <p:pic>
        <p:nvPicPr>
          <p:cNvPr id="3" name="Picture 5"/>
          <p:cNvPicPr>
            <a:picLocks noChangeAspect="1" noChangeArrowheads="1"/>
          </p:cNvPicPr>
          <p:nvPr/>
        </p:nvPicPr>
        <p:blipFill>
          <a:blip r:embed="rId3" cstate="print"/>
          <a:srcRect/>
          <a:stretch>
            <a:fillRect/>
          </a:stretch>
        </p:blipFill>
        <p:spPr bwMode="auto">
          <a:xfrm>
            <a:off x="5072066" y="2643182"/>
            <a:ext cx="3739095" cy="2143140"/>
          </a:xfrm>
          <a:prstGeom prst="rect">
            <a:avLst/>
          </a:prstGeom>
          <a:noFill/>
          <a:ln w="9525">
            <a:noFill/>
            <a:miter lim="800000"/>
            <a:headEnd/>
            <a:tailEnd/>
          </a:ln>
          <a:effectLst/>
        </p:spPr>
      </p:pic>
      <p:sp>
        <p:nvSpPr>
          <p:cNvPr id="5" name="Прямоугольник 4"/>
          <p:cNvSpPr/>
          <p:nvPr/>
        </p:nvSpPr>
        <p:spPr>
          <a:xfrm>
            <a:off x="3500398" y="4857760"/>
            <a:ext cx="5643602" cy="1631216"/>
          </a:xfrm>
          <a:prstGeom prst="rect">
            <a:avLst/>
          </a:prstGeom>
        </p:spPr>
        <p:txBody>
          <a:bodyPr wrap="square">
            <a:spAutoFit/>
          </a:bodyPr>
          <a:lstStyle/>
          <a:p>
            <a:r>
              <a:rPr lang="ru-RU" sz="2200" b="1" dirty="0" smtClean="0">
                <a:solidFill>
                  <a:srgbClr val="7030A0"/>
                </a:solidFill>
              </a:rPr>
              <a:t>14 октября - Покров Пресвятой Богородицы.</a:t>
            </a:r>
            <a:r>
              <a:rPr lang="ru-RU" sz="2400" b="1" dirty="0" smtClean="0">
                <a:solidFill>
                  <a:srgbClr val="7030A0"/>
                </a:solidFill>
              </a:rPr>
              <a:t> </a:t>
            </a:r>
            <a:r>
              <a:rPr lang="ru-RU" dirty="0" smtClean="0"/>
              <a:t>Праздник казаков всех войск.</a:t>
            </a:r>
          </a:p>
          <a:p>
            <a:r>
              <a:rPr lang="ru-RU" dirty="0" smtClean="0"/>
              <a:t> Отмечается, как день Победы 5,3 тысячи казаков над 150-ю тысячами турок в конце сентября 1641 г.  в крепости Азов.</a:t>
            </a:r>
            <a:endParaRPr lang="ru-RU" dirty="0"/>
          </a:p>
        </p:txBody>
      </p:sp>
      <p:sp>
        <p:nvSpPr>
          <p:cNvPr id="6" name="Прямоугольник 5"/>
          <p:cNvSpPr/>
          <p:nvPr/>
        </p:nvSpPr>
        <p:spPr>
          <a:xfrm>
            <a:off x="928662" y="428604"/>
            <a:ext cx="664156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Праздники у казаков</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0" y="1500174"/>
            <a:ext cx="5572132" cy="2400657"/>
          </a:xfrm>
          <a:prstGeom prst="rect">
            <a:avLst/>
          </a:prstGeom>
          <a:noFill/>
        </p:spPr>
        <p:txBody>
          <a:bodyPr wrap="square" rtlCol="0">
            <a:spAutoFit/>
          </a:bodyPr>
          <a:lstStyle/>
          <a:p>
            <a:r>
              <a:rPr lang="ru-RU" sz="2400" b="1" dirty="0" smtClean="0">
                <a:solidFill>
                  <a:srgbClr val="7030A0"/>
                </a:solidFill>
              </a:rPr>
              <a:t>Святки</a:t>
            </a:r>
            <a:r>
              <a:rPr lang="ru-RU" sz="2400" dirty="0" smtClean="0">
                <a:solidFill>
                  <a:srgbClr val="7030A0"/>
                </a:solidFill>
              </a:rPr>
              <a:t>  </a:t>
            </a:r>
            <a:r>
              <a:rPr lang="ru-RU" dirty="0" smtClean="0"/>
              <a:t>Особенно масштабно казаки праздновали  Святки, они устраивали массовые гуляния, состязания на   лошадях.   Девушки    ночи   посвящали  гаданиям.  С гаданиями  у  казачек  были связаны почти  все празднования. Они не упускали возможности </a:t>
            </a:r>
          </a:p>
          <a:p>
            <a:r>
              <a:rPr lang="ru-RU" dirty="0" smtClean="0"/>
              <a:t>опустить венок на Ивана Купала, покатать яблочко </a:t>
            </a:r>
          </a:p>
          <a:p>
            <a:r>
              <a:rPr lang="ru-RU" dirty="0" smtClean="0"/>
              <a:t>в яблочный спас, для того , чтобы узнать свою </a:t>
            </a:r>
          </a:p>
          <a:p>
            <a:r>
              <a:rPr lang="ru-RU" dirty="0" smtClean="0"/>
              <a:t>судьбу.</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7" name="Прямоугольник 6"/>
          <p:cNvSpPr/>
          <p:nvPr/>
        </p:nvSpPr>
        <p:spPr>
          <a:xfrm>
            <a:off x="3571868" y="3643314"/>
            <a:ext cx="5572132" cy="2062103"/>
          </a:xfrm>
          <a:prstGeom prst="rect">
            <a:avLst/>
          </a:prstGeom>
        </p:spPr>
        <p:txBody>
          <a:bodyPr wrap="square">
            <a:spAutoFit/>
          </a:bodyPr>
          <a:lstStyle/>
          <a:p>
            <a:r>
              <a:rPr lang="ru-RU" sz="2000" b="1" dirty="0" smtClean="0">
                <a:solidFill>
                  <a:srgbClr val="002060"/>
                </a:solidFill>
              </a:rPr>
              <a:t>Солянка казачья</a:t>
            </a:r>
          </a:p>
          <a:p>
            <a:r>
              <a:rPr lang="ru-RU" dirty="0" smtClean="0"/>
              <a:t>Килограмм мелко   рубленной   свинины, 150 граммов шпика,   две   дольки   чеснока,   головку лука, немного бульона тщательно перемешивают и начиняют тонкую свиную кишку, с перевязкой через четверть. Отварить в подсоленной воде 15 минут. Затем жарить в свином жиру с квашеной капустой.</a:t>
            </a:r>
            <a:endParaRPr lang="ru-RU" dirty="0"/>
          </a:p>
        </p:txBody>
      </p:sp>
      <p:sp>
        <p:nvSpPr>
          <p:cNvPr id="14" name="Прямоугольник 13"/>
          <p:cNvSpPr/>
          <p:nvPr/>
        </p:nvSpPr>
        <p:spPr>
          <a:xfrm>
            <a:off x="357158" y="1214422"/>
            <a:ext cx="5429288" cy="1785104"/>
          </a:xfrm>
          <a:prstGeom prst="rect">
            <a:avLst/>
          </a:prstGeom>
        </p:spPr>
        <p:txBody>
          <a:bodyPr wrap="square">
            <a:spAutoFit/>
          </a:bodyPr>
          <a:lstStyle/>
          <a:p>
            <a:r>
              <a:rPr lang="ru-RU" sz="2000" b="1" dirty="0" smtClean="0">
                <a:solidFill>
                  <a:srgbClr val="002060"/>
                </a:solidFill>
              </a:rPr>
              <a:t>Раки по праздничному</a:t>
            </a:r>
          </a:p>
          <a:p>
            <a:r>
              <a:rPr lang="ru-RU" dirty="0" smtClean="0"/>
              <a:t>Влить в кастрюлю с водой полтора стакана свежей сметаны, половину стакана крепкого красного вина, положить   ложку   сливочного   масла, соль, тмин и укроп.   Как   только   закипит,  вложить 20-30 раков, накрыть крышкой и варить 30 минут.</a:t>
            </a:r>
            <a:endParaRPr lang="ru-RU" dirty="0"/>
          </a:p>
        </p:txBody>
      </p:sp>
      <p:sp>
        <p:nvSpPr>
          <p:cNvPr id="16" name="Прямоугольник 15"/>
          <p:cNvSpPr/>
          <p:nvPr/>
        </p:nvSpPr>
        <p:spPr>
          <a:xfrm>
            <a:off x="1214414" y="285728"/>
            <a:ext cx="647004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Национальная кухня</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7" name="Picture 3" descr="C:\Documents and Settings\Admin\Мои документы\Мои рисунки\vc.jpg"/>
          <p:cNvPicPr>
            <a:picLocks noChangeAspect="1" noChangeArrowheads="1"/>
          </p:cNvPicPr>
          <p:nvPr/>
        </p:nvPicPr>
        <p:blipFill>
          <a:blip r:embed="rId3" cstate="print"/>
          <a:srcRect/>
          <a:stretch>
            <a:fillRect/>
          </a:stretch>
        </p:blipFill>
        <p:spPr bwMode="auto">
          <a:xfrm>
            <a:off x="5715008" y="1285860"/>
            <a:ext cx="3076961" cy="2143140"/>
          </a:xfrm>
          <a:prstGeom prst="rect">
            <a:avLst/>
          </a:prstGeom>
          <a:noFill/>
        </p:spPr>
      </p:pic>
      <p:pic>
        <p:nvPicPr>
          <p:cNvPr id="2" name="Picture 2" descr="C:\Documents and Settings\Admin\Мои документы\Мои рисунки\gvbn.png"/>
          <p:cNvPicPr>
            <a:picLocks noChangeAspect="1" noChangeArrowheads="1"/>
          </p:cNvPicPr>
          <p:nvPr/>
        </p:nvPicPr>
        <p:blipFill>
          <a:blip r:embed="rId4" cstate="print"/>
          <a:srcRect/>
          <a:stretch>
            <a:fillRect/>
          </a:stretch>
        </p:blipFill>
        <p:spPr bwMode="auto">
          <a:xfrm>
            <a:off x="285720" y="3643314"/>
            <a:ext cx="3163846" cy="228601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5" name="Рисунок 4" descr="Рисунок4.png"/>
          <p:cNvPicPr>
            <a:picLocks noChangeAspect="1"/>
          </p:cNvPicPr>
          <p:nvPr/>
        </p:nvPicPr>
        <p:blipFill>
          <a:blip r:embed="rId2" cstate="print"/>
          <a:stretch>
            <a:fillRect/>
          </a:stretch>
        </p:blipFill>
        <p:spPr>
          <a:xfrm>
            <a:off x="0" y="25176"/>
            <a:ext cx="9177818" cy="6832824"/>
          </a:xfrm>
          <a:prstGeom prst="rect">
            <a:avLst/>
          </a:prstGeom>
        </p:spPr>
      </p:pic>
      <p:sp>
        <p:nvSpPr>
          <p:cNvPr id="4" name="Прямоугольник 3"/>
          <p:cNvSpPr/>
          <p:nvPr/>
        </p:nvSpPr>
        <p:spPr>
          <a:xfrm>
            <a:off x="285720" y="5643578"/>
            <a:ext cx="6293711" cy="923330"/>
          </a:xfrm>
          <a:prstGeom prst="rect">
            <a:avLst/>
          </a:prstGeom>
          <a:noFill/>
        </p:spPr>
        <p:txBody>
          <a:bodyPr wrap="non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Кто такие казаки?</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500034" y="428604"/>
            <a:ext cx="7979492" cy="1077218"/>
          </a:xfrm>
          <a:prstGeom prst="rect">
            <a:avLst/>
          </a:prstGeom>
          <a:noFill/>
        </p:spPr>
        <p:txBody>
          <a:bodyPr wrap="none" lIns="91440" tIns="45720" rIns="91440" bIns="45720">
            <a:noAutofit/>
          </a:bodyPr>
          <a:lstStyle/>
          <a:p>
            <a:pPr algn="ctr"/>
            <a:r>
              <a:rPr lang="ru-RU"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Точное происхождение казаков </a:t>
            </a: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неизвестно. </a:t>
            </a: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 концу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XIV </a:t>
            </a: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века образовались две крупные</a:t>
            </a:r>
          </a:p>
          <a:p>
            <a:pPr algn="ct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группы,   проживающие   в   низовьях   </a:t>
            </a:r>
            <a:r>
              <a:rPr lang="ru-RU"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Дона</a:t>
            </a:r>
          </a:p>
          <a:p>
            <a:pPr algn="ctr"/>
            <a:r>
              <a:rPr lang="ru-RU"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и Днепра. Донские казаки в союзе с Русским</a:t>
            </a:r>
          </a:p>
          <a:p>
            <a:pPr algn="ct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Царством начали колонизацию окраин России.</a:t>
            </a:r>
            <a:r>
              <a:rPr lang="ru-RU"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26" name="Picture 2" descr="C:\Documents and Settings\Admin\Мои документы\Мои рисунки\Рисунок12.png"/>
          <p:cNvPicPr>
            <a:picLocks noChangeAspect="1" noChangeArrowheads="1"/>
          </p:cNvPicPr>
          <p:nvPr/>
        </p:nvPicPr>
        <p:blipFill>
          <a:blip r:embed="rId2" cstate="print"/>
          <a:srcRect/>
          <a:stretch>
            <a:fillRect/>
          </a:stretch>
        </p:blipFill>
        <p:spPr bwMode="auto">
          <a:xfrm>
            <a:off x="4643438" y="3786190"/>
            <a:ext cx="4265299" cy="2537341"/>
          </a:xfrm>
          <a:prstGeom prst="rect">
            <a:avLst/>
          </a:prstGeom>
          <a:noFill/>
        </p:spPr>
      </p:pic>
      <p:pic>
        <p:nvPicPr>
          <p:cNvPr id="1027" name="Picture 3" descr="C:\Documents and Settings\Admin\Мои документы\Мои рисунки\Рисунок111.png"/>
          <p:cNvPicPr>
            <a:picLocks noChangeAspect="1" noChangeArrowheads="1"/>
          </p:cNvPicPr>
          <p:nvPr/>
        </p:nvPicPr>
        <p:blipFill>
          <a:blip r:embed="rId3" cstate="print"/>
          <a:srcRect/>
          <a:stretch>
            <a:fillRect/>
          </a:stretch>
        </p:blipFill>
        <p:spPr bwMode="auto">
          <a:xfrm>
            <a:off x="249234" y="3643314"/>
            <a:ext cx="4251328" cy="28274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edge">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anim calcmode="lin" valueType="num">
                                      <p:cBhvr>
                                        <p:cTn id="13" dur="2000" fill="hold"/>
                                        <p:tgtEl>
                                          <p:spTgt spid="1026"/>
                                        </p:tgtEl>
                                        <p:attrNameLst>
                                          <p:attrName>style.rotation</p:attrName>
                                        </p:attrNameLst>
                                      </p:cBhvr>
                                      <p:tavLst>
                                        <p:tav tm="0">
                                          <p:val>
                                            <p:fltVal val="720"/>
                                          </p:val>
                                        </p:tav>
                                        <p:tav tm="100000">
                                          <p:val>
                                            <p:fltVal val="0"/>
                                          </p:val>
                                        </p:tav>
                                      </p:tavLst>
                                    </p:anim>
                                    <p:anim calcmode="lin" valueType="num">
                                      <p:cBhvr>
                                        <p:cTn id="14" dur="2000" fill="hold"/>
                                        <p:tgtEl>
                                          <p:spTgt spid="1026"/>
                                        </p:tgtEl>
                                        <p:attrNameLst>
                                          <p:attrName>ppt_h</p:attrName>
                                        </p:attrNameLst>
                                      </p:cBhvr>
                                      <p:tavLst>
                                        <p:tav tm="0">
                                          <p:val>
                                            <p:fltVal val="0"/>
                                          </p:val>
                                        </p:tav>
                                        <p:tav tm="100000">
                                          <p:val>
                                            <p:strVal val="#ppt_h"/>
                                          </p:val>
                                        </p:tav>
                                      </p:tavLst>
                                    </p:anim>
                                    <p:anim calcmode="lin" valueType="num">
                                      <p:cBhvr>
                                        <p:cTn id="15" dur="2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1" y="357166"/>
            <a:ext cx="6215073" cy="4524315"/>
          </a:xfrm>
          <a:prstGeom prst="rect">
            <a:avLst/>
          </a:prstGeom>
          <a:noFill/>
        </p:spPr>
        <p:txBody>
          <a:bodyPr wrap="square" lIns="91440" tIns="45720" rIns="91440" bIns="45720">
            <a:spAutoFit/>
          </a:bodyPr>
          <a:lstStyle/>
          <a:p>
            <a:pPr algn="ctr"/>
            <a:r>
              <a:rPr lang="ru-RU" sz="3600" b="1" dirty="0" smtClean="0">
                <a:ln w="1905"/>
                <a:solidFill>
                  <a:srgbClr val="FF0000"/>
                </a:solidFill>
                <a:effectLst>
                  <a:innerShdw blurRad="69850" dist="43180" dir="5400000">
                    <a:srgbClr val="000000">
                      <a:alpha val="65000"/>
                    </a:srgbClr>
                  </a:innerShdw>
                </a:effectLst>
              </a:rPr>
              <a:t>Воспитание мальчика </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начиналось  с   появления    первого зуба. Мальчика воспитывали гораздо строже,    чем     девочку.   Обучение  начиналось   с    праздника   первых  штанов. </a:t>
            </a:r>
            <a:r>
              <a:rPr lang="ru-RU"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Лет   с   трёх-пяти     казачок   приучался  к верховой езде. С пяти-семи лет отцы забирали их в сотни и    увозили с  собой  на  службу, а  часто  и   на  войну.</a:t>
            </a:r>
            <a:endParaRPr lang="ru-RU"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3" name="Picture 2"/>
          <p:cNvPicPr>
            <a:picLocks noChangeAspect="1" noChangeArrowheads="1"/>
          </p:cNvPicPr>
          <p:nvPr/>
        </p:nvPicPr>
        <p:blipFill>
          <a:blip r:embed="rId2" cstate="print"/>
          <a:srcRect/>
          <a:stretch>
            <a:fillRect/>
          </a:stretch>
        </p:blipFill>
        <p:spPr bwMode="auto">
          <a:xfrm>
            <a:off x="0" y="4306689"/>
            <a:ext cx="1785918" cy="2551311"/>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6143636" y="0"/>
            <a:ext cx="3000364" cy="4245798"/>
          </a:xfrm>
          <a:prstGeom prst="rect">
            <a:avLst/>
          </a:prstGeom>
          <a:noFill/>
          <a:ln w="9525">
            <a:noFill/>
            <a:miter lim="800000"/>
            <a:headEnd/>
            <a:tailEnd/>
          </a:ln>
          <a:effectLst/>
        </p:spPr>
      </p:pic>
      <p:sp>
        <p:nvSpPr>
          <p:cNvPr id="7" name="Прямоугольник 6"/>
          <p:cNvSpPr/>
          <p:nvPr/>
        </p:nvSpPr>
        <p:spPr>
          <a:xfrm>
            <a:off x="2428860" y="5500702"/>
            <a:ext cx="2835841" cy="923330"/>
          </a:xfrm>
          <a:prstGeom prst="rect">
            <a:avLst/>
          </a:prstGeom>
          <a:noFill/>
        </p:spPr>
        <p:txBody>
          <a:bodyPr wrap="none" lIns="91440" tIns="45720" rIns="91440" bIns="45720">
            <a:spAutoFit/>
          </a:bodyPr>
          <a:lstStyle/>
          <a:p>
            <a:pPr algn="ctr"/>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Первые штаны и папаха –</a:t>
            </a:r>
          </a:p>
          <a:p>
            <a:pPr algn="ctr"/>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признак принадлежности</a:t>
            </a:r>
          </a:p>
          <a:p>
            <a:pPr algn="ctr"/>
            <a:r>
              <a:rPr lang="ru-RU"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к казачеству</a:t>
            </a:r>
            <a:endParaRPr lang="ru-RU"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8" name="Picture 3"/>
          <p:cNvPicPr>
            <a:picLocks noChangeAspect="1" noChangeArrowheads="1"/>
          </p:cNvPicPr>
          <p:nvPr/>
        </p:nvPicPr>
        <p:blipFill>
          <a:blip r:embed="rId4" cstate="print"/>
          <a:srcRect/>
          <a:stretch>
            <a:fillRect/>
          </a:stretch>
        </p:blipFill>
        <p:spPr bwMode="auto">
          <a:xfrm>
            <a:off x="5500694" y="5357826"/>
            <a:ext cx="1190620" cy="89296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anim calcmode="lin" valueType="num">
                                      <p:cBhvr>
                                        <p:cTn id="13" dur="2000" fill="hold"/>
                                        <p:tgtEl>
                                          <p:spTgt spid="8"/>
                                        </p:tgtEl>
                                        <p:attrNameLst>
                                          <p:attrName>style.rotation</p:attrName>
                                        </p:attrNameLst>
                                      </p:cBhvr>
                                      <p:tavLst>
                                        <p:tav tm="0">
                                          <p:val>
                                            <p:fltVal val="720"/>
                                          </p:val>
                                        </p:tav>
                                        <p:tav tm="100000">
                                          <p:val>
                                            <p:fltVal val="0"/>
                                          </p:val>
                                        </p:tav>
                                      </p:tavLst>
                                    </p:anim>
                                    <p:anim calcmode="lin" valueType="num">
                                      <p:cBhvr>
                                        <p:cTn id="14" dur="2000" fill="hold"/>
                                        <p:tgtEl>
                                          <p:spTgt spid="8"/>
                                        </p:tgtEl>
                                        <p:attrNameLst>
                                          <p:attrName>ppt_h</p:attrName>
                                        </p:attrNameLst>
                                      </p:cBhvr>
                                      <p:tavLst>
                                        <p:tav tm="0">
                                          <p:val>
                                            <p:fltVal val="0"/>
                                          </p:val>
                                        </p:tav>
                                        <p:tav tm="100000">
                                          <p:val>
                                            <p:strVal val="#ppt_h"/>
                                          </p:val>
                                        </p:tav>
                                      </p:tavLst>
                                    </p:anim>
                                    <p:anim calcmode="lin" valueType="num">
                                      <p:cBhvr>
                                        <p:cTn id="15"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2050" name="Picture 2" descr="C:\Documents and Settings\Admin\Мои документы\Мои рисунки\Рисунок5.png"/>
          <p:cNvPicPr>
            <a:picLocks noChangeAspect="1" noChangeArrowheads="1"/>
          </p:cNvPicPr>
          <p:nvPr/>
        </p:nvPicPr>
        <p:blipFill>
          <a:blip r:embed="rId2" cstate="print"/>
          <a:srcRect/>
          <a:stretch>
            <a:fillRect/>
          </a:stretch>
        </p:blipFill>
        <p:spPr bwMode="auto">
          <a:xfrm>
            <a:off x="-934" y="-1140652"/>
            <a:ext cx="9144934" cy="7998652"/>
          </a:xfrm>
          <a:prstGeom prst="rect">
            <a:avLst/>
          </a:prstGeom>
          <a:noFill/>
        </p:spPr>
      </p:pic>
      <p:sp>
        <p:nvSpPr>
          <p:cNvPr id="3" name="Прямоугольник 2"/>
          <p:cNvSpPr/>
          <p:nvPr/>
        </p:nvSpPr>
        <p:spPr>
          <a:xfrm>
            <a:off x="3500430" y="285728"/>
            <a:ext cx="5298438" cy="923330"/>
          </a:xfrm>
          <a:prstGeom prst="rect">
            <a:avLst/>
          </a:prstGeom>
          <a:noFill/>
        </p:spPr>
        <p:txBody>
          <a:bodyPr wrap="none" lIns="91440" tIns="45720" rIns="91440" bIns="45720">
            <a:spAutoFit/>
          </a:bodyPr>
          <a:lstStyle/>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Жилища казаков</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2051" name="Picture 3" descr="C:\Documents and Settings\Admin\Мои документы\Мои рисунки\Рисунок15.jpg"/>
          <p:cNvPicPr>
            <a:picLocks noChangeAspect="1" noChangeArrowheads="1"/>
          </p:cNvPicPr>
          <p:nvPr/>
        </p:nvPicPr>
        <p:blipFill>
          <a:blip r:embed="rId2" cstate="print"/>
          <a:srcRect/>
          <a:stretch>
            <a:fillRect/>
          </a:stretch>
        </p:blipFill>
        <p:spPr bwMode="auto">
          <a:xfrm>
            <a:off x="4643439" y="3484961"/>
            <a:ext cx="4500562" cy="3373040"/>
          </a:xfrm>
          <a:prstGeom prst="rect">
            <a:avLst/>
          </a:prstGeom>
          <a:noFill/>
        </p:spPr>
      </p:pic>
      <p:pic>
        <p:nvPicPr>
          <p:cNvPr id="2050" name="Picture 2" descr="C:\Documents and Settings\Admin\Мои документы\Мои рисунки\Рисунок13.jpg"/>
          <p:cNvPicPr>
            <a:picLocks noChangeAspect="1" noChangeArrowheads="1"/>
          </p:cNvPicPr>
          <p:nvPr/>
        </p:nvPicPr>
        <p:blipFill>
          <a:blip r:embed="rId3" cstate="print"/>
          <a:srcRect/>
          <a:stretch>
            <a:fillRect/>
          </a:stretch>
        </p:blipFill>
        <p:spPr bwMode="auto">
          <a:xfrm>
            <a:off x="1" y="0"/>
            <a:ext cx="4357686" cy="3089996"/>
          </a:xfrm>
          <a:prstGeom prst="rect">
            <a:avLst/>
          </a:prstGeom>
          <a:noFill/>
        </p:spPr>
      </p:pic>
      <p:sp>
        <p:nvSpPr>
          <p:cNvPr id="4" name="Прямоугольник 3"/>
          <p:cNvSpPr/>
          <p:nvPr/>
        </p:nvSpPr>
        <p:spPr>
          <a:xfrm>
            <a:off x="4286248" y="285728"/>
            <a:ext cx="4929663" cy="2246769"/>
          </a:xfrm>
          <a:prstGeom prst="rect">
            <a:avLst/>
          </a:prstGeom>
          <a:noFill/>
        </p:spPr>
        <p:txBody>
          <a:bodyPr wrap="square" lIns="91440" tIns="45720" rIns="91440" bIns="45720">
            <a:spAutoFit/>
          </a:bodyPr>
          <a:lstStyle/>
          <a:p>
            <a:pPr algn="ct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Дом казака – курень,</a:t>
            </a:r>
          </a:p>
          <a:p>
            <a:pPr algn="ct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что означает круглый.</a:t>
            </a:r>
          </a:p>
          <a:p>
            <a:pPr algn="ct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 Дону самым простым</a:t>
            </a:r>
          </a:p>
          <a:p>
            <a:pPr algn="ct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жилищем была полуземлянка, </a:t>
            </a:r>
          </a:p>
          <a:p>
            <a:pPr algn="ct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крытая камышом. </a:t>
            </a:r>
            <a:endParaRPr lang="ru-RU"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Прямоугольник 6"/>
          <p:cNvSpPr/>
          <p:nvPr/>
        </p:nvSpPr>
        <p:spPr>
          <a:xfrm>
            <a:off x="0" y="3643314"/>
            <a:ext cx="4929222" cy="304698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Позднее стали строить </a:t>
            </a:r>
          </a:p>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двухэтажные курени –</a:t>
            </a:r>
          </a:p>
          <a:p>
            <a:pPr algn="ctr"/>
            <a:r>
              <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это спасало от разлива рек</a:t>
            </a: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Первый этаж в них хозяйственный, </a:t>
            </a: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второй</a:t>
            </a:r>
          </a:p>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жилой.</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Picture 2"/>
          <p:cNvPicPr>
            <a:picLocks noChangeAspect="1" noChangeArrowheads="1"/>
          </p:cNvPicPr>
          <p:nvPr/>
        </p:nvPicPr>
        <p:blipFill>
          <a:blip r:embed="rId4" cstate="print"/>
          <a:srcRect/>
          <a:stretch>
            <a:fillRect/>
          </a:stretch>
        </p:blipFill>
        <p:spPr bwMode="auto">
          <a:xfrm>
            <a:off x="3214678" y="2285992"/>
            <a:ext cx="1928826" cy="14466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edg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additive="base">
                                        <p:cTn id="17" dur="500" fill="hold"/>
                                        <p:tgtEl>
                                          <p:spTgt spid="2051"/>
                                        </p:tgtEl>
                                        <p:attrNameLst>
                                          <p:attrName>ppt_x</p:attrName>
                                        </p:attrNameLst>
                                      </p:cBhvr>
                                      <p:tavLst>
                                        <p:tav tm="0">
                                          <p:val>
                                            <p:strVal val="#ppt_x"/>
                                          </p:val>
                                        </p:tav>
                                        <p:tav tm="100000">
                                          <p:val>
                                            <p:strVal val="#ppt_x"/>
                                          </p:val>
                                        </p:tav>
                                      </p:tavLst>
                                    </p:anim>
                                    <p:anim calcmode="lin" valueType="num">
                                      <p:cBhvr additive="base">
                                        <p:cTn id="1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357158" y="428604"/>
            <a:ext cx="5000659" cy="1200329"/>
          </a:xfrm>
          <a:prstGeom prst="rect">
            <a:avLst/>
          </a:prstGeom>
          <a:noFill/>
        </p:spPr>
        <p:txBody>
          <a:bodyPr wrap="square" rtlCol="0">
            <a:spAutoFit/>
          </a:bodyPr>
          <a:lstStyle/>
          <a:p>
            <a:r>
              <a:rPr lang="ru-RU" dirty="0" smtClean="0"/>
              <a:t>Курень делился на левую -  женскую половину и правую  –  мужскую.  Прямо   за   сенцами  была самая  большая  комната  –  зало, где принимали гостей.   Здесь  стояла  лучшая  мебель  и посуда.</a:t>
            </a:r>
            <a:endParaRPr lang="ru-RU" dirty="0"/>
          </a:p>
        </p:txBody>
      </p:sp>
      <p:sp>
        <p:nvSpPr>
          <p:cNvPr id="7" name="TextBox 6"/>
          <p:cNvSpPr txBox="1"/>
          <p:nvPr/>
        </p:nvSpPr>
        <p:spPr>
          <a:xfrm>
            <a:off x="285720" y="5214950"/>
            <a:ext cx="3914918" cy="646331"/>
          </a:xfrm>
          <a:prstGeom prst="rect">
            <a:avLst/>
          </a:prstGeom>
          <a:noFill/>
        </p:spPr>
        <p:txBody>
          <a:bodyPr wrap="none" rtlCol="0">
            <a:spAutoFit/>
          </a:bodyPr>
          <a:lstStyle/>
          <a:p>
            <a:r>
              <a:rPr lang="ru-RU" dirty="0" smtClean="0"/>
              <a:t>Женщины и дети никогда не входили </a:t>
            </a:r>
          </a:p>
          <a:p>
            <a:r>
              <a:rPr lang="ru-RU" dirty="0" smtClean="0"/>
              <a:t>в кунацкую  на мужской половине.</a:t>
            </a:r>
            <a:endParaRPr lang="ru-RU" dirty="0"/>
          </a:p>
        </p:txBody>
      </p:sp>
      <p:pic>
        <p:nvPicPr>
          <p:cNvPr id="1026" name="Picture 2" descr="C:\Documents and Settings\Admin\Мои документы\Мои рисунки\v.jpg"/>
          <p:cNvPicPr>
            <a:picLocks noChangeAspect="1" noChangeArrowheads="1"/>
          </p:cNvPicPr>
          <p:nvPr/>
        </p:nvPicPr>
        <p:blipFill>
          <a:blip r:embed="rId2" cstate="print"/>
          <a:srcRect/>
          <a:stretch>
            <a:fillRect/>
          </a:stretch>
        </p:blipFill>
        <p:spPr bwMode="auto">
          <a:xfrm>
            <a:off x="5357818" y="357166"/>
            <a:ext cx="3286148" cy="2470859"/>
          </a:xfrm>
          <a:prstGeom prst="rect">
            <a:avLst/>
          </a:prstGeom>
          <a:noFill/>
        </p:spPr>
      </p:pic>
      <p:pic>
        <p:nvPicPr>
          <p:cNvPr id="1028" name="Picture 4" descr="C:\Documents and Settings\Admin\Мои документы\Мои рисунки\2010-06-23\Изображение 019_cr.jpg"/>
          <p:cNvPicPr>
            <a:picLocks noChangeAspect="1" noChangeArrowheads="1"/>
          </p:cNvPicPr>
          <p:nvPr/>
        </p:nvPicPr>
        <p:blipFill>
          <a:blip r:embed="rId3" cstate="print"/>
          <a:srcRect/>
          <a:stretch>
            <a:fillRect/>
          </a:stretch>
        </p:blipFill>
        <p:spPr bwMode="auto">
          <a:xfrm>
            <a:off x="500034" y="1857364"/>
            <a:ext cx="3027363" cy="3213100"/>
          </a:xfrm>
          <a:prstGeom prst="rect">
            <a:avLst/>
          </a:prstGeom>
          <a:noFill/>
        </p:spPr>
      </p:pic>
      <p:pic>
        <p:nvPicPr>
          <p:cNvPr id="2" name="Picture 2" descr="C:\Documents and Settings\Admin\Мои документы\Мои рисунки\v  c.jpg"/>
          <p:cNvPicPr>
            <a:picLocks noChangeAspect="1" noChangeArrowheads="1"/>
          </p:cNvPicPr>
          <p:nvPr/>
        </p:nvPicPr>
        <p:blipFill>
          <a:blip r:embed="rId4" cstate="print"/>
          <a:srcRect/>
          <a:stretch>
            <a:fillRect/>
          </a:stretch>
        </p:blipFill>
        <p:spPr bwMode="auto">
          <a:xfrm>
            <a:off x="4357686" y="3429000"/>
            <a:ext cx="4002027" cy="30003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edge">
                                      <p:cBhvr>
                                        <p:cTn id="7" dur="2000"/>
                                        <p:tgtEl>
                                          <p:spTgt spid="1028"/>
                                        </p:tgtEl>
                                      </p:cBhvr>
                                    </p:animEffect>
                                  </p:childTnLst>
                                </p:cTn>
                              </p:par>
                              <p:par>
                                <p:cTn id="8" presetID="2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wedge">
                                      <p:cBhvr>
                                        <p:cTn id="10" dur="2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3000" fill="hold"/>
                                        <p:tgtEl>
                                          <p:spTgt spid="7"/>
                                        </p:tgtEl>
                                        <p:attrNameLst>
                                          <p:attrName>ppt_x</p:attrName>
                                        </p:attrNameLst>
                                      </p:cBhvr>
                                      <p:tavLst>
                                        <p:tav tm="0">
                                          <p:val>
                                            <p:strVal val="#ppt_x"/>
                                          </p:val>
                                        </p:tav>
                                        <p:tav tm="100000">
                                          <p:val>
                                            <p:strVal val="#ppt_x"/>
                                          </p:val>
                                        </p:tav>
                                      </p:tavLst>
                                    </p:anim>
                                    <p:anim calcmode="lin" valueType="num">
                                      <p:cBhvr additive="base">
                                        <p:cTn id="16" dur="3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ox(in)">
                                      <p:cBhvr>
                                        <p:cTn id="2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5" name="Прямоугольник 4"/>
          <p:cNvSpPr/>
          <p:nvPr/>
        </p:nvSpPr>
        <p:spPr>
          <a:xfrm>
            <a:off x="4857752" y="928670"/>
            <a:ext cx="4000582" cy="646331"/>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Кухонная утварь</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Прямоугольник 5"/>
          <p:cNvSpPr/>
          <p:nvPr/>
        </p:nvSpPr>
        <p:spPr>
          <a:xfrm>
            <a:off x="4286248" y="2928934"/>
            <a:ext cx="486030" cy="646331"/>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Прямоугольник 6"/>
          <p:cNvSpPr/>
          <p:nvPr/>
        </p:nvSpPr>
        <p:spPr>
          <a:xfrm>
            <a:off x="357158" y="3500438"/>
            <a:ext cx="3834511" cy="1200329"/>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Хозяйственный </a:t>
            </a:r>
          </a:p>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инвентарь</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6" name="Picture 2" descr="C:\Documents and Settings\Admin\Мои документы\Мои рисунки\Рисунок16.jpg"/>
          <p:cNvPicPr>
            <a:picLocks noChangeAspect="1" noChangeArrowheads="1"/>
          </p:cNvPicPr>
          <p:nvPr/>
        </p:nvPicPr>
        <p:blipFill>
          <a:blip r:embed="rId2" cstate="print"/>
          <a:srcRect/>
          <a:stretch>
            <a:fillRect/>
          </a:stretch>
        </p:blipFill>
        <p:spPr bwMode="auto">
          <a:xfrm>
            <a:off x="4681217" y="3500438"/>
            <a:ext cx="4462783" cy="3357562"/>
          </a:xfrm>
          <a:prstGeom prst="rect">
            <a:avLst/>
          </a:prstGeom>
          <a:noFill/>
        </p:spPr>
      </p:pic>
      <p:pic>
        <p:nvPicPr>
          <p:cNvPr id="1027" name="Picture 3" descr="C:\Documents and Settings\Admin\Мои документы\Мои рисунки\Рисунок1n.jpg"/>
          <p:cNvPicPr>
            <a:picLocks noChangeAspect="1" noChangeArrowheads="1"/>
          </p:cNvPicPr>
          <p:nvPr/>
        </p:nvPicPr>
        <p:blipFill>
          <a:blip r:embed="rId3" cstate="print"/>
          <a:srcRect/>
          <a:stretch>
            <a:fillRect/>
          </a:stretch>
        </p:blipFill>
        <p:spPr bwMode="auto">
          <a:xfrm>
            <a:off x="0" y="0"/>
            <a:ext cx="4373508" cy="30003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 calcmode="lin" valueType="num">
                                      <p:cBhvr additive="base">
                                        <p:cTn id="11" dur="500" fill="hold"/>
                                        <p:tgtEl>
                                          <p:spTgt spid="1027"/>
                                        </p:tgtEl>
                                        <p:attrNameLst>
                                          <p:attrName>ppt_x</p:attrName>
                                        </p:attrNameLst>
                                      </p:cBhvr>
                                      <p:tavLst>
                                        <p:tav tm="0">
                                          <p:val>
                                            <p:strVal val="#ppt_x"/>
                                          </p:val>
                                        </p:tav>
                                        <p:tav tm="100000">
                                          <p:val>
                                            <p:strVal val="#ppt_x"/>
                                          </p:val>
                                        </p:tav>
                                      </p:tavLst>
                                    </p:anim>
                                    <p:anim calcmode="lin" valueType="num">
                                      <p:cBhvr additive="base">
                                        <p:cTn id="12"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0" y="3786190"/>
            <a:ext cx="7215206" cy="2646878"/>
          </a:xfrm>
          <a:prstGeom prst="rect">
            <a:avLst/>
          </a:prstGeom>
          <a:noFill/>
        </p:spPr>
        <p:txBody>
          <a:bodyPr wrap="square" rtlCol="0">
            <a:spAutoFit/>
          </a:bodyPr>
          <a:lstStyle/>
          <a:p>
            <a:r>
              <a:rPr lang="ru-RU" sz="2800" dirty="0" smtClean="0">
                <a:solidFill>
                  <a:srgbClr val="FF0000"/>
                </a:solidFill>
              </a:rPr>
              <a:t>Казачий круг </a:t>
            </a:r>
            <a:r>
              <a:rPr lang="ru-RU" dirty="0" smtClean="0"/>
              <a:t>– общее собрание казаков, которое состоялось на майдане.</a:t>
            </a:r>
          </a:p>
          <a:p>
            <a:r>
              <a:rPr lang="ru-RU" sz="2800" dirty="0" smtClean="0">
                <a:solidFill>
                  <a:srgbClr val="FF0000"/>
                </a:solidFill>
              </a:rPr>
              <a:t>Майдан </a:t>
            </a:r>
            <a:r>
              <a:rPr lang="ru-RU" dirty="0" smtClean="0"/>
              <a:t> - большая площадь, обычно перед церковью</a:t>
            </a:r>
          </a:p>
          <a:p>
            <a:r>
              <a:rPr lang="ru-RU" sz="2800" dirty="0" smtClean="0">
                <a:solidFill>
                  <a:srgbClr val="FF0000"/>
                </a:solidFill>
              </a:rPr>
              <a:t>Атаман </a:t>
            </a:r>
            <a:r>
              <a:rPr lang="ru-RU" dirty="0" smtClean="0"/>
              <a:t>– главный в казачестве.</a:t>
            </a:r>
          </a:p>
          <a:p>
            <a:r>
              <a:rPr lang="ru-RU" sz="2800" dirty="0" smtClean="0">
                <a:solidFill>
                  <a:srgbClr val="FF0000"/>
                </a:solidFill>
              </a:rPr>
              <a:t>Есаул </a:t>
            </a:r>
            <a:r>
              <a:rPr lang="ru-RU" dirty="0" smtClean="0"/>
              <a:t>– помощник атамана. (Атамана и есаулов избирали на казачьем круге  на 1 -2 года.)</a:t>
            </a:r>
          </a:p>
          <a:p>
            <a:endParaRPr lang="ru-RU" dirty="0"/>
          </a:p>
        </p:txBody>
      </p:sp>
      <p:pic>
        <p:nvPicPr>
          <p:cNvPr id="5" name="Picture 4"/>
          <p:cNvPicPr>
            <a:picLocks noChangeAspect="1" noChangeArrowheads="1"/>
          </p:cNvPicPr>
          <p:nvPr/>
        </p:nvPicPr>
        <p:blipFill>
          <a:blip r:embed="rId2" cstate="print"/>
          <a:srcRect/>
          <a:stretch>
            <a:fillRect/>
          </a:stretch>
        </p:blipFill>
        <p:spPr bwMode="auto">
          <a:xfrm>
            <a:off x="7072330" y="4107996"/>
            <a:ext cx="2071670" cy="2750004"/>
          </a:xfrm>
          <a:prstGeom prst="rect">
            <a:avLst/>
          </a:prstGeom>
          <a:noFill/>
          <a:ln w="9525">
            <a:noFill/>
            <a:miter lim="800000"/>
            <a:headEnd/>
            <a:tailEnd/>
          </a:ln>
          <a:effectLst/>
        </p:spPr>
      </p:pic>
      <p:sp>
        <p:nvSpPr>
          <p:cNvPr id="7" name="TextBox 6"/>
          <p:cNvSpPr txBox="1"/>
          <p:nvPr/>
        </p:nvSpPr>
        <p:spPr>
          <a:xfrm>
            <a:off x="285720" y="285728"/>
            <a:ext cx="6105902" cy="2985433"/>
          </a:xfrm>
          <a:prstGeom prst="rect">
            <a:avLst/>
          </a:prstGeom>
          <a:noFill/>
        </p:spPr>
        <p:txBody>
          <a:bodyPr wrap="none" rtlCol="0">
            <a:spAutoFit/>
          </a:bodyPr>
          <a:lstStyle/>
          <a:p>
            <a:r>
              <a:rPr lang="ru-RU" sz="2800" dirty="0" smtClean="0">
                <a:solidFill>
                  <a:srgbClr val="FF0000"/>
                </a:solidFill>
              </a:rPr>
              <a:t>Органы управления казачьим войском</a:t>
            </a:r>
          </a:p>
          <a:p>
            <a:pPr>
              <a:buFont typeface="Arial" charset="0"/>
              <a:buChar char="•"/>
            </a:pPr>
            <a:r>
              <a:rPr lang="ru-RU" sz="2000" dirty="0" smtClean="0">
                <a:solidFill>
                  <a:srgbClr val="7030A0"/>
                </a:solidFill>
              </a:rPr>
              <a:t>Большой Войсковой круг</a:t>
            </a:r>
          </a:p>
          <a:p>
            <a:pPr>
              <a:buFont typeface="Arial" charset="0"/>
              <a:buChar char="•"/>
            </a:pPr>
            <a:r>
              <a:rPr lang="ru-RU" sz="2000" dirty="0" smtClean="0">
                <a:solidFill>
                  <a:srgbClr val="7030A0"/>
                </a:solidFill>
              </a:rPr>
              <a:t>Совет Атаманов</a:t>
            </a:r>
          </a:p>
          <a:p>
            <a:pPr>
              <a:buFont typeface="Arial" charset="0"/>
              <a:buChar char="•"/>
            </a:pPr>
            <a:r>
              <a:rPr lang="ru-RU" sz="2000" dirty="0" smtClean="0">
                <a:solidFill>
                  <a:srgbClr val="7030A0"/>
                </a:solidFill>
              </a:rPr>
              <a:t>Войсковой Атаман</a:t>
            </a:r>
          </a:p>
          <a:p>
            <a:pPr>
              <a:buFont typeface="Arial" charset="0"/>
              <a:buChar char="•"/>
            </a:pPr>
            <a:r>
              <a:rPr lang="ru-RU" sz="2000" dirty="0" smtClean="0">
                <a:solidFill>
                  <a:srgbClr val="7030A0"/>
                </a:solidFill>
              </a:rPr>
              <a:t>Атаманское правление</a:t>
            </a:r>
          </a:p>
          <a:p>
            <a:pPr>
              <a:buFont typeface="Arial" charset="0"/>
              <a:buChar char="•"/>
            </a:pPr>
            <a:r>
              <a:rPr lang="ru-RU" sz="2000" dirty="0" smtClean="0">
                <a:solidFill>
                  <a:srgbClr val="7030A0"/>
                </a:solidFill>
              </a:rPr>
              <a:t>Войсковой штаб</a:t>
            </a:r>
          </a:p>
          <a:p>
            <a:pPr>
              <a:buFont typeface="Arial" charset="0"/>
              <a:buChar char="•"/>
            </a:pPr>
            <a:r>
              <a:rPr lang="ru-RU" sz="2000" dirty="0" smtClean="0">
                <a:solidFill>
                  <a:srgbClr val="7030A0"/>
                </a:solidFill>
              </a:rPr>
              <a:t>Экономический совет</a:t>
            </a:r>
          </a:p>
          <a:p>
            <a:pPr>
              <a:buFont typeface="Arial" charset="0"/>
              <a:buChar char="•"/>
            </a:pPr>
            <a:r>
              <a:rPr lang="ru-RU" sz="2000" dirty="0" smtClean="0">
                <a:solidFill>
                  <a:srgbClr val="7030A0"/>
                </a:solidFill>
              </a:rPr>
              <a:t>Совет старейшин</a:t>
            </a:r>
          </a:p>
          <a:p>
            <a:pPr>
              <a:buFont typeface="Arial" charset="0"/>
              <a:buChar char="•"/>
            </a:pPr>
            <a:r>
              <a:rPr lang="ru-RU" sz="2000" dirty="0" smtClean="0">
                <a:solidFill>
                  <a:srgbClr val="7030A0"/>
                </a:solidFill>
              </a:rPr>
              <a:t>Ревизионная комиссия</a:t>
            </a:r>
            <a:endParaRPr lang="ru-RU" sz="2000" dirty="0">
              <a:solidFill>
                <a:srgbClr val="7030A0"/>
              </a:solidFill>
            </a:endParaRPr>
          </a:p>
        </p:txBody>
      </p:sp>
      <p:pic>
        <p:nvPicPr>
          <p:cNvPr id="1026" name="Picture 2" descr="C:\Documents and Settings\Admin\Мои документы\Мои рисунки\3.png"/>
          <p:cNvPicPr>
            <a:picLocks noChangeAspect="1" noChangeArrowheads="1"/>
          </p:cNvPicPr>
          <p:nvPr/>
        </p:nvPicPr>
        <p:blipFill>
          <a:blip r:embed="rId3" cstate="print"/>
          <a:srcRect/>
          <a:stretch>
            <a:fillRect/>
          </a:stretch>
        </p:blipFill>
        <p:spPr bwMode="auto">
          <a:xfrm>
            <a:off x="3643306" y="857232"/>
            <a:ext cx="5143504" cy="30207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983</TotalTime>
  <Words>1055</Words>
  <Application>Microsoft Office PowerPoint</Application>
  <PresentationFormat>Экран (4:3)</PresentationFormat>
  <Paragraphs>111</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106</cp:revision>
  <dcterms:created xsi:type="dcterms:W3CDTF">2011-11-14T17:33:14Z</dcterms:created>
  <dcterms:modified xsi:type="dcterms:W3CDTF">2011-11-22T18:55:09Z</dcterms:modified>
</cp:coreProperties>
</file>