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handoutMasterIdLst>
    <p:handoutMasterId r:id="rId15"/>
  </p:handoutMasterIdLst>
  <p:sldIdLst>
    <p:sldId id="270" r:id="rId2"/>
    <p:sldId id="256" r:id="rId3"/>
    <p:sldId id="257" r:id="rId4"/>
    <p:sldId id="258" r:id="rId5"/>
    <p:sldId id="267" r:id="rId6"/>
    <p:sldId id="259" r:id="rId7"/>
    <p:sldId id="268" r:id="rId8"/>
    <p:sldId id="260" r:id="rId9"/>
    <p:sldId id="261" r:id="rId10"/>
    <p:sldId id="269" r:id="rId11"/>
    <p:sldId id="262" r:id="rId12"/>
    <p:sldId id="263" r:id="rId13"/>
    <p:sldId id="265" r:id="rId14"/>
  </p:sldIdLst>
  <p:sldSz cx="9144000" cy="6858000" type="screen4x3"/>
  <p:notesSz cx="6858000" cy="9144000"/>
  <p:embeddedFontLs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Courier New Cyr" pitchFamily="49" charset="0"/>
      <p:regular r:id="rId20"/>
      <p:bold r:id="rId21"/>
      <p:italic r:id="rId22"/>
      <p:boldItalic r:id="rId23"/>
    </p:embeddedFont>
    <p:embeddedFont>
      <p:font typeface="Georgia" pitchFamily="18" charset="0"/>
      <p:regular r:id="rId24"/>
      <p:bold r:id="rId25"/>
      <p:italic r:id="rId26"/>
      <p:boldItalic r:id="rId27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  <a:srgbClr val="002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48" d="100"/>
          <a:sy n="48" d="100"/>
        </p:scale>
        <p:origin x="-5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331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10-13T09:25:55.109" idx="1">
    <p:pos x="10" y="10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DE5F189-63E4-4EA0-AB36-C5B1FCA3F8EA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9B364C-F3D0-4030-8523-52FEE9E655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011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DEE2A-9BE3-46DC-8FCC-1663E79E57AE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C7506-1CD2-4C3E-9A3A-6E8D95DA1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802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93456-2ADF-4641-B2F3-432984014C39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CAC0E-4AD1-49D2-A5C8-B7407D8D44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775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074D4-7206-4657-81A1-BCA1D4386E18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4E0D8-F31C-4D16-BA49-8874831F2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96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44A41-9AB6-4657-9A95-DA4C19F83263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9CDB3-A9D4-43CA-89DF-98146B8AA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569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A1434-AF62-42EE-9E49-A1598B50C71D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BB608-8C43-4682-BCCE-FC8114F4B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206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B996D-427C-4F4E-ADD7-309E29B8336F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C00FE-D1CD-4C4E-BDF3-A315DD276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22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70882-EE47-43F8-B31D-27B1E665C5D6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8000F-5A5D-43D5-B52E-606C72A5F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194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5AAA0-AC92-4FC6-95B0-9C4EFB499738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E69AD-A58B-48D0-B924-390947D89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929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DBAF4-2771-4C8E-98FC-0213DED3578B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37215-F65D-4B33-A104-033E87728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3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B4984-F88F-4383-BE42-5AC27E3B8FA3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E20DF-21BD-4923-9C8B-9E0081CA6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744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2CF75-1E9A-44A4-92C9-097BD555F222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7785C-BCFE-4024-8731-F371A1415D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436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1686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C8BAEA-5CD0-437A-A80F-602F22191F74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A1CFC3-C8CC-4630-B3CD-37E9371818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285750" y="1660525"/>
            <a:ext cx="8229600" cy="2143125"/>
          </a:xfrm>
        </p:spPr>
        <p:txBody>
          <a:bodyPr/>
          <a:lstStyle/>
          <a:p>
            <a:r>
              <a:rPr lang="ru-RU" b="1" smtClean="0">
                <a:solidFill>
                  <a:schemeClr val="accent1"/>
                </a:solidFill>
              </a:rPr>
              <a:t>Написание ь знака в именах существительных после шипящих в конце слов</a:t>
            </a:r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>
          <a:xfrm>
            <a:off x="468313" y="4292600"/>
            <a:ext cx="8229600" cy="209708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smtClean="0"/>
              <a:t>Презентация к уроку русского языка в 3 классе</a:t>
            </a:r>
          </a:p>
          <a:p>
            <a:pPr algn="ctr">
              <a:buFont typeface="Arial" charset="0"/>
              <a:buNone/>
            </a:pPr>
            <a:r>
              <a:rPr lang="ru-RU" sz="2800" smtClean="0"/>
              <a:t>Выполнила учитель начальных классов МОУ СОШ №3 с.Садовое</a:t>
            </a:r>
          </a:p>
          <a:p>
            <a:pPr algn="ctr">
              <a:buFont typeface="Arial" charset="0"/>
              <a:buNone/>
            </a:pPr>
            <a:r>
              <a:rPr lang="ru-RU" sz="2800" smtClean="0"/>
              <a:t>Вострикова Марина Олеговна</a:t>
            </a:r>
          </a:p>
          <a:p>
            <a:pPr algn="ctr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>
          <a:xfrm>
            <a:off x="642938" y="357188"/>
            <a:ext cx="7772400" cy="1470025"/>
          </a:xfrm>
        </p:spPr>
        <p:txBody>
          <a:bodyPr/>
          <a:lstStyle/>
          <a:p>
            <a:r>
              <a:rPr lang="ru-RU" smtClean="0"/>
              <a:t>Вывод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1857375"/>
            <a:ext cx="7929563" cy="4429125"/>
          </a:xfrm>
        </p:spPr>
        <p:txBody>
          <a:bodyPr/>
          <a:lstStyle/>
          <a:p>
            <a:pPr>
              <a:defRPr/>
            </a:pP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Мягкий знак пишется на конце имен существительных женского рода после шипящих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1500" y="1071563"/>
            <a:ext cx="785812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rgbClr val="002D86"/>
                </a:solidFill>
              </a:rPr>
              <a:t>Верный, приходит, помощ…, товарищ…, на, всегда.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14313" y="3643313"/>
            <a:ext cx="878681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800" b="1" i="1">
                <a:solidFill>
                  <a:srgbClr val="7030A0"/>
                </a:solidFill>
                <a:latin typeface="Courier New Cyr" pitchFamily="49" charset="0"/>
              </a:rPr>
              <a:t>Верный товарищ всегда приходит на помощь</a:t>
            </a:r>
            <a:r>
              <a:rPr lang="ru-RU" sz="4800" b="1">
                <a:solidFill>
                  <a:srgbClr val="7030A0"/>
                </a:solidFill>
                <a:latin typeface="Courier New Cyr" pitchFamily="49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1500" y="357188"/>
            <a:ext cx="70008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/>
              <a:t>Чёрная птица, вестник наступающей весны-…</a:t>
            </a:r>
          </a:p>
          <a:p>
            <a:endParaRPr lang="ru-RU" sz="240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71500" y="1643063"/>
            <a:ext cx="4799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/>
              <a:t>После вечера наступает- </a:t>
            </a:r>
            <a:r>
              <a:rPr lang="ru-RU" sz="2400"/>
              <a:t>…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71500" y="2357438"/>
            <a:ext cx="6524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/>
              <a:t>Суп со свёклой и другими овощами-</a:t>
            </a:r>
            <a:r>
              <a:rPr lang="ru-RU" sz="2400"/>
              <a:t>…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71500" y="3143250"/>
            <a:ext cx="46148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/>
              <a:t>Непроходимая, лесная- …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71500" y="4000500"/>
            <a:ext cx="5235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/>
              <a:t>Футбольное соревнование- …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71500" y="4929188"/>
            <a:ext cx="7426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/>
              <a:t>Плохое настроение вместе с капризами- </a:t>
            </a:r>
            <a:r>
              <a:rPr lang="ru-RU" sz="2400"/>
              <a:t>…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7786688" y="785813"/>
            <a:ext cx="896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B050"/>
                </a:solidFill>
              </a:rPr>
              <a:t>грач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7786688" y="1643063"/>
            <a:ext cx="9509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B050"/>
                </a:solidFill>
              </a:rPr>
              <a:t>ночь</a:t>
            </a: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715250" y="2357438"/>
            <a:ext cx="1085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B050"/>
                </a:solidFill>
              </a:rPr>
              <a:t>борщ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7715250" y="3143250"/>
            <a:ext cx="11731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B050"/>
                </a:solidFill>
              </a:rPr>
              <a:t>глушь</a:t>
            </a: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7786688" y="3929063"/>
            <a:ext cx="976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B050"/>
                </a:solidFill>
              </a:rPr>
              <a:t>матч</a:t>
            </a: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7929563" y="4929188"/>
            <a:ext cx="968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B050"/>
                </a:solidFill>
              </a:rPr>
              <a:t>плач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  <p:bldP spid="10" grpId="0"/>
      <p:bldP spid="11" grpId="0"/>
      <p:bldP spid="13" grpId="0"/>
      <p:bldP spid="15" grpId="0"/>
      <p:bldP spid="17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3"/>
          <p:cNvSpPr>
            <a:spLocks noGrp="1"/>
          </p:cNvSpPr>
          <p:nvPr>
            <p:ph type="title"/>
          </p:nvPr>
        </p:nvSpPr>
        <p:spPr>
          <a:xfrm>
            <a:off x="214313" y="2643188"/>
            <a:ext cx="1857375" cy="1285875"/>
          </a:xfrm>
        </p:spPr>
        <p:txBody>
          <a:bodyPr/>
          <a:lstStyle/>
          <a:p>
            <a:pPr eaLnBrk="1" hangingPunct="1"/>
            <a:r>
              <a:rPr lang="ru-RU" sz="9600" b="1" smtClean="0">
                <a:solidFill>
                  <a:srgbClr val="C00000"/>
                </a:solidFill>
              </a:rPr>
              <a:t>Ь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500188" y="2571750"/>
            <a:ext cx="785812" cy="571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571625" y="3429000"/>
            <a:ext cx="1143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1" name="Прямоугольник 14"/>
          <p:cNvSpPr>
            <a:spLocks noChangeArrowheads="1"/>
          </p:cNvSpPr>
          <p:nvPr/>
        </p:nvSpPr>
        <p:spPr bwMode="auto">
          <a:xfrm>
            <a:off x="2286000" y="2214563"/>
            <a:ext cx="6410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2D86"/>
                </a:solidFill>
                <a:latin typeface="Calibri" pitchFamily="34" charset="0"/>
              </a:rPr>
              <a:t>Обозначает мягкость согласного звука</a:t>
            </a:r>
            <a:endParaRPr lang="ru-RU" sz="2800">
              <a:solidFill>
                <a:srgbClr val="002D86"/>
              </a:solidFill>
              <a:latin typeface="Calibri" pitchFamily="34" charset="0"/>
            </a:endParaRPr>
          </a:p>
        </p:txBody>
      </p:sp>
      <p:sp>
        <p:nvSpPr>
          <p:cNvPr id="4102" name="Прямоугольник 15"/>
          <p:cNvSpPr>
            <a:spLocks noChangeArrowheads="1"/>
          </p:cNvSpPr>
          <p:nvPr/>
        </p:nvSpPr>
        <p:spPr bwMode="auto">
          <a:xfrm>
            <a:off x="2786063" y="3143250"/>
            <a:ext cx="609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2D86"/>
                </a:solidFill>
                <a:latin typeface="Calibri" pitchFamily="34" charset="0"/>
              </a:rPr>
              <a:t>Разделяет гласный и согласный звуки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500188" y="3714750"/>
            <a:ext cx="785812" cy="642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214563" y="4071938"/>
            <a:ext cx="547846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800" i="1">
                <a:solidFill>
                  <a:srgbClr val="002D86"/>
                </a:solidFill>
                <a:latin typeface="Calibri" pitchFamily="34" charset="0"/>
              </a:rPr>
              <a:t>-на конце существительных ж.р. </a:t>
            </a:r>
          </a:p>
          <a:p>
            <a:pPr algn="ctr"/>
            <a:r>
              <a:rPr lang="ru-RU" sz="2800" i="1">
                <a:solidFill>
                  <a:srgbClr val="002D86"/>
                </a:solidFill>
                <a:latin typeface="Calibri" pitchFamily="34" charset="0"/>
              </a:rPr>
              <a:t>после шипящих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1" grpId="0"/>
      <p:bldP spid="4102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3"/>
          <p:cNvSpPr>
            <a:spLocks noChangeArrowheads="1"/>
          </p:cNvSpPr>
          <p:nvPr/>
        </p:nvSpPr>
        <p:spPr bwMode="auto">
          <a:xfrm>
            <a:off x="285750" y="2571750"/>
            <a:ext cx="86439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7030A0"/>
                </a:solidFill>
                <a:latin typeface="Georgia" pitchFamily="18" charset="0"/>
              </a:rPr>
              <a:t>Каждый день жизни прибавляет частицу мудрости.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3"/>
          <p:cNvSpPr>
            <a:spLocks noChangeArrowheads="1"/>
          </p:cNvSpPr>
          <p:nvPr/>
        </p:nvSpPr>
        <p:spPr bwMode="auto">
          <a:xfrm>
            <a:off x="714375" y="1714500"/>
            <a:ext cx="77708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2060"/>
                </a:solidFill>
                <a:latin typeface="Calibri" pitchFamily="34" charset="0"/>
              </a:rPr>
              <a:t>Хорошую речь хорошо и слушать.</a:t>
            </a:r>
          </a:p>
        </p:txBody>
      </p:sp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571500" y="4000500"/>
            <a:ext cx="8147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2060"/>
                </a:solidFill>
                <a:latin typeface="Calibri" pitchFamily="34" charset="0"/>
              </a:rPr>
              <a:t>Ученье-луч света, а неученье- тьма.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3"/>
          <p:cNvSpPr>
            <a:spLocks noGrp="1"/>
          </p:cNvSpPr>
          <p:nvPr>
            <p:ph type="title"/>
          </p:nvPr>
        </p:nvSpPr>
        <p:spPr>
          <a:xfrm>
            <a:off x="214313" y="2643188"/>
            <a:ext cx="1857375" cy="1285875"/>
          </a:xfrm>
        </p:spPr>
        <p:txBody>
          <a:bodyPr/>
          <a:lstStyle/>
          <a:p>
            <a:pPr eaLnBrk="1" hangingPunct="1"/>
            <a:r>
              <a:rPr lang="ru-RU" sz="9600" b="1" smtClean="0">
                <a:solidFill>
                  <a:srgbClr val="C00000"/>
                </a:solidFill>
              </a:rPr>
              <a:t>Ь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500188" y="2571750"/>
            <a:ext cx="785812" cy="571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500188" y="3643313"/>
            <a:ext cx="785812" cy="571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1" name="Прямоугольник 14"/>
          <p:cNvSpPr>
            <a:spLocks noChangeArrowheads="1"/>
          </p:cNvSpPr>
          <p:nvPr/>
        </p:nvSpPr>
        <p:spPr bwMode="auto">
          <a:xfrm>
            <a:off x="2286000" y="2214563"/>
            <a:ext cx="6410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2D86"/>
                </a:solidFill>
                <a:latin typeface="Calibri" pitchFamily="34" charset="0"/>
              </a:rPr>
              <a:t>Обозначает мягкость согласного звука</a:t>
            </a:r>
            <a:endParaRPr lang="ru-RU" sz="2800">
              <a:solidFill>
                <a:srgbClr val="002D86"/>
              </a:solidFill>
              <a:latin typeface="Calibri" pitchFamily="34" charset="0"/>
            </a:endParaRPr>
          </a:p>
        </p:txBody>
      </p:sp>
      <p:sp>
        <p:nvSpPr>
          <p:cNvPr id="4102" name="Прямоугольник 15"/>
          <p:cNvSpPr>
            <a:spLocks noChangeArrowheads="1"/>
          </p:cNvSpPr>
          <p:nvPr/>
        </p:nvSpPr>
        <p:spPr bwMode="auto">
          <a:xfrm>
            <a:off x="2357438" y="4000500"/>
            <a:ext cx="609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2D86"/>
                </a:solidFill>
                <a:latin typeface="Calibri" pitchFamily="34" charset="0"/>
              </a:rPr>
              <a:t>Разделяет гласный и согласный звуки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3"/>
          <p:cNvSpPr>
            <a:spLocks noChangeArrowheads="1"/>
          </p:cNvSpPr>
          <p:nvPr/>
        </p:nvSpPr>
        <p:spPr bwMode="auto">
          <a:xfrm>
            <a:off x="777875" y="1714500"/>
            <a:ext cx="77708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2060"/>
                </a:solidFill>
                <a:latin typeface="Calibri" pitchFamily="34" charset="0"/>
              </a:rPr>
              <a:t>Хорошую речь хорошо и слушать.</a:t>
            </a:r>
          </a:p>
        </p:txBody>
      </p:sp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571500" y="4000500"/>
            <a:ext cx="8147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2060"/>
                </a:solidFill>
                <a:latin typeface="Calibri" pitchFamily="34" charset="0"/>
              </a:rPr>
              <a:t>Ученье-луч света, а неученье- тьма.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72225" y="1714500"/>
            <a:ext cx="250031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92D050"/>
                </a:solidFill>
                <a:latin typeface="+mn-lt"/>
              </a:rPr>
              <a:t>слушать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15188" y="4000500"/>
            <a:ext cx="20716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92D050"/>
                </a:solidFill>
                <a:latin typeface="+mn-lt"/>
              </a:rPr>
              <a:t>тьма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" y="4000500"/>
            <a:ext cx="22145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Ученье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9188" y="4000500"/>
            <a:ext cx="242887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неученье</a:t>
            </a:r>
            <a:endParaRPr lang="ru-RU" sz="4000" b="1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152" name="TextBox 8"/>
          <p:cNvSpPr txBox="1">
            <a:spLocks noChangeArrowheads="1"/>
          </p:cNvSpPr>
          <p:nvPr/>
        </p:nvSpPr>
        <p:spPr bwMode="auto">
          <a:xfrm>
            <a:off x="857250" y="5143500"/>
            <a:ext cx="1785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2"/>
          <p:cNvSpPr>
            <a:spLocks noChangeArrowheads="1"/>
          </p:cNvSpPr>
          <p:nvPr/>
        </p:nvSpPr>
        <p:spPr bwMode="auto">
          <a:xfrm>
            <a:off x="571500" y="1000125"/>
            <a:ext cx="41132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Спокойствие –</a:t>
            </a:r>
            <a:r>
              <a:rPr lang="ru-RU" sz="4800" dirty="0">
                <a:latin typeface="Calibri" pitchFamily="34" charset="0"/>
              </a:rPr>
              <a:t> </a:t>
            </a:r>
          </a:p>
        </p:txBody>
      </p:sp>
      <p:sp>
        <p:nvSpPr>
          <p:cNvPr id="5123" name="Прямоугольник 3"/>
          <p:cNvSpPr>
            <a:spLocks noChangeArrowheads="1"/>
          </p:cNvSpPr>
          <p:nvPr/>
        </p:nvSpPr>
        <p:spPr bwMode="auto">
          <a:xfrm>
            <a:off x="642938" y="2643188"/>
            <a:ext cx="23987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Ребята –</a:t>
            </a:r>
          </a:p>
        </p:txBody>
      </p:sp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642938" y="4286250"/>
            <a:ext cx="37544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Поддержка –</a:t>
            </a:r>
            <a:r>
              <a:rPr lang="ru-RU" sz="4000" dirty="0">
                <a:latin typeface="Calibri" pitchFamily="34" charset="0"/>
              </a:rPr>
              <a:t> </a:t>
            </a:r>
          </a:p>
        </p:txBody>
      </p:sp>
      <p:sp>
        <p:nvSpPr>
          <p:cNvPr id="5125" name="Прямоугольник 5"/>
          <p:cNvSpPr>
            <a:spLocks noChangeArrowheads="1"/>
          </p:cNvSpPr>
          <p:nvPr/>
        </p:nvSpPr>
        <p:spPr bwMode="auto">
          <a:xfrm>
            <a:off x="5286375" y="1000125"/>
            <a:ext cx="182403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тишь</a:t>
            </a:r>
            <a:endParaRPr lang="ru-RU" sz="4800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86375" y="2571750"/>
            <a:ext cx="29210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молодежь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86375" y="4214813"/>
            <a:ext cx="2330450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помощь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642938" y="357188"/>
            <a:ext cx="7772400" cy="1470025"/>
          </a:xfrm>
        </p:spPr>
        <p:txBody>
          <a:bodyPr/>
          <a:lstStyle/>
          <a:p>
            <a:r>
              <a:rPr lang="ru-RU" smtClean="0"/>
              <a:t>Проблема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2071688"/>
            <a:ext cx="7786687" cy="3929062"/>
          </a:xfrm>
        </p:spPr>
        <p:txBody>
          <a:bodyPr/>
          <a:lstStyle/>
          <a:p>
            <a:pPr>
              <a:defRPr/>
            </a:pPr>
            <a:r>
              <a:rPr lang="ru-RU" sz="4800" dirty="0" smtClean="0">
                <a:solidFill>
                  <a:schemeClr val="accent4"/>
                </a:solidFill>
              </a:rPr>
              <a:t>Почему в существительных, оканчивающихся на шипящий звук, пишется мягкий знак</a:t>
            </a:r>
            <a:endParaRPr lang="ru-RU" sz="48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0"/>
            <a:ext cx="8229600" cy="3643313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2D86"/>
                </a:solidFill>
              </a:rPr>
              <a:t>Мы должны узнать, почему в одних случаях после шипящих у существительных пишется</a:t>
            </a:r>
            <a:r>
              <a:rPr lang="ru-RU" smtClean="0"/>
              <a:t> </a:t>
            </a:r>
            <a:r>
              <a:rPr lang="ru-RU" sz="5400" b="1" smtClean="0">
                <a:solidFill>
                  <a:srgbClr val="C00000"/>
                </a:solidFill>
              </a:rPr>
              <a:t>ь</a:t>
            </a:r>
            <a:r>
              <a:rPr lang="ru-RU" smtClean="0"/>
              <a:t> </a:t>
            </a:r>
            <a:r>
              <a:rPr lang="ru-RU" smtClean="0">
                <a:solidFill>
                  <a:srgbClr val="002D86"/>
                </a:solidFill>
              </a:rPr>
              <a:t>знак, а в других не пишется.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29000" y="571500"/>
            <a:ext cx="2252663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Алгоритм: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50" y="1357313"/>
            <a:ext cx="8715375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>
                <a:latin typeface="+mj-lt"/>
                <a:ea typeface="+mj-ea"/>
                <a:cs typeface="+mj-cs"/>
              </a:rPr>
              <a:t>1.К какой части речи принадлежит слово?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50" y="2000250"/>
            <a:ext cx="8501063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>
                <a:latin typeface="+mj-lt"/>
                <a:ea typeface="+mj-ea"/>
                <a:cs typeface="+mj-cs"/>
              </a:rPr>
              <a:t>2.Определите род имени существительного и запишите слова в два столбика.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88" y="3714750"/>
            <a:ext cx="835818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>
                <a:latin typeface="+mj-lt"/>
                <a:ea typeface="+mj-ea"/>
                <a:cs typeface="+mj-cs"/>
              </a:rPr>
              <a:t>3.Понаблюдайте где пишется </a:t>
            </a:r>
            <a:r>
              <a:rPr lang="ru-RU" sz="3600" b="1" dirty="0" err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ь</a:t>
            </a:r>
            <a:r>
              <a:rPr lang="ru-RU" sz="3600" dirty="0">
                <a:latin typeface="+mj-lt"/>
                <a:ea typeface="+mj-ea"/>
                <a:cs typeface="+mj-cs"/>
              </a:rPr>
              <a:t> , где не пишется.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4929188"/>
            <a:ext cx="850106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>
                <a:latin typeface="+mj-lt"/>
                <a:ea typeface="+mj-ea"/>
                <a:cs typeface="+mj-cs"/>
              </a:rPr>
              <a:t>4.Сделайте вывод и попробуйте составить схему.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256</TotalTime>
  <Words>244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Courier New Cyr</vt:lpstr>
      <vt:lpstr>Georgia</vt:lpstr>
      <vt:lpstr>Тема Office</vt:lpstr>
      <vt:lpstr>Написание ь знака в именах существительных после шипящих в конце слов</vt:lpstr>
      <vt:lpstr>Презентация PowerPoint</vt:lpstr>
      <vt:lpstr>Презентация PowerPoint</vt:lpstr>
      <vt:lpstr>Ь</vt:lpstr>
      <vt:lpstr>Презентация PowerPoint</vt:lpstr>
      <vt:lpstr>Презентация PowerPoint</vt:lpstr>
      <vt:lpstr>Проблема</vt:lpstr>
      <vt:lpstr>Мы должны узнать, почему в одних случаях после шипящих у существительных пишется ь знак, а в других не пишется.</vt:lpstr>
      <vt:lpstr>Презентация PowerPoint</vt:lpstr>
      <vt:lpstr>Вывод</vt:lpstr>
      <vt:lpstr>Презентация PowerPoint</vt:lpstr>
      <vt:lpstr>Презентация PowerPoint</vt:lpstr>
      <vt:lpstr>Ь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ВИДОК</dc:creator>
  <cp:lastModifiedBy>МОУ СОШ №3 с.Садовое</cp:lastModifiedBy>
  <cp:revision>32</cp:revision>
  <dcterms:created xsi:type="dcterms:W3CDTF">2009-03-22T14:51:20Z</dcterms:created>
  <dcterms:modified xsi:type="dcterms:W3CDTF">2011-09-24T09:40:31Z</dcterms:modified>
</cp:coreProperties>
</file>