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sldIdLst>
    <p:sldId id="256" r:id="rId2"/>
    <p:sldId id="260" r:id="rId3"/>
    <p:sldId id="261" r:id="rId4"/>
    <p:sldId id="257" r:id="rId5"/>
    <p:sldId id="259" r:id="rId6"/>
    <p:sldId id="258" r:id="rId7"/>
    <p:sldId id="262" r:id="rId8"/>
    <p:sldId id="263" r:id="rId9"/>
    <p:sldId id="264" r:id="rId10"/>
    <p:sldId id="265" r:id="rId11"/>
    <p:sldId id="266" r:id="rId12"/>
    <p:sldId id="267" r:id="rId13"/>
    <p:sldId id="269" r:id="rId14"/>
    <p:sldId id="270" r:id="rId15"/>
    <p:sldId id="271" r:id="rId16"/>
    <p:sldId id="272" r:id="rId17"/>
    <p:sldId id="273" r:id="rId18"/>
    <p:sldId id="274" r:id="rId19"/>
    <p:sldId id="275" r:id="rId20"/>
    <p:sldId id="276" r:id="rId21"/>
    <p:sldId id="278" r:id="rId22"/>
    <p:sldId id="279"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50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lang val="ru-RU"/>
  <c:chart>
    <c:plotArea>
      <c:layout/>
      <c:barChart>
        <c:barDir val="col"/>
        <c:grouping val="clustered"/>
        <c:ser>
          <c:idx val="0"/>
          <c:order val="0"/>
          <c:tx>
            <c:strRef>
              <c:f>Лист1!$B$1</c:f>
              <c:strCache>
                <c:ptCount val="1"/>
                <c:pt idx="0">
                  <c:v>Ряд 1</c:v>
                </c:pt>
              </c:strCache>
            </c:strRef>
          </c:tx>
          <c:cat>
            <c:strRef>
              <c:f>Лист1!$A$2:$A$5</c:f>
              <c:strCache>
                <c:ptCount val="4"/>
                <c:pt idx="0">
                  <c:v>Категория 1</c:v>
                </c:pt>
                <c:pt idx="1">
                  <c:v>Категория 2</c:v>
                </c:pt>
                <c:pt idx="2">
                  <c:v>Категория 3</c:v>
                </c:pt>
                <c:pt idx="3">
                  <c:v>Категория 4</c:v>
                </c:pt>
              </c:strCache>
            </c:strRef>
          </c:cat>
          <c:val>
            <c:numRef>
              <c:f>Лист1!$B$2:$B$5</c:f>
              <c:numCache>
                <c:formatCode>General</c:formatCode>
                <c:ptCount val="4"/>
                <c:pt idx="0">
                  <c:v>4.3</c:v>
                </c:pt>
                <c:pt idx="1">
                  <c:v>2.5</c:v>
                </c:pt>
                <c:pt idx="2">
                  <c:v>3.5</c:v>
                </c:pt>
                <c:pt idx="3">
                  <c:v>4.5</c:v>
                </c:pt>
              </c:numCache>
            </c:numRef>
          </c:val>
        </c:ser>
        <c:ser>
          <c:idx val="1"/>
          <c:order val="1"/>
          <c:tx>
            <c:strRef>
              <c:f>Лист1!$C$1</c:f>
              <c:strCache>
                <c:ptCount val="1"/>
                <c:pt idx="0">
                  <c:v>Ряд 2</c:v>
                </c:pt>
              </c:strCache>
            </c:strRef>
          </c:tx>
          <c:cat>
            <c:strRef>
              <c:f>Лист1!$A$2:$A$5</c:f>
              <c:strCache>
                <c:ptCount val="4"/>
                <c:pt idx="0">
                  <c:v>Категория 1</c:v>
                </c:pt>
                <c:pt idx="1">
                  <c:v>Категория 2</c:v>
                </c:pt>
                <c:pt idx="2">
                  <c:v>Категория 3</c:v>
                </c:pt>
                <c:pt idx="3">
                  <c:v>Категория 4</c:v>
                </c:pt>
              </c:strCache>
            </c:strRef>
          </c:cat>
          <c:val>
            <c:numRef>
              <c:f>Лист1!$C$2:$C$5</c:f>
              <c:numCache>
                <c:formatCode>General</c:formatCode>
                <c:ptCount val="4"/>
                <c:pt idx="0">
                  <c:v>2.4</c:v>
                </c:pt>
                <c:pt idx="1">
                  <c:v>4.4000000000000004</c:v>
                </c:pt>
                <c:pt idx="2">
                  <c:v>1.8</c:v>
                </c:pt>
                <c:pt idx="3">
                  <c:v>2.8</c:v>
                </c:pt>
              </c:numCache>
            </c:numRef>
          </c:val>
        </c:ser>
        <c:ser>
          <c:idx val="2"/>
          <c:order val="2"/>
          <c:tx>
            <c:strRef>
              <c:f>Лист1!$D$1</c:f>
              <c:strCache>
                <c:ptCount val="1"/>
                <c:pt idx="0">
                  <c:v>Ряд 3</c:v>
                </c:pt>
              </c:strCache>
            </c:strRef>
          </c:tx>
          <c:cat>
            <c:strRef>
              <c:f>Лист1!$A$2:$A$5</c:f>
              <c:strCache>
                <c:ptCount val="4"/>
                <c:pt idx="0">
                  <c:v>Категория 1</c:v>
                </c:pt>
                <c:pt idx="1">
                  <c:v>Категория 2</c:v>
                </c:pt>
                <c:pt idx="2">
                  <c:v>Категория 3</c:v>
                </c:pt>
                <c:pt idx="3">
                  <c:v>Категория 4</c:v>
                </c:pt>
              </c:strCache>
            </c:strRef>
          </c:cat>
          <c:val>
            <c:numRef>
              <c:f>Лист1!$D$2:$D$5</c:f>
              <c:numCache>
                <c:formatCode>General</c:formatCode>
                <c:ptCount val="4"/>
                <c:pt idx="0">
                  <c:v>2</c:v>
                </c:pt>
                <c:pt idx="1">
                  <c:v>2</c:v>
                </c:pt>
                <c:pt idx="2">
                  <c:v>3</c:v>
                </c:pt>
                <c:pt idx="3">
                  <c:v>5</c:v>
                </c:pt>
              </c:numCache>
            </c:numRef>
          </c:val>
        </c:ser>
        <c:axId val="80362880"/>
        <c:axId val="80588800"/>
      </c:barChart>
      <c:catAx>
        <c:axId val="80362880"/>
        <c:scaling>
          <c:orientation val="minMax"/>
        </c:scaling>
        <c:axPos val="b"/>
        <c:tickLblPos val="nextTo"/>
        <c:crossAx val="80588800"/>
        <c:crosses val="autoZero"/>
        <c:auto val="1"/>
        <c:lblAlgn val="ctr"/>
        <c:lblOffset val="100"/>
      </c:catAx>
      <c:valAx>
        <c:axId val="80588800"/>
        <c:scaling>
          <c:orientation val="minMax"/>
        </c:scaling>
        <c:axPos val="l"/>
        <c:majorGridlines/>
        <c:numFmt formatCode="General" sourceLinked="1"/>
        <c:tickLblPos val="nextTo"/>
        <c:crossAx val="80362880"/>
        <c:crosses val="autoZero"/>
        <c:crossBetween val="between"/>
      </c:valAx>
    </c:plotArea>
    <c:legend>
      <c:legendPos val="r"/>
      <c:layout/>
    </c:legend>
    <c:plotVisOnly val="1"/>
  </c:chart>
  <c:txPr>
    <a:bodyPr/>
    <a:lstStyle/>
    <a:p>
      <a:pPr>
        <a:defRPr sz="1800"/>
      </a:pPr>
      <a:endParaRPr lang="ru-RU"/>
    </a:p>
  </c:txPr>
  <c:externalData r:id="rId1"/>
</c:chartSpace>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B106E36-FD25-4E2D-B0AA-010F637433A0}" type="datetimeFigureOut">
              <a:rPr lang="ru-RU" smtClean="0"/>
              <a:pPr/>
              <a:t>28.01.2012</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28.01.2012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28.01.2012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28.01.2012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28.01.2012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28.01.2012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28.01.2012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B106E36-FD25-4E2D-B0AA-010F637433A0}" type="datetimeFigureOut">
              <a:rPr lang="ru-RU" smtClean="0"/>
              <a:pPr/>
              <a:t>28.01.2012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28.01.2012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B106E36-FD25-4E2D-B0AA-010F637433A0}" type="datetimeFigureOut">
              <a:rPr lang="ru-RU" smtClean="0"/>
              <a:pPr/>
              <a:t>28.01.2012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B106E36-FD25-4E2D-B0AA-010F637433A0}" type="datetimeFigureOut">
              <a:rPr lang="ru-RU" smtClean="0"/>
              <a:pPr/>
              <a:t>28.01.2012</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725C68B6-61C2-468F-89AB-4B9F7531AA68}"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106E36-FD25-4E2D-B0AA-010F637433A0}" type="datetimeFigureOut">
              <a:rPr lang="ru-RU" smtClean="0"/>
              <a:pPr/>
              <a:t>28.01.2012</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aphorism-list.com/a.php?page=pifagor&amp;tka=pifagor" TargetMode="External"/><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9.pn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dirty="0"/>
          </a:p>
        </p:txBody>
      </p:sp>
      <p:sp>
        <p:nvSpPr>
          <p:cNvPr id="5" name="Прямоугольник 4"/>
          <p:cNvSpPr/>
          <p:nvPr/>
        </p:nvSpPr>
        <p:spPr>
          <a:xfrm>
            <a:off x="877433" y="1857364"/>
            <a:ext cx="7521611" cy="1323439"/>
          </a:xfrm>
          <a:prstGeom prst="rect">
            <a:avLst/>
          </a:prstGeom>
          <a:noFill/>
          <a:effectLst>
            <a:reflection blurRad="6350" stA="50000" endA="300" endPos="55500" dist="50800" dir="5400000" sy="-100000" algn="bl" rotWithShape="0"/>
          </a:effectLst>
        </p:spPr>
        <p:txBody>
          <a:bodyPr wrap="none" lIns="91440" tIns="45720" rIns="91440" bIns="45720">
            <a:spAutoFit/>
          </a:bodyPr>
          <a:lstStyle/>
          <a:p>
            <a:pPr algn="ctr"/>
            <a:r>
              <a:rPr lang="ru-RU" sz="80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ДОБРЫЙ ДЕНЬ</a:t>
            </a:r>
            <a:endParaRPr lang="ru-RU" sz="80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P6150948.jpeg"/>
          <p:cNvPicPr>
            <a:picLocks noGrp="1" noChangeAspect="1"/>
          </p:cNvPicPr>
          <p:nvPr>
            <p:ph idx="1"/>
          </p:nvPr>
        </p:nvPicPr>
        <p:blipFill>
          <a:blip r:embed="rId2" cstate="print"/>
          <a:stretch>
            <a:fillRect/>
          </a:stretch>
        </p:blipFill>
        <p:spPr>
          <a:xfrm>
            <a:off x="4286248" y="3214686"/>
            <a:ext cx="4675716" cy="3506787"/>
          </a:xfrm>
        </p:spPr>
      </p:pic>
      <p:sp>
        <p:nvSpPr>
          <p:cNvPr id="3" name="Заголовок 2"/>
          <p:cNvSpPr>
            <a:spLocks noGrp="1"/>
          </p:cNvSpPr>
          <p:nvPr>
            <p:ph type="title"/>
          </p:nvPr>
        </p:nvSpPr>
        <p:spPr>
          <a:xfrm>
            <a:off x="457200" y="274638"/>
            <a:ext cx="8329642" cy="1511288"/>
          </a:xfrm>
        </p:spPr>
        <p:txBody>
          <a:bodyPr>
            <a:normAutofit fontScale="90000"/>
          </a:bodyPr>
          <a:lstStyle/>
          <a:p>
            <a:pPr algn="ctr"/>
            <a:r>
              <a:rPr lang="ru-RU" dirty="0" smtClean="0">
                <a:solidFill>
                  <a:schemeClr val="bg2">
                    <a:lumMod val="50000"/>
                  </a:schemeClr>
                </a:solidFill>
              </a:rPr>
              <a:t/>
            </a:r>
            <a:br>
              <a:rPr lang="ru-RU" dirty="0" smtClean="0">
                <a:solidFill>
                  <a:schemeClr val="bg2">
                    <a:lumMod val="50000"/>
                  </a:schemeClr>
                </a:solidFill>
              </a:rPr>
            </a:br>
            <a:r>
              <a:rPr lang="ru-RU" dirty="0" smtClean="0">
                <a:solidFill>
                  <a:schemeClr val="bg2">
                    <a:lumMod val="50000"/>
                  </a:schemeClr>
                </a:solidFill>
              </a:rPr>
              <a:t/>
            </a:r>
            <a:br>
              <a:rPr lang="ru-RU" dirty="0" smtClean="0">
                <a:solidFill>
                  <a:schemeClr val="bg2">
                    <a:lumMod val="50000"/>
                  </a:schemeClr>
                </a:solidFill>
              </a:rPr>
            </a:br>
            <a:r>
              <a:rPr lang="ru-RU" dirty="0" smtClean="0">
                <a:solidFill>
                  <a:schemeClr val="bg2">
                    <a:lumMod val="50000"/>
                  </a:schemeClr>
                </a:solidFill>
              </a:rPr>
              <a:t/>
            </a:r>
            <a:br>
              <a:rPr lang="ru-RU" dirty="0" smtClean="0">
                <a:solidFill>
                  <a:schemeClr val="bg2">
                    <a:lumMod val="50000"/>
                  </a:schemeClr>
                </a:solidFill>
              </a:rPr>
            </a:br>
            <a:r>
              <a:rPr lang="ru-RU" dirty="0" smtClean="0">
                <a:solidFill>
                  <a:schemeClr val="bg2">
                    <a:lumMod val="50000"/>
                  </a:schemeClr>
                </a:solidFill>
              </a:rPr>
              <a:t>Продумать состав рабочих групп,</a:t>
            </a:r>
            <a:br>
              <a:rPr lang="ru-RU" dirty="0" smtClean="0">
                <a:solidFill>
                  <a:schemeClr val="bg2">
                    <a:lumMod val="50000"/>
                  </a:schemeClr>
                </a:solidFill>
              </a:rPr>
            </a:br>
            <a:r>
              <a:rPr lang="ru-RU" dirty="0" smtClean="0">
                <a:solidFill>
                  <a:schemeClr val="bg2">
                    <a:lumMod val="50000"/>
                  </a:schemeClr>
                </a:solidFill>
              </a:rPr>
              <a:t>распределить материал для изучения, форму представления результата</a:t>
            </a:r>
            <a:br>
              <a:rPr lang="ru-RU" dirty="0" smtClean="0">
                <a:solidFill>
                  <a:schemeClr val="bg2">
                    <a:lumMod val="50000"/>
                  </a:schemeClr>
                </a:solidFill>
              </a:rPr>
            </a:br>
            <a:endParaRPr lang="ru-RU" dirty="0">
              <a:solidFill>
                <a:schemeClr val="bg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8" presetClass="entr" presetSubtype="32"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amond(out)">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lnSpcReduction="10000"/>
          </a:bodyPr>
          <a:lstStyle/>
          <a:p>
            <a:r>
              <a:rPr lang="ru-RU" b="1" dirty="0" smtClean="0"/>
              <a:t>Прослушивание </a:t>
            </a:r>
            <a:r>
              <a:rPr lang="ru-RU" b="1" dirty="0" smtClean="0"/>
              <a:t>музыкального отрывка. </a:t>
            </a:r>
            <a:endParaRPr lang="ru-RU" dirty="0" smtClean="0"/>
          </a:p>
          <a:p>
            <a:r>
              <a:rPr lang="ru-RU" b="1" dirty="0" smtClean="0"/>
              <a:t>Вопросы учителя. </a:t>
            </a:r>
            <a:endParaRPr lang="ru-RU" dirty="0" smtClean="0"/>
          </a:p>
          <a:p>
            <a:r>
              <a:rPr lang="ru-RU" b="1" dirty="0" smtClean="0"/>
              <a:t>Выход на тему урока. </a:t>
            </a:r>
            <a:endParaRPr lang="ru-RU" dirty="0" smtClean="0"/>
          </a:p>
          <a:p>
            <a:r>
              <a:rPr lang="ru-RU" b="1" dirty="0" smtClean="0"/>
              <a:t>Формулирование проблемного </a:t>
            </a:r>
            <a:r>
              <a:rPr lang="ru-RU" b="1" dirty="0" smtClean="0"/>
              <a:t>вопроса: </a:t>
            </a:r>
            <a:r>
              <a:rPr lang="ru-RU" i="1" dirty="0" smtClean="0"/>
              <a:t>Почему этот древний праздник до сих пор с нами, почему о нём помнят, его празднуют</a:t>
            </a:r>
            <a:r>
              <a:rPr lang="ru-RU" i="1" dirty="0" smtClean="0"/>
              <a:t>?</a:t>
            </a:r>
            <a:endParaRPr lang="ru-RU" b="1" dirty="0" smtClean="0"/>
          </a:p>
          <a:p>
            <a:r>
              <a:rPr lang="ru-RU" b="1" dirty="0" smtClean="0"/>
              <a:t>Высказывание </a:t>
            </a:r>
            <a:r>
              <a:rPr lang="ru-RU" b="1" dirty="0" smtClean="0"/>
              <a:t>гипотез.</a:t>
            </a:r>
          </a:p>
          <a:p>
            <a:r>
              <a:rPr lang="ru-RU" b="1" dirty="0" smtClean="0"/>
              <a:t>Формулировка  </a:t>
            </a:r>
            <a:r>
              <a:rPr lang="ru-RU" b="1" dirty="0" smtClean="0"/>
              <a:t>цели: </a:t>
            </a:r>
            <a:r>
              <a:rPr lang="ru-RU" i="1" dirty="0" smtClean="0"/>
              <a:t>Познакомиться с праздником Пасха и проверить предположения. </a:t>
            </a:r>
            <a:endParaRPr lang="ru-RU" dirty="0" smtClean="0"/>
          </a:p>
          <a:p>
            <a:endParaRPr lang="ru-RU" dirty="0" smtClean="0"/>
          </a:p>
          <a:p>
            <a:endParaRPr lang="ru-RU" dirty="0"/>
          </a:p>
        </p:txBody>
      </p:sp>
      <p:sp>
        <p:nvSpPr>
          <p:cNvPr id="3" name="Заголовок 2"/>
          <p:cNvSpPr>
            <a:spLocks noGrp="1"/>
          </p:cNvSpPr>
          <p:nvPr>
            <p:ph type="title"/>
          </p:nvPr>
        </p:nvSpPr>
        <p:spPr/>
        <p:txBody>
          <a:bodyPr>
            <a:normAutofit fontScale="90000"/>
          </a:bodyPr>
          <a:lstStyle/>
          <a:p>
            <a:pPr algn="ctr"/>
            <a:r>
              <a:rPr lang="ru-RU" dirty="0" smtClean="0">
                <a:solidFill>
                  <a:schemeClr val="bg2">
                    <a:lumMod val="50000"/>
                  </a:schemeClr>
                </a:solidFill>
              </a:rPr>
              <a:t>Актуализация знаний. Мотивация. (5 мин)</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checkerboard(across)">
                                      <p:cBhvr>
                                        <p:cTn id="11" dur="500"/>
                                        <p:tgtEl>
                                          <p:spTgt spid="2">
                                            <p:txEl>
                                              <p:pRg st="0" end="0"/>
                                            </p:txEl>
                                          </p:spTgt>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checkerboard(across)">
                                      <p:cBhvr>
                                        <p:cTn id="15" dur="500"/>
                                        <p:tgtEl>
                                          <p:spTgt spid="2">
                                            <p:txEl>
                                              <p:pRg st="1" end="1"/>
                                            </p:txEl>
                                          </p:spTgt>
                                        </p:tgtEl>
                                      </p:cBhvr>
                                    </p:animEffect>
                                  </p:childTnLst>
                                </p:cTn>
                              </p:par>
                            </p:childTnLst>
                          </p:cTn>
                        </p:par>
                        <p:par>
                          <p:cTn id="16" fill="hold">
                            <p:stCondLst>
                              <p:cond delay="1500"/>
                            </p:stCondLst>
                            <p:childTnLst>
                              <p:par>
                                <p:cTn id="17" presetID="5" presetClass="entr" presetSubtype="10" fill="hold" nodeType="after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checkerboard(across)">
                                      <p:cBhvr>
                                        <p:cTn id="19" dur="500"/>
                                        <p:tgtEl>
                                          <p:spTgt spid="2">
                                            <p:txEl>
                                              <p:pRg st="2" end="2"/>
                                            </p:txEl>
                                          </p:spTgt>
                                        </p:tgtEl>
                                      </p:cBhvr>
                                    </p:animEffect>
                                  </p:childTnLst>
                                </p:cTn>
                              </p:par>
                            </p:childTnLst>
                          </p:cTn>
                        </p:par>
                        <p:par>
                          <p:cTn id="20" fill="hold">
                            <p:stCondLst>
                              <p:cond delay="2000"/>
                            </p:stCondLst>
                            <p:childTnLst>
                              <p:par>
                                <p:cTn id="21" presetID="5" presetClass="entr" presetSubtype="10" fill="hold" nodeType="after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Effect transition="in" filter="checkerboard(across)">
                                      <p:cBhvr>
                                        <p:cTn id="23" dur="500"/>
                                        <p:tgtEl>
                                          <p:spTgt spid="2">
                                            <p:txEl>
                                              <p:pRg st="3" end="3"/>
                                            </p:txEl>
                                          </p:spTgt>
                                        </p:tgtEl>
                                      </p:cBhvr>
                                    </p:animEffect>
                                  </p:childTnLst>
                                </p:cTn>
                              </p:par>
                            </p:childTnLst>
                          </p:cTn>
                        </p:par>
                        <p:par>
                          <p:cTn id="24" fill="hold">
                            <p:stCondLst>
                              <p:cond delay="2500"/>
                            </p:stCondLst>
                            <p:childTnLst>
                              <p:par>
                                <p:cTn id="25" presetID="5" presetClass="entr" presetSubtype="10" fill="hold" nodeType="after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checkerboard(across)">
                                      <p:cBhvr>
                                        <p:cTn id="27" dur="500"/>
                                        <p:tgtEl>
                                          <p:spTgt spid="2">
                                            <p:txEl>
                                              <p:pRg st="4" end="4"/>
                                            </p:txEl>
                                          </p:spTgt>
                                        </p:tgtEl>
                                      </p:cBhvr>
                                    </p:animEffect>
                                  </p:childTnLst>
                                </p:cTn>
                              </p:par>
                            </p:childTnLst>
                          </p:cTn>
                        </p:par>
                        <p:par>
                          <p:cTn id="28" fill="hold">
                            <p:stCondLst>
                              <p:cond delay="3000"/>
                            </p:stCondLst>
                            <p:childTnLst>
                              <p:par>
                                <p:cTn id="29" presetID="5" presetClass="entr" presetSubtype="10" fill="hold" nodeType="after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Effect transition="in" filter="checkerboard(across)">
                                      <p:cBhvr>
                                        <p:cTn id="31"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t>1 группы -</a:t>
            </a:r>
            <a:r>
              <a:rPr lang="ru-RU" b="1" dirty="0" smtClean="0"/>
              <a:t> </a:t>
            </a:r>
            <a:r>
              <a:rPr lang="ru-RU" b="1" dirty="0" smtClean="0"/>
              <a:t>История </a:t>
            </a:r>
            <a:r>
              <a:rPr lang="ru-RU" b="1" dirty="0" smtClean="0"/>
              <a:t>праздника</a:t>
            </a:r>
            <a:endParaRPr lang="ru-RU" dirty="0" smtClean="0"/>
          </a:p>
          <a:p>
            <a:r>
              <a:rPr lang="ru-RU" b="1" dirty="0" smtClean="0"/>
              <a:t>2 </a:t>
            </a:r>
            <a:r>
              <a:rPr lang="ru-RU" b="1" dirty="0" smtClean="0"/>
              <a:t>группа </a:t>
            </a:r>
            <a:r>
              <a:rPr lang="ru-RU" b="1" dirty="0" smtClean="0"/>
              <a:t>- Главный </a:t>
            </a:r>
            <a:r>
              <a:rPr lang="ru-RU" b="1" dirty="0" smtClean="0"/>
              <a:t>символ праздника</a:t>
            </a:r>
            <a:endParaRPr lang="ru-RU" dirty="0" smtClean="0"/>
          </a:p>
          <a:p>
            <a:r>
              <a:rPr lang="ru-RU" b="1" dirty="0" smtClean="0"/>
              <a:t> 3 группа </a:t>
            </a:r>
            <a:r>
              <a:rPr lang="ru-RU" dirty="0" smtClean="0"/>
              <a:t>- П</a:t>
            </a:r>
            <a:r>
              <a:rPr lang="ru-RU" b="1" dirty="0" smtClean="0"/>
              <a:t>разднование </a:t>
            </a:r>
            <a:r>
              <a:rPr lang="ru-RU" b="1" dirty="0" smtClean="0"/>
              <a:t>Пасхи</a:t>
            </a:r>
            <a:endParaRPr lang="ru-RU" dirty="0" smtClean="0"/>
          </a:p>
          <a:p>
            <a:r>
              <a:rPr lang="ru-RU" b="1" dirty="0" smtClean="0"/>
              <a:t>4 группа - Социологический </a:t>
            </a:r>
            <a:r>
              <a:rPr lang="ru-RU" b="1" dirty="0" smtClean="0"/>
              <a:t>опрос по теме «Пасха».</a:t>
            </a:r>
            <a:endParaRPr lang="ru-RU" dirty="0" smtClean="0"/>
          </a:p>
          <a:p>
            <a:endParaRPr lang="ru-RU" dirty="0"/>
          </a:p>
        </p:txBody>
      </p:sp>
      <p:sp>
        <p:nvSpPr>
          <p:cNvPr id="3" name="Заголовок 2"/>
          <p:cNvSpPr>
            <a:spLocks noGrp="1"/>
          </p:cNvSpPr>
          <p:nvPr>
            <p:ph type="title"/>
          </p:nvPr>
        </p:nvSpPr>
        <p:spPr/>
        <p:txBody>
          <a:bodyPr>
            <a:normAutofit fontScale="90000"/>
          </a:bodyPr>
          <a:lstStyle/>
          <a:p>
            <a:pPr algn="ctr"/>
            <a:r>
              <a:rPr lang="ru-RU" dirty="0" smtClean="0">
                <a:solidFill>
                  <a:schemeClr val="bg2">
                    <a:lumMod val="50000"/>
                  </a:schemeClr>
                </a:solidFill>
              </a:rPr>
              <a:t>Исследование </a:t>
            </a:r>
            <a:r>
              <a:rPr lang="ru-RU" dirty="0" smtClean="0">
                <a:solidFill>
                  <a:schemeClr val="bg2">
                    <a:lumMod val="50000"/>
                  </a:schemeClr>
                </a:solidFill>
              </a:rPr>
              <a:t>в малых </a:t>
            </a:r>
            <a:r>
              <a:rPr lang="ru-RU" dirty="0" smtClean="0">
                <a:solidFill>
                  <a:schemeClr val="bg2">
                    <a:lumMod val="50000"/>
                  </a:schemeClr>
                </a:solidFill>
              </a:rPr>
              <a:t>группах</a:t>
            </a:r>
            <a:r>
              <a:rPr lang="ru-RU" dirty="0" smtClean="0">
                <a:solidFill>
                  <a:schemeClr val="bg2">
                    <a:lumMod val="50000"/>
                  </a:schemeClr>
                </a:solidFill>
              </a:rPr>
              <a:t>	 (10 мин)</a:t>
            </a:r>
            <a:endParaRPr lang="ru-RU" dirty="0">
              <a:solidFill>
                <a:schemeClr val="bg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checkerboard(across)">
                                      <p:cBhvr>
                                        <p:cTn id="11" dur="500"/>
                                        <p:tgtEl>
                                          <p:spTgt spid="2">
                                            <p:txEl>
                                              <p:pRg st="0" end="0"/>
                                            </p:txEl>
                                          </p:spTgt>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checkerboard(across)">
                                      <p:cBhvr>
                                        <p:cTn id="15" dur="500"/>
                                        <p:tgtEl>
                                          <p:spTgt spid="2">
                                            <p:txEl>
                                              <p:pRg st="1" end="1"/>
                                            </p:txEl>
                                          </p:spTgt>
                                        </p:tgtEl>
                                      </p:cBhvr>
                                    </p:animEffect>
                                  </p:childTnLst>
                                </p:cTn>
                              </p:par>
                            </p:childTnLst>
                          </p:cTn>
                        </p:par>
                        <p:par>
                          <p:cTn id="16" fill="hold">
                            <p:stCondLst>
                              <p:cond delay="1500"/>
                            </p:stCondLst>
                            <p:childTnLst>
                              <p:par>
                                <p:cTn id="17" presetID="5" presetClass="entr" presetSubtype="10" fill="hold" nodeType="after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checkerboard(across)">
                                      <p:cBhvr>
                                        <p:cTn id="19" dur="500"/>
                                        <p:tgtEl>
                                          <p:spTgt spid="2">
                                            <p:txEl>
                                              <p:pRg st="2" end="2"/>
                                            </p:txEl>
                                          </p:spTgt>
                                        </p:tgtEl>
                                      </p:cBhvr>
                                    </p:animEffect>
                                  </p:childTnLst>
                                </p:cTn>
                              </p:par>
                            </p:childTnLst>
                          </p:cTn>
                        </p:par>
                        <p:par>
                          <p:cTn id="20" fill="hold">
                            <p:stCondLst>
                              <p:cond delay="2000"/>
                            </p:stCondLst>
                            <p:childTnLst>
                              <p:par>
                                <p:cTn id="21" presetID="5" presetClass="entr" presetSubtype="10" fill="hold" nodeType="after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Effect transition="in" filter="checkerboard(across)">
                                      <p:cBhvr>
                                        <p:cTn id="23"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30117191.jpg"/>
          <p:cNvPicPr>
            <a:picLocks noChangeAspect="1"/>
          </p:cNvPicPr>
          <p:nvPr/>
        </p:nvPicPr>
        <p:blipFill>
          <a:blip r:embed="rId2" cstate="print"/>
          <a:stretch>
            <a:fillRect/>
          </a:stretch>
        </p:blipFill>
        <p:spPr>
          <a:xfrm>
            <a:off x="142844" y="642918"/>
            <a:ext cx="1146940" cy="1428759"/>
          </a:xfrm>
          <a:prstGeom prst="rect">
            <a:avLst/>
          </a:prstGeom>
        </p:spPr>
      </p:pic>
      <p:sp>
        <p:nvSpPr>
          <p:cNvPr id="2" name="Содержимое 1"/>
          <p:cNvSpPr>
            <a:spLocks noGrp="1"/>
          </p:cNvSpPr>
          <p:nvPr>
            <p:ph idx="1"/>
          </p:nvPr>
        </p:nvSpPr>
        <p:spPr/>
        <p:txBody>
          <a:bodyPr>
            <a:noAutofit/>
          </a:bodyPr>
          <a:lstStyle/>
          <a:p>
            <a:pPr lvl="0" algn="ctr">
              <a:buNone/>
            </a:pPr>
            <a:r>
              <a:rPr lang="ru-RU" sz="900" b="1" dirty="0" smtClean="0"/>
              <a:t>1.Все </a:t>
            </a:r>
            <a:r>
              <a:rPr lang="ru-RU" sz="900" b="1" dirty="0" smtClean="0"/>
              <a:t>вместе </a:t>
            </a:r>
            <a:r>
              <a:rPr lang="ru-RU" sz="900" b="1" dirty="0" err="1" smtClean="0"/>
              <a:t>п</a:t>
            </a:r>
            <a:r>
              <a:rPr lang="en-US" sz="900" b="1" dirty="0" err="1" smtClean="0"/>
              <a:t>рочитайте</a:t>
            </a:r>
            <a:r>
              <a:rPr lang="en-US" sz="900" b="1" dirty="0" smtClean="0"/>
              <a:t> </a:t>
            </a:r>
            <a:r>
              <a:rPr lang="en-US" sz="900" b="1" dirty="0" err="1" smtClean="0"/>
              <a:t>текст</a:t>
            </a:r>
            <a:r>
              <a:rPr lang="en-US" sz="900" b="1" dirty="0" smtClean="0"/>
              <a:t>.</a:t>
            </a:r>
            <a:endParaRPr lang="ru-RU" sz="900" dirty="0" smtClean="0"/>
          </a:p>
          <a:p>
            <a:pPr lvl="0" algn="ctr">
              <a:buNone/>
            </a:pPr>
            <a:r>
              <a:rPr lang="ru-RU" sz="900" b="1" dirty="0" smtClean="0"/>
              <a:t>       </a:t>
            </a:r>
            <a:r>
              <a:rPr lang="ru-RU" sz="900" b="1" dirty="0" smtClean="0"/>
              <a:t>Символы Пасхи</a:t>
            </a:r>
            <a:endParaRPr lang="ru-RU" sz="900" dirty="0" smtClean="0"/>
          </a:p>
          <a:p>
            <a:r>
              <a:rPr lang="ru-RU" sz="900" dirty="0" smtClean="0"/>
              <a:t>            Яйцо </a:t>
            </a:r>
            <a:r>
              <a:rPr lang="ru-RU" sz="900" dirty="0" smtClean="0"/>
              <a:t>- это главный пасхальный символ, символ возрождения жизни, воскресения, воспевания Солнца как источника жизни на Земле. Священное предание рассказывает, что на Пасху Мария Магдалина, ученица Христа, подарила Римскому императору Тиберию яйцо. Оно было красного цвета – </a:t>
            </a:r>
            <a:r>
              <a:rPr lang="ru-RU" sz="900" dirty="0" err="1" smtClean="0"/>
              <a:t>цвета</a:t>
            </a:r>
            <a:r>
              <a:rPr lang="ru-RU" sz="900" dirty="0" smtClean="0"/>
              <a:t> крови Христа, пролитой за людей. Позже яйца начали расписывать разными узорами.  Существует обычай хранить яйца целый год, до следующей Пасхи. </a:t>
            </a:r>
            <a:br>
              <a:rPr lang="ru-RU" sz="900" dirty="0" smtClean="0"/>
            </a:br>
            <a:r>
              <a:rPr lang="ru-RU" sz="900" dirty="0" smtClean="0"/>
              <a:t>       Есть некоторые </a:t>
            </a:r>
            <a:r>
              <a:rPr lang="ru-RU" sz="900" b="1" dirty="0" smtClean="0"/>
              <a:t>хитрости по подготовке</a:t>
            </a:r>
            <a:r>
              <a:rPr lang="ru-RU" sz="900" dirty="0" smtClean="0"/>
              <a:t> яиц к праздничному столу.  </a:t>
            </a:r>
            <a:r>
              <a:rPr lang="ru-RU" sz="900" dirty="0" smtClean="0"/>
              <a:t>Зная </a:t>
            </a:r>
            <a:r>
              <a:rPr lang="ru-RU" sz="900" dirty="0" smtClean="0"/>
              <a:t>их, Вы сможете получить самые красивые пасхальные яйца.</a:t>
            </a:r>
            <a:br>
              <a:rPr lang="ru-RU" sz="900" dirty="0" smtClean="0"/>
            </a:br>
            <a:r>
              <a:rPr lang="ru-RU" sz="900" dirty="0" smtClean="0"/>
              <a:t>  </a:t>
            </a:r>
            <a:r>
              <a:rPr lang="ru-RU" sz="900" dirty="0" smtClean="0"/>
              <a:t>        Итак</a:t>
            </a:r>
            <a:r>
              <a:rPr lang="ru-RU" sz="900" dirty="0" smtClean="0"/>
              <a:t>:</a:t>
            </a:r>
          </a:p>
          <a:p>
            <a:r>
              <a:rPr lang="ru-RU" sz="900" dirty="0" smtClean="0"/>
              <a:t>- Чтобы определить свежие яйца или нет, достаточно поместить сырые яйца в холодную воду. Те яйца, которые </a:t>
            </a:r>
            <a:r>
              <a:rPr lang="ru-RU" sz="900" b="1" dirty="0" smtClean="0"/>
              <a:t>утонули</a:t>
            </a:r>
            <a:r>
              <a:rPr lang="ru-RU" sz="900" dirty="0" smtClean="0"/>
              <a:t> - </a:t>
            </a:r>
            <a:r>
              <a:rPr lang="ru-RU" sz="900" b="1" dirty="0" smtClean="0"/>
              <a:t>свежие</a:t>
            </a:r>
            <a:r>
              <a:rPr lang="ru-RU" sz="900" dirty="0" smtClean="0"/>
              <a:t>, их можно варить в скорлупе. Те, которые зависли между дном и поверхностью воды, годятся только для омлета или теста. А вот те, что </a:t>
            </a:r>
            <a:r>
              <a:rPr lang="ru-RU" sz="900" b="1" dirty="0" smtClean="0"/>
              <a:t>плавают</a:t>
            </a:r>
            <a:r>
              <a:rPr lang="ru-RU" sz="900" dirty="0" smtClean="0"/>
              <a:t> на самом верху, можно спокойно выбрасывать, они слишком </a:t>
            </a:r>
            <a:r>
              <a:rPr lang="ru-RU" sz="900" b="1" dirty="0" smtClean="0"/>
              <a:t>старые</a:t>
            </a:r>
            <a:r>
              <a:rPr lang="ru-RU" sz="900" dirty="0" smtClean="0"/>
              <a:t>.</a:t>
            </a:r>
          </a:p>
          <a:p>
            <a:r>
              <a:rPr lang="ru-RU" sz="900" dirty="0" smtClean="0"/>
              <a:t>- При варке в воду можно добавить столовую ложку соли, что  не даст яйцам лопнуть.</a:t>
            </a:r>
          </a:p>
          <a:p>
            <a:r>
              <a:rPr lang="ru-RU" sz="900" dirty="0" smtClean="0"/>
              <a:t>- Варите яйца на среднем огне.</a:t>
            </a:r>
          </a:p>
          <a:p>
            <a:r>
              <a:rPr lang="ru-RU" sz="900" dirty="0" smtClean="0"/>
              <a:t>- Для того чтобы проверить сварились ли яйца, следует </a:t>
            </a:r>
            <a:r>
              <a:rPr lang="ru-RU" sz="900" dirty="0" err="1" smtClean="0"/>
              <a:t>повращать</a:t>
            </a:r>
            <a:r>
              <a:rPr lang="ru-RU" sz="900" dirty="0" smtClean="0"/>
              <a:t> их на столе. Вареное яйцо будет крутиться быстро, а сырое сделает всего 1-2 оборота.</a:t>
            </a:r>
          </a:p>
          <a:p>
            <a:r>
              <a:rPr lang="ru-RU" sz="900" b="1" dirty="0" smtClean="0"/>
              <a:t>2. Ответь на вопрос.</a:t>
            </a:r>
            <a:endParaRPr lang="ru-RU" sz="900" dirty="0" smtClean="0"/>
          </a:p>
          <a:p>
            <a:r>
              <a:rPr lang="ru-RU" sz="900" dirty="0" smtClean="0"/>
              <a:t>Что вы узнали о  главном символе </a:t>
            </a:r>
            <a:r>
              <a:rPr lang="ru-RU" sz="900" dirty="0" err="1" smtClean="0"/>
              <a:t>Пасхи</a:t>
            </a:r>
            <a:r>
              <a:rPr lang="ru-RU" sz="900" dirty="0" err="1" smtClean="0"/>
              <a:t>?___________________________</a:t>
            </a:r>
            <a:endParaRPr lang="ru-RU" sz="900" dirty="0" smtClean="0"/>
          </a:p>
          <a:p>
            <a:r>
              <a:rPr lang="ru-RU" sz="900" b="1" dirty="0" smtClean="0"/>
              <a:t>3.Проведите эксперимент: </a:t>
            </a:r>
            <a:endParaRPr lang="ru-RU" sz="900" dirty="0" smtClean="0"/>
          </a:p>
          <a:p>
            <a:r>
              <a:rPr lang="ru-RU" sz="900" dirty="0" smtClean="0"/>
              <a:t>1) Перед вами в тарелочке 2 яйца – сырое и варёное. </a:t>
            </a:r>
          </a:p>
          <a:p>
            <a:r>
              <a:rPr lang="ru-RU" sz="900" dirty="0" smtClean="0"/>
              <a:t>2) Используя текст, определите, какое из яиц сырое, а какое варёное.</a:t>
            </a:r>
          </a:p>
          <a:p>
            <a:r>
              <a:rPr lang="ru-RU" sz="900" dirty="0" smtClean="0"/>
              <a:t>3) Проверьте – сырое яйцо свежее или нет (в тексте есть подсказка).       </a:t>
            </a:r>
          </a:p>
          <a:p>
            <a:r>
              <a:rPr lang="ru-RU" sz="900" dirty="0" smtClean="0"/>
              <a:t>4) Приготовьтесь продемонстрировать данный эксперимент перед одноклассниками.</a:t>
            </a:r>
          </a:p>
          <a:p>
            <a:r>
              <a:rPr lang="ru-RU" sz="900" b="1" dirty="0" smtClean="0"/>
              <a:t>4. Приготовь выступление по плану:</a:t>
            </a:r>
            <a:endParaRPr lang="ru-RU" sz="900" dirty="0" smtClean="0"/>
          </a:p>
          <a:p>
            <a:r>
              <a:rPr lang="ru-RU" sz="900" b="1" dirty="0" smtClean="0"/>
              <a:t>    </a:t>
            </a:r>
            <a:r>
              <a:rPr lang="ru-RU" sz="900" dirty="0" smtClean="0"/>
              <a:t>Мы прочитали о……………..</a:t>
            </a:r>
          </a:p>
          <a:p>
            <a:r>
              <a:rPr lang="ru-RU" sz="900" dirty="0" smtClean="0"/>
              <a:t>     Оказывается…………..</a:t>
            </a:r>
          </a:p>
          <a:p>
            <a:r>
              <a:rPr lang="ru-RU" sz="900" dirty="0" smtClean="0"/>
              <a:t>     Дома я расскажу о……..</a:t>
            </a:r>
          </a:p>
          <a:p>
            <a:endParaRPr lang="ru-RU" sz="900" dirty="0"/>
          </a:p>
        </p:txBody>
      </p:sp>
      <p:sp>
        <p:nvSpPr>
          <p:cNvPr id="3" name="Заголовок 2"/>
          <p:cNvSpPr>
            <a:spLocks noGrp="1"/>
          </p:cNvSpPr>
          <p:nvPr>
            <p:ph type="title"/>
          </p:nvPr>
        </p:nvSpPr>
        <p:spPr/>
        <p:txBody>
          <a:bodyPr>
            <a:noAutofit/>
          </a:bodyPr>
          <a:lstStyle/>
          <a:p>
            <a:pPr algn="ctr"/>
            <a:r>
              <a:rPr lang="ru-RU" sz="2800" dirty="0" smtClean="0">
                <a:solidFill>
                  <a:schemeClr val="bg2">
                    <a:lumMod val="50000"/>
                  </a:schemeClr>
                </a:solidFill>
              </a:rPr>
              <a:t>Рабочий лист для группы №2 по теме “Символ Пасхи</a:t>
            </a:r>
            <a:r>
              <a:rPr lang="ru-RU" sz="2800" dirty="0" smtClean="0">
                <a:solidFill>
                  <a:schemeClr val="bg2">
                    <a:lumMod val="50000"/>
                  </a:schemeClr>
                </a:solidFill>
              </a:rPr>
              <a:t>”</a:t>
            </a:r>
            <a:r>
              <a:rPr lang="ru-RU" sz="2800" dirty="0" smtClean="0">
                <a:solidFill>
                  <a:schemeClr val="bg2">
                    <a:lumMod val="50000"/>
                  </a:schemeClr>
                </a:solidFill>
              </a:rPr>
              <a:t/>
            </a:r>
            <a:br>
              <a:rPr lang="ru-RU" sz="2800" dirty="0" smtClean="0">
                <a:solidFill>
                  <a:schemeClr val="bg2">
                    <a:lumMod val="50000"/>
                  </a:schemeClr>
                </a:solidFill>
              </a:rPr>
            </a:br>
            <a:endParaRPr lang="ru-RU" sz="2800" dirty="0">
              <a:solidFill>
                <a:schemeClr val="bg2">
                  <a:lumMod val="50000"/>
                </a:schemeClr>
              </a:solidFill>
            </a:endParaRPr>
          </a:p>
        </p:txBody>
      </p:sp>
      <p:pic>
        <p:nvPicPr>
          <p:cNvPr id="4" name="Picture 4" descr="D:\клипарты\пасха\jajtsa37.png"/>
          <p:cNvPicPr>
            <a:picLocks noChangeAspect="1" noChangeArrowheads="1"/>
          </p:cNvPicPr>
          <p:nvPr/>
        </p:nvPicPr>
        <p:blipFill>
          <a:blip r:embed="rId3" cstate="print"/>
          <a:srcRect/>
          <a:stretch>
            <a:fillRect/>
          </a:stretch>
        </p:blipFill>
        <p:spPr bwMode="auto">
          <a:xfrm>
            <a:off x="6719888" y="4689475"/>
            <a:ext cx="2424112" cy="2168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b="1" dirty="0" smtClean="0"/>
              <a:t>Представление </a:t>
            </a:r>
            <a:r>
              <a:rPr lang="ru-RU" b="1" dirty="0" smtClean="0"/>
              <a:t>собранные в ходе исследования </a:t>
            </a:r>
            <a:r>
              <a:rPr lang="ru-RU" b="1" dirty="0" smtClean="0"/>
              <a:t>материалов. </a:t>
            </a:r>
          </a:p>
          <a:p>
            <a:r>
              <a:rPr lang="ru-RU" b="1" dirty="0" smtClean="0"/>
              <a:t>Организация выступлений </a:t>
            </a:r>
            <a:r>
              <a:rPr lang="ru-RU" b="1" dirty="0" smtClean="0"/>
              <a:t>групп</a:t>
            </a:r>
            <a:endParaRPr lang="ru-RU" dirty="0" smtClean="0"/>
          </a:p>
          <a:p>
            <a:endParaRPr lang="ru-RU" dirty="0" smtClean="0"/>
          </a:p>
          <a:p>
            <a:endParaRPr lang="ru-RU" dirty="0"/>
          </a:p>
        </p:txBody>
      </p:sp>
      <p:sp>
        <p:nvSpPr>
          <p:cNvPr id="3" name="Заголовок 2"/>
          <p:cNvSpPr>
            <a:spLocks noGrp="1"/>
          </p:cNvSpPr>
          <p:nvPr>
            <p:ph type="title"/>
          </p:nvPr>
        </p:nvSpPr>
        <p:spPr/>
        <p:txBody>
          <a:bodyPr/>
          <a:lstStyle/>
          <a:p>
            <a:r>
              <a:rPr lang="ru-RU" dirty="0" smtClean="0">
                <a:solidFill>
                  <a:schemeClr val="bg2">
                    <a:lumMod val="50000"/>
                  </a:schemeClr>
                </a:solidFill>
              </a:rPr>
              <a:t>Обмен </a:t>
            </a:r>
            <a:r>
              <a:rPr lang="ru-RU" dirty="0" smtClean="0">
                <a:solidFill>
                  <a:schemeClr val="bg2">
                    <a:lumMod val="50000"/>
                  </a:schemeClr>
                </a:solidFill>
              </a:rPr>
              <a:t>информацией (9 </a:t>
            </a:r>
            <a:r>
              <a:rPr lang="ru-RU" dirty="0" smtClean="0">
                <a:solidFill>
                  <a:schemeClr val="bg2">
                    <a:lumMod val="50000"/>
                  </a:schemeClr>
                </a:solidFill>
              </a:rPr>
              <a:t>мин)</a:t>
            </a:r>
            <a:endParaRPr lang="ru-RU" dirty="0">
              <a:solidFill>
                <a:schemeClr val="bg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dirty="0"/>
          </a:p>
        </p:txBody>
      </p:sp>
      <p:sp>
        <p:nvSpPr>
          <p:cNvPr id="3" name="Заголовок 2"/>
          <p:cNvSpPr>
            <a:spLocks noGrp="1"/>
          </p:cNvSpPr>
          <p:nvPr>
            <p:ph type="title"/>
          </p:nvPr>
        </p:nvSpPr>
        <p:spPr/>
        <p:txBody>
          <a:bodyPr>
            <a:normAutofit fontScale="90000"/>
          </a:bodyPr>
          <a:lstStyle/>
          <a:p>
            <a:pPr algn="ctr"/>
            <a:r>
              <a:rPr lang="ru-RU" dirty="0" smtClean="0">
                <a:solidFill>
                  <a:schemeClr val="bg2">
                    <a:lumMod val="50000"/>
                  </a:schemeClr>
                </a:solidFill>
              </a:rPr>
              <a:t>Построение диаграммы</a:t>
            </a:r>
            <a:r>
              <a:rPr lang="ru-RU" dirty="0" smtClean="0">
                <a:solidFill>
                  <a:schemeClr val="bg2">
                    <a:lumMod val="50000"/>
                  </a:schemeClr>
                </a:solidFill>
              </a:rPr>
              <a:t/>
            </a:r>
            <a:br>
              <a:rPr lang="ru-RU" dirty="0" smtClean="0">
                <a:solidFill>
                  <a:schemeClr val="bg2">
                    <a:lumMod val="50000"/>
                  </a:schemeClr>
                </a:solidFill>
              </a:rPr>
            </a:br>
            <a:endParaRPr lang="ru-RU" dirty="0">
              <a:solidFill>
                <a:schemeClr val="bg2">
                  <a:lumMod val="50000"/>
                </a:schemeClr>
              </a:solidFill>
            </a:endParaRPr>
          </a:p>
        </p:txBody>
      </p:sp>
      <p:graphicFrame>
        <p:nvGraphicFramePr>
          <p:cNvPr id="4" name="Диаграмма 3"/>
          <p:cNvGraphicFramePr/>
          <p:nvPr/>
        </p:nvGraphicFramePr>
        <p:xfrm>
          <a:off x="1524000" y="1397000"/>
          <a:ext cx="6548462" cy="438945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b="1" dirty="0" smtClean="0"/>
              <a:t>Возвращение к проблемному вопросу</a:t>
            </a:r>
            <a:endParaRPr lang="ru-RU" dirty="0" smtClean="0"/>
          </a:p>
          <a:p>
            <a:r>
              <a:rPr lang="ru-RU" b="1" dirty="0" smtClean="0"/>
              <a:t>Озвучивание гипотез, которые были высказаны учащимися в начале урока.</a:t>
            </a:r>
          </a:p>
          <a:p>
            <a:r>
              <a:rPr lang="ru-RU" b="1" dirty="0" smtClean="0"/>
              <a:t>Проверка каждой из гипотез.</a:t>
            </a:r>
          </a:p>
          <a:p>
            <a:r>
              <a:rPr lang="ru-RU" b="1" dirty="0" smtClean="0"/>
              <a:t>Обобщение, вывод.</a:t>
            </a:r>
          </a:p>
          <a:p>
            <a:endParaRPr lang="ru-RU" dirty="0"/>
          </a:p>
        </p:txBody>
      </p:sp>
      <p:sp>
        <p:nvSpPr>
          <p:cNvPr id="3" name="Заголовок 2"/>
          <p:cNvSpPr>
            <a:spLocks noGrp="1"/>
          </p:cNvSpPr>
          <p:nvPr>
            <p:ph type="title"/>
          </p:nvPr>
        </p:nvSpPr>
        <p:spPr/>
        <p:txBody>
          <a:bodyPr>
            <a:normAutofit fontScale="90000"/>
          </a:bodyPr>
          <a:lstStyle/>
          <a:p>
            <a:pPr algn="ctr"/>
            <a:r>
              <a:rPr lang="ru-RU" dirty="0" smtClean="0">
                <a:solidFill>
                  <a:schemeClr val="bg2">
                    <a:lumMod val="50000"/>
                  </a:schemeClr>
                </a:solidFill>
              </a:rPr>
              <a:t>Организация информации, </a:t>
            </a:r>
            <a:r>
              <a:rPr lang="ru-RU" dirty="0" smtClean="0">
                <a:solidFill>
                  <a:schemeClr val="bg2">
                    <a:lumMod val="50000"/>
                  </a:schemeClr>
                </a:solidFill>
              </a:rPr>
              <a:t>обобщение (2 </a:t>
            </a:r>
            <a:r>
              <a:rPr lang="ru-RU" dirty="0" smtClean="0">
                <a:solidFill>
                  <a:schemeClr val="bg2">
                    <a:lumMod val="50000"/>
                  </a:schemeClr>
                </a:solidFill>
              </a:rPr>
              <a:t>мин)</a:t>
            </a:r>
            <a:r>
              <a:rPr lang="ru-RU" i="1" dirty="0" smtClean="0">
                <a:solidFill>
                  <a:schemeClr val="bg2">
                    <a:lumMod val="50000"/>
                  </a:schemeClr>
                </a:solidFill>
              </a:rPr>
              <a:t> </a:t>
            </a:r>
            <a:endParaRPr lang="ru-RU" dirty="0">
              <a:solidFill>
                <a:schemeClr val="bg2">
                  <a:lumMod val="50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b="1" dirty="0" smtClean="0"/>
              <a:t>Итоги деятельности на уроке</a:t>
            </a:r>
          </a:p>
          <a:p>
            <a:r>
              <a:rPr lang="ru-RU" b="1" dirty="0" smtClean="0"/>
              <a:t>Оценивание деятельности </a:t>
            </a:r>
            <a:endParaRPr lang="ru-RU" dirty="0" smtClean="0"/>
          </a:p>
          <a:p>
            <a:endParaRPr lang="ru-RU" dirty="0"/>
          </a:p>
        </p:txBody>
      </p:sp>
      <p:sp>
        <p:nvSpPr>
          <p:cNvPr id="3" name="Заголовок 2"/>
          <p:cNvSpPr>
            <a:spLocks noGrp="1"/>
          </p:cNvSpPr>
          <p:nvPr>
            <p:ph type="title"/>
          </p:nvPr>
        </p:nvSpPr>
        <p:spPr/>
        <p:txBody>
          <a:bodyPr>
            <a:normAutofit fontScale="90000"/>
          </a:bodyPr>
          <a:lstStyle/>
          <a:p>
            <a:pPr algn="ctr"/>
            <a:r>
              <a:rPr lang="ru-RU" dirty="0" smtClean="0">
                <a:solidFill>
                  <a:schemeClr val="bg2">
                    <a:lumMod val="50000"/>
                  </a:schemeClr>
                </a:solidFill>
              </a:rPr>
              <a:t>Рефлексия (4 </a:t>
            </a:r>
            <a:r>
              <a:rPr lang="ru-RU" dirty="0" smtClean="0">
                <a:solidFill>
                  <a:schemeClr val="bg2">
                    <a:lumMod val="50000"/>
                  </a:schemeClr>
                </a:solidFill>
              </a:rPr>
              <a:t>мин)</a:t>
            </a:r>
            <a:br>
              <a:rPr lang="ru-RU" dirty="0" smtClean="0">
                <a:solidFill>
                  <a:schemeClr val="bg2">
                    <a:lumMod val="50000"/>
                  </a:schemeClr>
                </a:solidFill>
              </a:rPr>
            </a:br>
            <a:endParaRPr lang="ru-RU" dirty="0">
              <a:solidFill>
                <a:schemeClr val="bg2">
                  <a:lumMod val="50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D:\клипарты\пасха\jajtsa37.png"/>
          <p:cNvPicPr>
            <a:picLocks noChangeAspect="1" noChangeArrowheads="1"/>
          </p:cNvPicPr>
          <p:nvPr/>
        </p:nvPicPr>
        <p:blipFill>
          <a:blip r:embed="rId2" cstate="print"/>
          <a:srcRect/>
          <a:stretch>
            <a:fillRect/>
          </a:stretch>
        </p:blipFill>
        <p:spPr bwMode="auto">
          <a:xfrm>
            <a:off x="6719888" y="4689475"/>
            <a:ext cx="2424112" cy="2168525"/>
          </a:xfrm>
          <a:prstGeom prst="rect">
            <a:avLst/>
          </a:prstGeom>
          <a:noFill/>
          <a:ln w="9525">
            <a:noFill/>
            <a:miter lim="800000"/>
            <a:headEnd/>
            <a:tailEnd/>
          </a:ln>
        </p:spPr>
      </p:pic>
      <p:pic>
        <p:nvPicPr>
          <p:cNvPr id="9219" name="Picture 4" descr="D:\клипарты\пасха\jajtsa37.png"/>
          <p:cNvPicPr>
            <a:picLocks noChangeAspect="1" noChangeArrowheads="1"/>
          </p:cNvPicPr>
          <p:nvPr/>
        </p:nvPicPr>
        <p:blipFill>
          <a:blip r:embed="rId3" cstate="print"/>
          <a:srcRect/>
          <a:stretch>
            <a:fillRect/>
          </a:stretch>
        </p:blipFill>
        <p:spPr bwMode="auto">
          <a:xfrm>
            <a:off x="0" y="4621213"/>
            <a:ext cx="2036763" cy="2236787"/>
          </a:xfrm>
          <a:prstGeom prst="rect">
            <a:avLst/>
          </a:prstGeom>
          <a:noFill/>
          <a:ln w="9525">
            <a:noFill/>
            <a:miter lim="800000"/>
            <a:headEnd/>
            <a:tailEnd/>
          </a:ln>
        </p:spPr>
      </p:pic>
      <p:pic>
        <p:nvPicPr>
          <p:cNvPr id="9220" name="Picture 7" descr="D:\клипарты\пасха\jajtsa50.png"/>
          <p:cNvPicPr>
            <a:picLocks noChangeAspect="1" noChangeArrowheads="1"/>
          </p:cNvPicPr>
          <p:nvPr/>
        </p:nvPicPr>
        <p:blipFill>
          <a:blip r:embed="rId4" cstate="print"/>
          <a:srcRect/>
          <a:stretch>
            <a:fillRect/>
          </a:stretch>
        </p:blipFill>
        <p:spPr bwMode="auto">
          <a:xfrm>
            <a:off x="7007225" y="0"/>
            <a:ext cx="2136775" cy="2428875"/>
          </a:xfrm>
          <a:prstGeom prst="rect">
            <a:avLst/>
          </a:prstGeom>
          <a:noFill/>
          <a:ln w="9525">
            <a:noFill/>
            <a:miter lim="800000"/>
            <a:headEnd/>
            <a:tailEnd/>
          </a:ln>
        </p:spPr>
      </p:pic>
      <p:pic>
        <p:nvPicPr>
          <p:cNvPr id="9221" name="Picture 7" descr="D:\клипарты\пасха\jajtsa50.png"/>
          <p:cNvPicPr>
            <a:picLocks noChangeAspect="1" noChangeArrowheads="1"/>
          </p:cNvPicPr>
          <p:nvPr/>
        </p:nvPicPr>
        <p:blipFill>
          <a:blip r:embed="rId5" cstate="print"/>
          <a:srcRect/>
          <a:stretch>
            <a:fillRect/>
          </a:stretch>
        </p:blipFill>
        <p:spPr bwMode="auto">
          <a:xfrm>
            <a:off x="0" y="0"/>
            <a:ext cx="2301875" cy="2428875"/>
          </a:xfrm>
          <a:prstGeom prst="rect">
            <a:avLst/>
          </a:prstGeom>
          <a:noFill/>
          <a:ln w="9525">
            <a:noFill/>
            <a:miter lim="800000"/>
            <a:headEnd/>
            <a:tailEnd/>
          </a:ln>
        </p:spPr>
      </p:pic>
      <p:sp>
        <p:nvSpPr>
          <p:cNvPr id="9222" name="Rectangle 7"/>
          <p:cNvSpPr>
            <a:spLocks noChangeArrowheads="1"/>
          </p:cNvSpPr>
          <p:nvPr/>
        </p:nvSpPr>
        <p:spPr bwMode="auto">
          <a:xfrm>
            <a:off x="1187450" y="1628775"/>
            <a:ext cx="7489825" cy="4173538"/>
          </a:xfrm>
          <a:prstGeom prst="rect">
            <a:avLst/>
          </a:prstGeom>
          <a:noFill/>
          <a:ln w="9525">
            <a:noFill/>
            <a:miter lim="800000"/>
            <a:headEnd/>
            <a:tailEnd/>
          </a:ln>
        </p:spPr>
        <p:txBody>
          <a:bodyPr anchor="ctr">
            <a:spAutoFit/>
          </a:bodyPr>
          <a:lstStyle/>
          <a:p>
            <a:pPr>
              <a:tabLst>
                <a:tab pos="457200" algn="l"/>
              </a:tabLst>
            </a:pPr>
            <a:r>
              <a:rPr lang="ru-RU" sz="4400">
                <a:solidFill>
                  <a:srgbClr val="00CC00"/>
                </a:solidFill>
              </a:rPr>
              <a:t>Сегодня я узнал…</a:t>
            </a:r>
          </a:p>
          <a:p>
            <a:pPr>
              <a:tabLst>
                <a:tab pos="457200" algn="l"/>
              </a:tabLst>
            </a:pPr>
            <a:r>
              <a:rPr lang="ru-RU" sz="4400">
                <a:solidFill>
                  <a:srgbClr val="00CC00"/>
                </a:solidFill>
              </a:rPr>
              <a:t>Я хочу похвалить….</a:t>
            </a:r>
          </a:p>
          <a:p>
            <a:pPr>
              <a:tabLst>
                <a:tab pos="457200" algn="l"/>
              </a:tabLst>
            </a:pPr>
            <a:r>
              <a:rPr lang="ru-RU" sz="4400">
                <a:solidFill>
                  <a:srgbClr val="00CC00"/>
                </a:solidFill>
              </a:rPr>
              <a:t>Было интересно…</a:t>
            </a:r>
            <a:endParaRPr lang="en-US" sz="4400">
              <a:solidFill>
                <a:srgbClr val="00CC00"/>
              </a:solidFill>
            </a:endParaRPr>
          </a:p>
          <a:p>
            <a:pPr>
              <a:tabLst>
                <a:tab pos="457200" algn="l"/>
              </a:tabLst>
            </a:pPr>
            <a:r>
              <a:rPr lang="en-US" sz="4400">
                <a:solidFill>
                  <a:srgbClr val="00CC00"/>
                </a:solidFill>
              </a:rPr>
              <a:t>М</a:t>
            </a:r>
            <a:r>
              <a:rPr lang="ru-RU" sz="4400">
                <a:solidFill>
                  <a:srgbClr val="00CC00"/>
                </a:solidFill>
              </a:rPr>
              <a:t>еня удивил</a:t>
            </a:r>
            <a:r>
              <a:rPr lang="en-US" sz="4400">
                <a:solidFill>
                  <a:srgbClr val="00CC00"/>
                </a:solidFill>
              </a:rPr>
              <a:t>о……..</a:t>
            </a:r>
            <a:endParaRPr lang="ru-RU" sz="4400">
              <a:solidFill>
                <a:srgbClr val="00CC00"/>
              </a:solidFill>
            </a:endParaRPr>
          </a:p>
          <a:p>
            <a:pPr>
              <a:tabLst>
                <a:tab pos="457200" algn="l"/>
              </a:tabLst>
            </a:pPr>
            <a:r>
              <a:rPr lang="ru-RU" sz="4400">
                <a:solidFill>
                  <a:srgbClr val="00CC00"/>
                </a:solidFill>
              </a:rPr>
              <a:t>Мне очень хочется…</a:t>
            </a:r>
            <a:endParaRPr lang="en-US" sz="4400">
              <a:solidFill>
                <a:srgbClr val="00CC00"/>
              </a:solidFill>
            </a:endParaRPr>
          </a:p>
          <a:p>
            <a:pPr>
              <a:tabLst>
                <a:tab pos="457200" algn="l"/>
              </a:tabLst>
            </a:pPr>
            <a:endParaRPr lang="ru-RU" sz="4800">
              <a:solidFill>
                <a:srgbClr val="00CC00"/>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4294967295"/>
          </p:nvPr>
        </p:nvSpPr>
        <p:spPr>
          <a:xfrm>
            <a:off x="395288" y="1500188"/>
            <a:ext cx="8229600" cy="4725987"/>
          </a:xfrm>
        </p:spPr>
        <p:txBody>
          <a:bodyPr/>
          <a:lstStyle/>
          <a:p>
            <a:pPr eaLnBrk="1" hangingPunct="1">
              <a:lnSpc>
                <a:spcPct val="90000"/>
              </a:lnSpc>
            </a:pPr>
            <a:r>
              <a:rPr lang="ru-RU" sz="2800" b="1" dirty="0" err="1" smtClean="0">
                <a:solidFill>
                  <a:srgbClr val="FF3300"/>
                </a:solidFill>
              </a:rPr>
              <a:t>Крас</a:t>
            </a:r>
            <a:r>
              <a:rPr lang="en-US" sz="2800" b="1" dirty="0" err="1" smtClean="0">
                <a:solidFill>
                  <a:srgbClr val="FF3300"/>
                </a:solidFill>
              </a:rPr>
              <a:t>ная</a:t>
            </a:r>
            <a:r>
              <a:rPr lang="en-US" sz="2800" b="1" dirty="0" smtClean="0">
                <a:solidFill>
                  <a:srgbClr val="FF3300"/>
                </a:solidFill>
              </a:rPr>
              <a:t> </a:t>
            </a:r>
            <a:r>
              <a:rPr lang="en-US" sz="2800" b="1" dirty="0" err="1" smtClean="0">
                <a:solidFill>
                  <a:srgbClr val="FF3300"/>
                </a:solidFill>
              </a:rPr>
              <a:t>карточка</a:t>
            </a:r>
            <a:r>
              <a:rPr lang="ru-RU" sz="2800" b="1" dirty="0" smtClean="0">
                <a:solidFill>
                  <a:srgbClr val="FF3300"/>
                </a:solidFill>
              </a:rPr>
              <a:t>.</a:t>
            </a:r>
            <a:r>
              <a:rPr lang="ru-RU" sz="2800" dirty="0" smtClean="0"/>
              <a:t> </a:t>
            </a:r>
            <a:r>
              <a:rPr lang="ru-RU" sz="2800" dirty="0" smtClean="0">
                <a:solidFill>
                  <a:srgbClr val="FF3300"/>
                </a:solidFill>
              </a:rPr>
              <a:t>Мне очень понравился урок. Я с пользой и активно работал на уроке. Я понимал всё, о чем говорилось и что делалось на уроке.</a:t>
            </a:r>
            <a:endParaRPr lang="ru-RU" sz="2800" b="1" dirty="0" smtClean="0">
              <a:solidFill>
                <a:srgbClr val="FF3300"/>
              </a:solidFill>
            </a:endParaRPr>
          </a:p>
          <a:p>
            <a:pPr eaLnBrk="1" hangingPunct="1">
              <a:lnSpc>
                <a:spcPct val="90000"/>
              </a:lnSpc>
            </a:pPr>
            <a:r>
              <a:rPr lang="ru-RU" sz="2800" b="1" dirty="0" smtClean="0">
                <a:solidFill>
                  <a:srgbClr val="FFCC00"/>
                </a:solidFill>
              </a:rPr>
              <a:t>Желт</a:t>
            </a:r>
            <a:r>
              <a:rPr lang="en-US" sz="2800" b="1" dirty="0" err="1" smtClean="0">
                <a:solidFill>
                  <a:srgbClr val="FFCC00"/>
                </a:solidFill>
              </a:rPr>
              <a:t>ая</a:t>
            </a:r>
            <a:r>
              <a:rPr lang="en-US" sz="2800" b="1" dirty="0" smtClean="0">
                <a:solidFill>
                  <a:srgbClr val="FFCC00"/>
                </a:solidFill>
              </a:rPr>
              <a:t> </a:t>
            </a:r>
            <a:r>
              <a:rPr lang="en-US" sz="2800" b="1" dirty="0" err="1" smtClean="0">
                <a:solidFill>
                  <a:srgbClr val="FFCC00"/>
                </a:solidFill>
              </a:rPr>
              <a:t>карточка</a:t>
            </a:r>
            <a:r>
              <a:rPr lang="ru-RU" sz="2800" dirty="0" smtClean="0">
                <a:solidFill>
                  <a:srgbClr val="FFCC00"/>
                </a:solidFill>
              </a:rPr>
              <a:t>.</a:t>
            </a:r>
            <a:r>
              <a:rPr lang="ru-RU" sz="2800" dirty="0" smtClean="0"/>
              <a:t> </a:t>
            </a:r>
            <a:r>
              <a:rPr lang="ru-RU" sz="2800" dirty="0" smtClean="0">
                <a:solidFill>
                  <a:srgbClr val="FF9933"/>
                </a:solidFill>
              </a:rPr>
              <a:t>Урок был интересным, но мне было трудно выполнять некоторые задания.</a:t>
            </a:r>
            <a:r>
              <a:rPr lang="ru-RU" sz="2800" dirty="0" smtClean="0"/>
              <a:t> </a:t>
            </a:r>
            <a:endParaRPr lang="ru-RU" sz="2800" b="1" dirty="0" smtClean="0"/>
          </a:p>
          <a:p>
            <a:pPr eaLnBrk="1" hangingPunct="1">
              <a:lnSpc>
                <a:spcPct val="90000"/>
              </a:lnSpc>
            </a:pPr>
            <a:r>
              <a:rPr lang="en-US" sz="2800" b="1" dirty="0" err="1" smtClean="0">
                <a:solidFill>
                  <a:schemeClr val="bg2">
                    <a:lumMod val="50000"/>
                  </a:schemeClr>
                </a:solidFill>
              </a:rPr>
              <a:t>Синяя</a:t>
            </a:r>
            <a:r>
              <a:rPr lang="en-US" sz="2800" b="1" dirty="0" smtClean="0">
                <a:solidFill>
                  <a:schemeClr val="bg2">
                    <a:lumMod val="50000"/>
                  </a:schemeClr>
                </a:solidFill>
              </a:rPr>
              <a:t> </a:t>
            </a:r>
            <a:r>
              <a:rPr lang="en-US" sz="2800" b="1" dirty="0" err="1" smtClean="0">
                <a:solidFill>
                  <a:schemeClr val="bg2">
                    <a:lumMod val="50000"/>
                  </a:schemeClr>
                </a:solidFill>
              </a:rPr>
              <a:t>карточка</a:t>
            </a:r>
            <a:r>
              <a:rPr lang="ru-RU" sz="2800" b="1" dirty="0" smtClean="0">
                <a:solidFill>
                  <a:schemeClr val="bg2">
                    <a:lumMod val="50000"/>
                  </a:schemeClr>
                </a:solidFill>
              </a:rPr>
              <a:t>.</a:t>
            </a:r>
            <a:r>
              <a:rPr lang="ru-RU" sz="2800" dirty="0" smtClean="0">
                <a:solidFill>
                  <a:schemeClr val="bg2">
                    <a:lumMod val="50000"/>
                  </a:schemeClr>
                </a:solidFill>
              </a:rPr>
              <a:t> </a:t>
            </a:r>
            <a:r>
              <a:rPr lang="ru-RU" sz="2800" dirty="0" smtClean="0">
                <a:solidFill>
                  <a:schemeClr val="folHlink"/>
                </a:solidFill>
              </a:rPr>
              <a:t>Пользы от урока я получил мало. Я не очень понимал, о чём идет речь. Мне это не нужно. </a:t>
            </a:r>
          </a:p>
        </p:txBody>
      </p:sp>
      <p:pic>
        <p:nvPicPr>
          <p:cNvPr id="10243" name="Picture 7" descr="D:\клипарты\пасха\jajtsa50.png"/>
          <p:cNvPicPr>
            <a:picLocks noChangeAspect="1" noChangeArrowheads="1"/>
          </p:cNvPicPr>
          <p:nvPr/>
        </p:nvPicPr>
        <p:blipFill>
          <a:blip r:embed="rId2" cstate="print"/>
          <a:srcRect/>
          <a:stretch>
            <a:fillRect/>
          </a:stretch>
        </p:blipFill>
        <p:spPr bwMode="auto">
          <a:xfrm>
            <a:off x="0" y="0"/>
            <a:ext cx="2301875" cy="2428875"/>
          </a:xfrm>
          <a:prstGeom prst="rect">
            <a:avLst/>
          </a:prstGeom>
          <a:noFill/>
          <a:ln w="9525">
            <a:noFill/>
            <a:miter lim="800000"/>
            <a:headEnd/>
            <a:tailEnd/>
          </a:ln>
        </p:spPr>
      </p:pic>
      <p:pic>
        <p:nvPicPr>
          <p:cNvPr id="10244" name="Picture 7" descr="D:\клипарты\пасха\jajtsa50.png"/>
          <p:cNvPicPr>
            <a:picLocks noChangeAspect="1" noChangeArrowheads="1"/>
          </p:cNvPicPr>
          <p:nvPr/>
        </p:nvPicPr>
        <p:blipFill>
          <a:blip r:embed="rId3" cstate="print"/>
          <a:srcRect/>
          <a:stretch>
            <a:fillRect/>
          </a:stretch>
        </p:blipFill>
        <p:spPr bwMode="auto">
          <a:xfrm>
            <a:off x="7007225" y="0"/>
            <a:ext cx="2136775" cy="2428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572132" y="4143380"/>
            <a:ext cx="3357554" cy="1199704"/>
          </a:xfrm>
        </p:spPr>
        <p:txBody>
          <a:bodyPr>
            <a:normAutofit/>
          </a:bodyPr>
          <a:lstStyle/>
          <a:p>
            <a:pPr algn="ctr"/>
            <a:r>
              <a:rPr lang="ru-RU" sz="2000" dirty="0" smtClean="0"/>
              <a:t>Шеломова Е.Ю.</a:t>
            </a:r>
          </a:p>
          <a:p>
            <a:pPr algn="ctr"/>
            <a:r>
              <a:rPr lang="ru-RU" sz="1200" dirty="0" smtClean="0"/>
              <a:t>учитель начальных классов</a:t>
            </a:r>
          </a:p>
          <a:p>
            <a:pPr algn="ctr"/>
            <a:r>
              <a:rPr lang="en-US" sz="1200" dirty="0" smtClean="0"/>
              <a:t>I</a:t>
            </a:r>
            <a:r>
              <a:rPr lang="ru-RU" sz="1200" dirty="0" smtClean="0"/>
              <a:t> квалификационной категории</a:t>
            </a:r>
            <a:endParaRPr lang="ru-RU" sz="1200" dirty="0"/>
          </a:p>
        </p:txBody>
      </p:sp>
      <p:sp>
        <p:nvSpPr>
          <p:cNvPr id="6" name="Прямоугольник 5"/>
          <p:cNvSpPr/>
          <p:nvPr/>
        </p:nvSpPr>
        <p:spPr>
          <a:xfrm>
            <a:off x="428596" y="1500174"/>
            <a:ext cx="7909537" cy="1569660"/>
          </a:xfrm>
          <a:prstGeom prst="rect">
            <a:avLst/>
          </a:prstGeom>
          <a:noFill/>
        </p:spPr>
        <p:txBody>
          <a:bodyPr wrap="none" lIns="91440" tIns="45720" rIns="91440" bIns="45720">
            <a:spAutoFit/>
          </a:bodyPr>
          <a:lstStyle/>
          <a:p>
            <a:pPr algn="ctr"/>
            <a:r>
              <a:rPr lang="ru-RU"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ИСПОЛЬЗОВАНИЕ </a:t>
            </a:r>
            <a:r>
              <a:rPr lang="ru-RU" sz="32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ТЕХНОЛОГИИ</a:t>
            </a:r>
          </a:p>
          <a:p>
            <a:pPr algn="ctr"/>
            <a:r>
              <a:rPr lang="ru-RU"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ПРОБЛЕМНО-ИССЛЕДОВАТЕЛЬСКОГО</a:t>
            </a:r>
          </a:p>
          <a:p>
            <a:pPr algn="ctr"/>
            <a:r>
              <a:rPr lang="ru-RU" sz="32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МЕТОДА НА УРОКЕ</a:t>
            </a:r>
            <a:endParaRPr lang="ru-RU" sz="32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pic>
        <p:nvPicPr>
          <p:cNvPr id="8" name="Рисунок 7" descr="tr_th_ng_minh.jpg"/>
          <p:cNvPicPr>
            <a:picLocks noChangeAspect="1"/>
          </p:cNvPicPr>
          <p:nvPr/>
        </p:nvPicPr>
        <p:blipFill>
          <a:blip r:embed="rId2" cstate="print"/>
          <a:stretch>
            <a:fillRect/>
          </a:stretch>
        </p:blipFill>
        <p:spPr>
          <a:xfrm>
            <a:off x="142844" y="4000504"/>
            <a:ext cx="1668970" cy="2500330"/>
          </a:xfrm>
          <a:prstGeom prst="rect">
            <a:avLst/>
          </a:prstGeom>
        </p:spPr>
      </p:pic>
      <p:pic>
        <p:nvPicPr>
          <p:cNvPr id="9" name="Рисунок 8" descr="урок.jpg"/>
          <p:cNvPicPr>
            <a:picLocks noChangeAspect="1"/>
          </p:cNvPicPr>
          <p:nvPr/>
        </p:nvPicPr>
        <p:blipFill>
          <a:blip r:embed="rId3" cstate="print"/>
          <a:stretch>
            <a:fillRect/>
          </a:stretch>
        </p:blipFill>
        <p:spPr>
          <a:xfrm>
            <a:off x="142844" y="3714752"/>
            <a:ext cx="4000496" cy="300037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dissolve">
                                      <p:cBhvr>
                                        <p:cTn id="10" dur="500"/>
                                        <p:tgtEl>
                                          <p:spTgt spid="6">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dissolve">
                                      <p:cBhvr>
                                        <p:cTn id="13" dur="500"/>
                                        <p:tgtEl>
                                          <p:spTgt spid="6">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dissolve">
                                      <p:cBhvr>
                                        <p:cTn id="16" dur="500"/>
                                        <p:tgtEl>
                                          <p:spTgt spid="3">
                                            <p:txEl>
                                              <p:pRg st="0" end="0"/>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dissolve">
                                      <p:cBhvr>
                                        <p:cTn id="19" dur="500"/>
                                        <p:tgtEl>
                                          <p:spTgt spid="3">
                                            <p:txEl>
                                              <p:pRg st="1" end="1"/>
                                            </p:txEl>
                                          </p:spTgt>
                                        </p:tgtEl>
                                      </p:cBhvr>
                                    </p:animEffect>
                                  </p:childTnLst>
                                </p:cTn>
                              </p:par>
                              <p:par>
                                <p:cTn id="20" presetID="9" presetClass="entr" presetSubtype="0" fill="hold"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ssolv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85000" lnSpcReduction="20000"/>
          </a:bodyPr>
          <a:lstStyle/>
          <a:p>
            <a:pPr lvl="0"/>
            <a:r>
              <a:rPr lang="ru-RU" dirty="0" smtClean="0"/>
              <a:t>ставить </a:t>
            </a:r>
            <a:r>
              <a:rPr lang="ru-RU" dirty="0" smtClean="0"/>
              <a:t>исследовательские вопросы;</a:t>
            </a:r>
          </a:p>
          <a:p>
            <a:pPr lvl="0"/>
            <a:r>
              <a:rPr lang="ru-RU" dirty="0" smtClean="0"/>
              <a:t>формулировать проблемы;</a:t>
            </a:r>
          </a:p>
          <a:p>
            <a:pPr lvl="0"/>
            <a:r>
              <a:rPr lang="ru-RU" dirty="0" smtClean="0"/>
              <a:t>выдвигать гипотезы;</a:t>
            </a:r>
          </a:p>
          <a:p>
            <a:pPr lvl="0"/>
            <a:r>
              <a:rPr lang="ru-RU" dirty="0" smtClean="0"/>
              <a:t>составлять план работы;</a:t>
            </a:r>
          </a:p>
          <a:p>
            <a:pPr lvl="0"/>
            <a:r>
              <a:rPr lang="ru-RU" dirty="0" smtClean="0"/>
              <a:t>вести наблюдения;</a:t>
            </a:r>
          </a:p>
          <a:p>
            <a:pPr lvl="0"/>
            <a:r>
              <a:rPr lang="ru-RU" dirty="0" smtClean="0"/>
              <a:t>планировать и проводить опыты для нахождения необ­ходимой информации и проверки гипотез;</a:t>
            </a:r>
          </a:p>
          <a:p>
            <a:pPr lvl="0"/>
            <a:r>
              <a:rPr lang="ru-RU" dirty="0" smtClean="0"/>
              <a:t>выделять существенную информацию из разных источ­ников (книги, энциклопедии, простейшие графики, таблицы, рисунки, схемы, модели и т. п.);</a:t>
            </a:r>
          </a:p>
          <a:p>
            <a:pPr lvl="0"/>
            <a:r>
              <a:rPr lang="ru-RU" dirty="0" smtClean="0"/>
              <a:t>организовывать (систематизировать) информацию;</a:t>
            </a:r>
          </a:p>
          <a:p>
            <a:pPr lvl="0"/>
            <a:r>
              <a:rPr lang="ru-RU" dirty="0" smtClean="0"/>
              <a:t>представлять результаты работы в разных формах (схема, рисунок, график, таблица, устное и письменное сообщение и т. п.</a:t>
            </a:r>
          </a:p>
          <a:p>
            <a:endParaRPr lang="ru-RU" dirty="0"/>
          </a:p>
        </p:txBody>
      </p:sp>
      <p:sp>
        <p:nvSpPr>
          <p:cNvPr id="3" name="Заголовок 2"/>
          <p:cNvSpPr>
            <a:spLocks noGrp="1"/>
          </p:cNvSpPr>
          <p:nvPr>
            <p:ph type="title"/>
          </p:nvPr>
        </p:nvSpPr>
        <p:spPr/>
        <p:txBody>
          <a:bodyPr>
            <a:normAutofit fontScale="90000"/>
          </a:bodyPr>
          <a:lstStyle/>
          <a:p>
            <a:pPr algn="ctr"/>
            <a:r>
              <a:rPr lang="ru-RU" dirty="0" smtClean="0">
                <a:solidFill>
                  <a:schemeClr val="bg2">
                    <a:lumMod val="50000"/>
                  </a:schemeClr>
                </a:solidFill>
              </a:rPr>
              <a:t>Дети </a:t>
            </a:r>
            <a:r>
              <a:rPr lang="ru-RU" dirty="0" smtClean="0">
                <a:solidFill>
                  <a:schemeClr val="bg2">
                    <a:lumMod val="50000"/>
                  </a:schemeClr>
                </a:solidFill>
              </a:rPr>
              <a:t>учатся:</a:t>
            </a:r>
            <a:br>
              <a:rPr lang="ru-RU" dirty="0" smtClean="0">
                <a:solidFill>
                  <a:schemeClr val="bg2">
                    <a:lumMod val="50000"/>
                  </a:schemeClr>
                </a:solidFill>
              </a:rPr>
            </a:br>
            <a:endParaRPr lang="ru-RU" dirty="0">
              <a:solidFill>
                <a:schemeClr val="bg2">
                  <a:lumMod val="50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572132" y="4143380"/>
            <a:ext cx="3357554" cy="1199704"/>
          </a:xfrm>
        </p:spPr>
        <p:txBody>
          <a:bodyPr>
            <a:normAutofit/>
          </a:bodyPr>
          <a:lstStyle/>
          <a:p>
            <a:pPr algn="ctr"/>
            <a:endParaRPr lang="ru-RU" sz="1200" dirty="0"/>
          </a:p>
        </p:txBody>
      </p:sp>
      <p:sp>
        <p:nvSpPr>
          <p:cNvPr id="6" name="Прямоугольник 5"/>
          <p:cNvSpPr/>
          <p:nvPr/>
        </p:nvSpPr>
        <p:spPr>
          <a:xfrm>
            <a:off x="428596" y="1500174"/>
            <a:ext cx="7909537" cy="1569660"/>
          </a:xfrm>
          <a:prstGeom prst="rect">
            <a:avLst/>
          </a:prstGeom>
          <a:noFill/>
        </p:spPr>
        <p:txBody>
          <a:bodyPr wrap="none" lIns="91440" tIns="45720" rIns="91440" bIns="45720">
            <a:spAutoFit/>
          </a:bodyPr>
          <a:lstStyle/>
          <a:p>
            <a:pPr algn="ctr"/>
            <a:r>
              <a:rPr lang="ru-RU"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ИСПОЛЬЗОВАНИЕ </a:t>
            </a:r>
            <a:r>
              <a:rPr lang="ru-RU" sz="32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ТЕХНОЛОГИИ</a:t>
            </a:r>
          </a:p>
          <a:p>
            <a:pPr algn="ctr"/>
            <a:r>
              <a:rPr lang="ru-RU"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ПРОБЛЕМНО-ИССЛЕДОВАТЕЛЬСКОГО</a:t>
            </a:r>
          </a:p>
          <a:p>
            <a:pPr algn="ctr"/>
            <a:r>
              <a:rPr lang="ru-RU" sz="32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МЕТОДА НА УРОКЕ</a:t>
            </a:r>
            <a:endParaRPr lang="ru-RU" sz="32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pic>
        <p:nvPicPr>
          <p:cNvPr id="7" name="Рисунок 6" descr="p170_p4150023.jpg"/>
          <p:cNvPicPr>
            <a:picLocks noChangeAspect="1"/>
          </p:cNvPicPr>
          <p:nvPr/>
        </p:nvPicPr>
        <p:blipFill>
          <a:blip r:embed="rId2" cstate="print"/>
          <a:stretch>
            <a:fillRect/>
          </a:stretch>
        </p:blipFill>
        <p:spPr>
          <a:xfrm>
            <a:off x="285720" y="3071810"/>
            <a:ext cx="2833702" cy="2119609"/>
          </a:xfrm>
          <a:prstGeom prst="rect">
            <a:avLst/>
          </a:prstGeom>
        </p:spPr>
      </p:pic>
      <p:pic>
        <p:nvPicPr>
          <p:cNvPr id="10" name="Рисунок 9" descr="p262_2011-013.jpg"/>
          <p:cNvPicPr>
            <a:picLocks noChangeAspect="1"/>
          </p:cNvPicPr>
          <p:nvPr/>
        </p:nvPicPr>
        <p:blipFill>
          <a:blip r:embed="rId3" cstate="print"/>
          <a:stretch>
            <a:fillRect/>
          </a:stretch>
        </p:blipFill>
        <p:spPr>
          <a:xfrm>
            <a:off x="6143636" y="3214686"/>
            <a:ext cx="2773952" cy="20761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dissolve">
                                      <p:cBhvr>
                                        <p:cTn id="10" dur="500"/>
                                        <p:tgtEl>
                                          <p:spTgt spid="6">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dissolve">
                                      <p:cBhvr>
                                        <p:cTn id="13" dur="500"/>
                                        <p:tgtEl>
                                          <p:spTgt spid="6">
                                            <p:txEl>
                                              <p:pRg st="2" end="2"/>
                                            </p:txEl>
                                          </p:spTgt>
                                        </p:tgtEl>
                                      </p:cBhvr>
                                    </p:animEffect>
                                  </p:childTnLst>
                                </p:cTn>
                              </p:par>
                              <p:par>
                                <p:cTn id="14" presetID="9" presetClass="entr" presetSubtype="0" fill="hold" nodeType="withEffect" nodePh="1">
                                  <p:stCondLst>
                                    <p:cond delay="0"/>
                                  </p:stCondLst>
                                  <p:endCondLst>
                                    <p:cond evt="begin" delay="0">
                                      <p:tn val="14"/>
                                    </p:cond>
                                  </p:end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dissolve">
                                      <p:cBhvr>
                                        <p:cTn id="1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r_th_ng_minh.jpg"/>
          <p:cNvPicPr>
            <a:picLocks noGrp="1" noChangeAspect="1"/>
          </p:cNvPicPr>
          <p:nvPr>
            <p:ph idx="1"/>
          </p:nvPr>
        </p:nvPicPr>
        <p:blipFill>
          <a:blip r:embed="rId2" cstate="print"/>
          <a:stretch>
            <a:fillRect/>
          </a:stretch>
        </p:blipFill>
        <p:spPr>
          <a:xfrm>
            <a:off x="5572132" y="2108333"/>
            <a:ext cx="3043241" cy="4559163"/>
          </a:xfrm>
        </p:spPr>
      </p:pic>
      <p:sp>
        <p:nvSpPr>
          <p:cNvPr id="3" name="Заголовок 2"/>
          <p:cNvSpPr>
            <a:spLocks noGrp="1"/>
          </p:cNvSpPr>
          <p:nvPr>
            <p:ph type="title"/>
          </p:nvPr>
        </p:nvSpPr>
        <p:spPr>
          <a:xfrm>
            <a:off x="571472" y="357166"/>
            <a:ext cx="8229600" cy="1143000"/>
          </a:xfrm>
        </p:spPr>
        <p:txBody>
          <a:bodyPr/>
          <a:lstStyle/>
          <a:p>
            <a:pPr algn="ctr"/>
            <a:r>
              <a:rPr lang="ru-RU" dirty="0" smtClean="0">
                <a:solidFill>
                  <a:schemeClr val="bg2">
                    <a:lumMod val="50000"/>
                  </a:schemeClr>
                </a:solidFill>
              </a:rPr>
              <a:t>СПАСИБО ЗА ВНИМАНИЕ</a:t>
            </a:r>
            <a:endParaRPr lang="ru-RU" dirty="0">
              <a:solidFill>
                <a:schemeClr val="bg2">
                  <a:lumMod val="5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lgn="ctr">
              <a:buNone/>
            </a:pPr>
            <a:r>
              <a:rPr lang="ru-RU" sz="2800" b="1" dirty="0" smtClean="0">
                <a:solidFill>
                  <a:schemeClr val="hlink"/>
                </a:solidFill>
                <a:latin typeface="Arial" pitchFamily="34" charset="0"/>
              </a:rPr>
              <a:t>В основе Стандарта лежит </a:t>
            </a:r>
          </a:p>
          <a:p>
            <a:pPr algn="ctr">
              <a:buNone/>
            </a:pPr>
            <a:r>
              <a:rPr lang="ru-RU" sz="2800" b="1" dirty="0" err="1" smtClean="0">
                <a:solidFill>
                  <a:schemeClr val="accent2"/>
                </a:solidFill>
                <a:latin typeface="Arial" pitchFamily="34" charset="0"/>
              </a:rPr>
              <a:t>системно-деятельностный</a:t>
            </a:r>
            <a:r>
              <a:rPr lang="ru-RU" sz="2800" b="1" dirty="0" smtClean="0">
                <a:solidFill>
                  <a:schemeClr val="accent2"/>
                </a:solidFill>
                <a:latin typeface="Arial" pitchFamily="34" charset="0"/>
              </a:rPr>
              <a:t> подход.</a:t>
            </a:r>
          </a:p>
          <a:p>
            <a:pPr marL="609600" indent="-609600" algn="ctr">
              <a:spcBef>
                <a:spcPct val="0"/>
              </a:spcBef>
              <a:buClr>
                <a:srgbClr val="FFFFFF"/>
              </a:buClr>
              <a:buFont typeface="Arial" pitchFamily="34" charset="0"/>
              <a:buNone/>
            </a:pPr>
            <a:r>
              <a:rPr lang="ru-RU" sz="2800" b="1" dirty="0" smtClean="0"/>
              <a:t>     </a:t>
            </a:r>
            <a:endParaRPr lang="ru-RU" sz="2800" b="1" dirty="0" smtClean="0">
              <a:effectLst>
                <a:outerShdw blurRad="38100" dist="38100" dir="2700000" algn="tl">
                  <a:srgbClr val="C0C0C0"/>
                </a:outerShdw>
              </a:effectLst>
            </a:endParaRPr>
          </a:p>
          <a:p>
            <a:pPr algn="ctr">
              <a:defRPr/>
            </a:pPr>
            <a:endParaRPr lang="ru-RU" sz="1050" b="1" dirty="0" smtClean="0">
              <a:effectLst>
                <a:outerShdw blurRad="38100" dist="38100" dir="2700000" algn="tl">
                  <a:srgbClr val="FFFFFF"/>
                </a:outerShdw>
              </a:effectLst>
              <a:latin typeface="Tahoma" pitchFamily="34" charset="0"/>
            </a:endParaRPr>
          </a:p>
          <a:p>
            <a:endParaRPr lang="ru-RU" sz="2800" b="1" dirty="0" smtClean="0"/>
          </a:p>
          <a:p>
            <a:endParaRPr lang="ru-RU" sz="2800" b="1" dirty="0" smtClean="0"/>
          </a:p>
          <a:p>
            <a:endParaRPr lang="ru-RU" dirty="0"/>
          </a:p>
        </p:txBody>
      </p:sp>
      <p:sp>
        <p:nvSpPr>
          <p:cNvPr id="3" name="Заголовок 2"/>
          <p:cNvSpPr>
            <a:spLocks noGrp="1"/>
          </p:cNvSpPr>
          <p:nvPr>
            <p:ph type="title"/>
          </p:nvPr>
        </p:nvSpPr>
        <p:spPr/>
        <p:txBody>
          <a:bodyPr>
            <a:normAutofit fontScale="90000"/>
          </a:bodyPr>
          <a:lstStyle/>
          <a:p>
            <a:r>
              <a:rPr lang="ru-RU" dirty="0" smtClean="0">
                <a:solidFill>
                  <a:schemeClr val="bg2">
                    <a:lumMod val="50000"/>
                  </a:schemeClr>
                </a:solidFill>
                <a:latin typeface="Arial" pitchFamily="34" charset="0"/>
              </a:rPr>
              <a:t>ФГОС: </a:t>
            </a:r>
            <a:r>
              <a:rPr lang="en-US" dirty="0" smtClean="0">
                <a:solidFill>
                  <a:schemeClr val="bg2">
                    <a:lumMod val="50000"/>
                  </a:schemeClr>
                </a:solidFill>
                <a:latin typeface="Arial" pitchFamily="34" charset="0"/>
              </a:rPr>
              <a:t>I</a:t>
            </a:r>
            <a:r>
              <a:rPr lang="ru-RU" dirty="0" smtClean="0">
                <a:solidFill>
                  <a:schemeClr val="bg2">
                    <a:lumMod val="50000"/>
                  </a:schemeClr>
                </a:solidFill>
                <a:latin typeface="Arial" pitchFamily="34" charset="0"/>
              </a:rPr>
              <a:t>. Общие положения. п. 7</a:t>
            </a:r>
            <a:endParaRPr lang="ru-RU" dirty="0">
              <a:solidFill>
                <a:schemeClr val="bg2">
                  <a:lumMod val="50000"/>
                </a:schemeClr>
              </a:solidFill>
            </a:endParaRPr>
          </a:p>
        </p:txBody>
      </p:sp>
      <p:sp>
        <p:nvSpPr>
          <p:cNvPr id="4" name="AutoShape 8"/>
          <p:cNvSpPr>
            <a:spLocks noChangeArrowheads="1"/>
          </p:cNvSpPr>
          <p:nvPr/>
        </p:nvSpPr>
        <p:spPr bwMode="auto">
          <a:xfrm>
            <a:off x="785786" y="3214686"/>
            <a:ext cx="7740650" cy="4318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B2B2B2"/>
              </a:gs>
              <a:gs pos="50000">
                <a:srgbClr val="FFFFCC"/>
              </a:gs>
              <a:gs pos="100000">
                <a:srgbClr val="B2B2B2"/>
              </a:gs>
            </a:gsLst>
            <a:lin ang="5400000" scaled="1"/>
          </a:gradFill>
          <a:ln w="9525">
            <a:solidFill>
              <a:schemeClr val="tx1"/>
            </a:solidFill>
            <a:miter lim="800000"/>
            <a:headEnd/>
            <a:tailEnd/>
          </a:ln>
        </p:spPr>
        <p:txBody>
          <a:bodyPr wrap="none" lIns="90000" tIns="46800" rIns="90000" bIns="46800" anchor="ctr"/>
          <a:lstStyle/>
          <a:p>
            <a:pPr algn="ctr" eaLnBrk="0" hangingPunct="0"/>
            <a:r>
              <a:rPr lang="ru-RU" dirty="0"/>
              <a:t>Вектор смещения акцентов нового стандарта</a:t>
            </a:r>
          </a:p>
        </p:txBody>
      </p:sp>
      <p:graphicFrame>
        <p:nvGraphicFramePr>
          <p:cNvPr id="5" name="Таблица 4"/>
          <p:cNvGraphicFramePr>
            <a:graphicFrameLocks noGrp="1"/>
          </p:cNvGraphicFramePr>
          <p:nvPr/>
        </p:nvGraphicFramePr>
        <p:xfrm>
          <a:off x="785786" y="3786190"/>
          <a:ext cx="7715304" cy="2042160"/>
        </p:xfrm>
        <a:graphic>
          <a:graphicData uri="http://schemas.openxmlformats.org/drawingml/2006/table">
            <a:tbl>
              <a:tblPr firstRow="1" bandRow="1">
                <a:tableStyleId>{5C22544A-7EE6-4342-B048-85BDC9FD1C3A}</a:tableStyleId>
              </a:tblPr>
              <a:tblGrid>
                <a:gridCol w="2571768"/>
                <a:gridCol w="2571768"/>
                <a:gridCol w="2571768"/>
              </a:tblGrid>
              <a:tr h="370840">
                <a:tc>
                  <a:txBody>
                    <a:bodyPr/>
                    <a:lstStyle/>
                    <a:p>
                      <a:pPr>
                        <a:defRPr/>
                      </a:pPr>
                      <a:r>
                        <a:rPr lang="ru-RU" sz="2400" b="1" i="1" dirty="0" smtClean="0">
                          <a:solidFill>
                            <a:schemeClr val="bg2">
                              <a:lumMod val="50000"/>
                            </a:schemeClr>
                          </a:solidFill>
                          <a:latin typeface="Tahoma" pitchFamily="34" charset="0"/>
                        </a:rPr>
                        <a:t>Чему учить?             </a:t>
                      </a:r>
                    </a:p>
                    <a:p>
                      <a:pPr>
                        <a:defRPr/>
                      </a:pPr>
                      <a:endParaRPr lang="ru-RU" sz="2400" b="1" i="1" dirty="0" smtClean="0">
                        <a:solidFill>
                          <a:schemeClr val="bg2">
                            <a:lumMod val="50000"/>
                          </a:schemeClr>
                        </a:solidFill>
                        <a:latin typeface="Tahoma" pitchFamily="34" charset="0"/>
                      </a:endParaRPr>
                    </a:p>
                    <a:p>
                      <a:pPr>
                        <a:defRPr/>
                      </a:pPr>
                      <a:r>
                        <a:rPr lang="ru-RU" sz="1800" b="1" dirty="0" smtClean="0">
                          <a:solidFill>
                            <a:schemeClr val="bg2">
                              <a:lumMod val="50000"/>
                            </a:schemeClr>
                          </a:solidFill>
                          <a:effectLst>
                            <a:outerShdw blurRad="38100" dist="38100" dir="2700000" algn="tl">
                              <a:srgbClr val="FFFFFF"/>
                            </a:outerShdw>
                          </a:effectLst>
                          <a:latin typeface="Tahoma" pitchFamily="34" charset="0"/>
                        </a:rPr>
                        <a:t>обновление</a:t>
                      </a:r>
                    </a:p>
                    <a:p>
                      <a:pPr>
                        <a:defRPr/>
                      </a:pPr>
                      <a:r>
                        <a:rPr lang="ru-RU" sz="1800" b="1" dirty="0" smtClean="0">
                          <a:solidFill>
                            <a:schemeClr val="bg2">
                              <a:lumMod val="50000"/>
                            </a:schemeClr>
                          </a:solidFill>
                          <a:effectLst>
                            <a:outerShdw blurRad="38100" dist="38100" dir="2700000" algn="tl">
                              <a:srgbClr val="FFFFFF"/>
                            </a:outerShdw>
                          </a:effectLst>
                          <a:latin typeface="Tahoma" pitchFamily="34" charset="0"/>
                        </a:rPr>
                        <a:t>содержания</a:t>
                      </a:r>
                    </a:p>
                    <a:p>
                      <a:endParaRPr lang="ru-RU" dirty="0">
                        <a:solidFill>
                          <a:schemeClr val="bg2">
                            <a:lumMod val="50000"/>
                          </a:schemeClr>
                        </a:solidFill>
                      </a:endParaRPr>
                    </a:p>
                  </a:txBody>
                  <a:tcPr>
                    <a:solidFill>
                      <a:schemeClr val="bg1"/>
                    </a:solidFill>
                  </a:tcPr>
                </a:tc>
                <a:tc>
                  <a:txBody>
                    <a:bodyPr/>
                    <a:lstStyle/>
                    <a:p>
                      <a:pPr algn="l">
                        <a:defRPr/>
                      </a:pPr>
                      <a:r>
                        <a:rPr lang="ru-RU" sz="2400" b="1" i="1" dirty="0" smtClean="0">
                          <a:solidFill>
                            <a:schemeClr val="bg2">
                              <a:lumMod val="50000"/>
                            </a:schemeClr>
                          </a:solidFill>
                          <a:latin typeface="Tahoma" pitchFamily="34" charset="0"/>
                        </a:rPr>
                        <a:t>Ради чего</a:t>
                      </a:r>
                    </a:p>
                    <a:p>
                      <a:pPr algn="l">
                        <a:defRPr/>
                      </a:pPr>
                      <a:r>
                        <a:rPr lang="ru-RU" sz="2400" b="1" i="1" dirty="0" smtClean="0">
                          <a:solidFill>
                            <a:schemeClr val="bg2">
                              <a:lumMod val="50000"/>
                            </a:schemeClr>
                          </a:solidFill>
                          <a:latin typeface="Tahoma" pitchFamily="34" charset="0"/>
                        </a:rPr>
                        <a:t>учить?</a:t>
                      </a:r>
                    </a:p>
                    <a:p>
                      <a:pPr algn="l">
                        <a:defRPr/>
                      </a:pPr>
                      <a:endParaRPr lang="ru-RU" b="1" i="1" dirty="0" smtClean="0">
                        <a:solidFill>
                          <a:schemeClr val="bg2">
                            <a:lumMod val="50000"/>
                          </a:schemeClr>
                        </a:solidFill>
                        <a:latin typeface="Tahoma" pitchFamily="34" charset="0"/>
                      </a:endParaRPr>
                    </a:p>
                    <a:p>
                      <a:pPr algn="l">
                        <a:defRPr/>
                      </a:pPr>
                      <a:r>
                        <a:rPr lang="en-US" b="1" dirty="0" smtClean="0">
                          <a:solidFill>
                            <a:schemeClr val="bg2">
                              <a:lumMod val="50000"/>
                            </a:schemeClr>
                          </a:solidFill>
                          <a:effectLst>
                            <a:outerShdw blurRad="38100" dist="38100" dir="2700000" algn="tl">
                              <a:srgbClr val="FFFFFF"/>
                            </a:outerShdw>
                          </a:effectLst>
                          <a:latin typeface="Tahoma" pitchFamily="34" charset="0"/>
                        </a:rPr>
                        <a:t>   </a:t>
                      </a:r>
                      <a:r>
                        <a:rPr lang="ru-RU" b="1" dirty="0" smtClean="0">
                          <a:solidFill>
                            <a:schemeClr val="bg2">
                              <a:lumMod val="50000"/>
                            </a:schemeClr>
                          </a:solidFill>
                          <a:effectLst>
                            <a:outerShdw blurRad="38100" dist="38100" dir="2700000" algn="tl">
                              <a:srgbClr val="FFFFFF"/>
                            </a:outerShdw>
                          </a:effectLst>
                          <a:latin typeface="Tahoma" pitchFamily="34" charset="0"/>
                        </a:rPr>
                        <a:t>ценности </a:t>
                      </a:r>
                    </a:p>
                    <a:p>
                      <a:pPr algn="l">
                        <a:defRPr/>
                      </a:pPr>
                      <a:r>
                        <a:rPr lang="ru-RU" b="1" dirty="0" smtClean="0">
                          <a:solidFill>
                            <a:schemeClr val="bg2">
                              <a:lumMod val="50000"/>
                            </a:schemeClr>
                          </a:solidFill>
                          <a:effectLst>
                            <a:outerShdw blurRad="38100" dist="38100" dir="2700000" algn="tl">
                              <a:srgbClr val="FFFFFF"/>
                            </a:outerShdw>
                          </a:effectLst>
                          <a:latin typeface="Tahoma" pitchFamily="34" charset="0"/>
                        </a:rPr>
                        <a:t>образования</a:t>
                      </a:r>
                    </a:p>
                    <a:p>
                      <a:pPr algn="ctr">
                        <a:defRPr/>
                      </a:pPr>
                      <a:endParaRPr lang="ru-RU" sz="800" b="1" dirty="0" smtClean="0">
                        <a:solidFill>
                          <a:schemeClr val="bg2">
                            <a:lumMod val="50000"/>
                          </a:schemeClr>
                        </a:solidFill>
                        <a:effectLst>
                          <a:outerShdw blurRad="38100" dist="38100" dir="2700000" algn="tl">
                            <a:srgbClr val="000000"/>
                          </a:outerShdw>
                        </a:effectLst>
                        <a:latin typeface="Tahoma" pitchFamily="34" charset="0"/>
                      </a:endParaRPr>
                    </a:p>
                    <a:p>
                      <a:endParaRPr lang="ru-RU" dirty="0">
                        <a:solidFill>
                          <a:schemeClr val="bg2">
                            <a:lumMod val="50000"/>
                          </a:schemeClr>
                        </a:solidFill>
                      </a:endParaRPr>
                    </a:p>
                  </a:txBody>
                  <a:tcPr>
                    <a:solidFill>
                      <a:schemeClr val="bg1"/>
                    </a:solidFill>
                  </a:tcPr>
                </a:tc>
                <a:tc>
                  <a:txBody>
                    <a:bodyPr/>
                    <a:lstStyle/>
                    <a:p>
                      <a:pPr algn="ctr"/>
                      <a:r>
                        <a:rPr lang="ru-RU" sz="2400" b="1" i="1" dirty="0" smtClean="0">
                          <a:solidFill>
                            <a:schemeClr val="bg2">
                              <a:lumMod val="50000"/>
                            </a:schemeClr>
                          </a:solidFill>
                          <a:latin typeface="Tahoma" pitchFamily="34" charset="0"/>
                        </a:rPr>
                        <a:t>Как учить?</a:t>
                      </a:r>
                    </a:p>
                    <a:p>
                      <a:pPr algn="ctr"/>
                      <a:endParaRPr lang="ru-RU" sz="1000" b="1" i="1" dirty="0" smtClean="0">
                        <a:solidFill>
                          <a:schemeClr val="bg2">
                            <a:lumMod val="50000"/>
                          </a:schemeClr>
                        </a:solidFill>
                        <a:latin typeface="Tahoma" pitchFamily="34" charset="0"/>
                      </a:endParaRPr>
                    </a:p>
                    <a:p>
                      <a:pPr algn="ctr"/>
                      <a:r>
                        <a:rPr lang="ru-RU" b="1" dirty="0" smtClean="0">
                          <a:solidFill>
                            <a:schemeClr val="bg2">
                              <a:lumMod val="50000"/>
                            </a:schemeClr>
                          </a:solidFill>
                          <a:latin typeface="Tahoma" pitchFamily="34" charset="0"/>
                        </a:rPr>
                        <a:t>обновление</a:t>
                      </a:r>
                    </a:p>
                    <a:p>
                      <a:pPr algn="ctr"/>
                      <a:r>
                        <a:rPr lang="ru-RU" b="1" dirty="0" smtClean="0">
                          <a:solidFill>
                            <a:schemeClr val="bg2">
                              <a:lumMod val="50000"/>
                            </a:schemeClr>
                          </a:solidFill>
                          <a:latin typeface="Tahoma" pitchFamily="34" charset="0"/>
                        </a:rPr>
                        <a:t>средств</a:t>
                      </a:r>
                    </a:p>
                    <a:p>
                      <a:pPr algn="ctr"/>
                      <a:r>
                        <a:rPr lang="ru-RU" b="1" dirty="0" smtClean="0">
                          <a:solidFill>
                            <a:schemeClr val="bg2">
                              <a:lumMod val="50000"/>
                            </a:schemeClr>
                          </a:solidFill>
                          <a:latin typeface="Tahoma" pitchFamily="34" charset="0"/>
                        </a:rPr>
                        <a:t>обучения</a:t>
                      </a:r>
                    </a:p>
                    <a:p>
                      <a:endParaRPr lang="ru-RU" dirty="0">
                        <a:solidFill>
                          <a:schemeClr val="bg2">
                            <a:lumMod val="50000"/>
                          </a:schemeClr>
                        </a:solidFill>
                      </a:endParaRPr>
                    </a:p>
                  </a:txBody>
                  <a:tcPr>
                    <a:solidFill>
                      <a:schemeClr val="bg1"/>
                    </a:solid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sz="half" idx="2"/>
          </p:nvPr>
        </p:nvSpPr>
        <p:spPr>
          <a:xfrm>
            <a:off x="1142976" y="4857760"/>
            <a:ext cx="7717048" cy="648232"/>
          </a:xfrm>
        </p:spPr>
        <p:txBody>
          <a:bodyPr/>
          <a:lstStyle/>
          <a:p>
            <a:endParaRPr lang="ru-RU" dirty="0"/>
          </a:p>
        </p:txBody>
      </p:sp>
      <p:pic>
        <p:nvPicPr>
          <p:cNvPr id="8" name="Рисунок 7" descr="829_0226.jpg"/>
          <p:cNvPicPr>
            <a:picLocks noGrp="1" noChangeAspect="1"/>
          </p:cNvPicPr>
          <p:nvPr>
            <p:ph type="pic" idx="1"/>
          </p:nvPr>
        </p:nvPicPr>
        <p:blipFill>
          <a:blip r:embed="rId2" cstate="print"/>
          <a:srcRect t="16024" b="16024"/>
          <a:stretch>
            <a:fillRect/>
          </a:stretch>
        </p:blipFill>
        <p:spPr/>
      </p:pic>
      <p:sp>
        <p:nvSpPr>
          <p:cNvPr id="4" name="Заголовок 3"/>
          <p:cNvSpPr>
            <a:spLocks noGrp="1"/>
          </p:cNvSpPr>
          <p:nvPr>
            <p:ph type="title"/>
          </p:nvPr>
        </p:nvSpPr>
        <p:spPr/>
        <p:txBody>
          <a:bodyPr>
            <a:noAutofit/>
          </a:bodyPr>
          <a:lstStyle/>
          <a:p>
            <a:r>
              <a:rPr lang="ru-RU" sz="3200" dirty="0" smtClean="0">
                <a:solidFill>
                  <a:schemeClr val="accent4">
                    <a:lumMod val="20000"/>
                    <a:lumOff val="80000"/>
                  </a:schemeClr>
                </a:solidFill>
              </a:rPr>
              <a:t>Исследуй все, пусть для тебя на</a:t>
            </a:r>
            <a:r>
              <a:rPr lang="en-US" sz="3200" dirty="0" smtClean="0">
                <a:solidFill>
                  <a:schemeClr val="accent4">
                    <a:lumMod val="20000"/>
                    <a:lumOff val="80000"/>
                  </a:schemeClr>
                </a:solidFill>
              </a:rPr>
              <a:t> </a:t>
            </a:r>
            <a:r>
              <a:rPr lang="ru-RU" sz="3200" dirty="0" smtClean="0">
                <a:solidFill>
                  <a:schemeClr val="accent4">
                    <a:lumMod val="20000"/>
                    <a:lumOff val="80000"/>
                  </a:schemeClr>
                </a:solidFill>
              </a:rPr>
              <a:t>первом месте будет разум; </a:t>
            </a:r>
            <a:r>
              <a:rPr lang="en-US" sz="3200" dirty="0" smtClean="0">
                <a:solidFill>
                  <a:schemeClr val="accent4">
                    <a:lumMod val="20000"/>
                    <a:lumOff val="80000"/>
                  </a:schemeClr>
                </a:solidFill>
              </a:rPr>
              <a:t>  </a:t>
            </a:r>
            <a:r>
              <a:rPr lang="ru-RU" sz="3200" dirty="0" smtClean="0">
                <a:solidFill>
                  <a:schemeClr val="accent4">
                    <a:lumMod val="20000"/>
                    <a:lumOff val="80000"/>
                  </a:schemeClr>
                </a:solidFill>
              </a:rPr>
              <a:t>предоставь ему руководить собой.</a:t>
            </a:r>
            <a:br>
              <a:rPr lang="ru-RU" sz="3200" dirty="0" smtClean="0">
                <a:solidFill>
                  <a:schemeClr val="accent4">
                    <a:lumMod val="20000"/>
                    <a:lumOff val="80000"/>
                  </a:schemeClr>
                </a:solidFill>
              </a:rPr>
            </a:br>
            <a:r>
              <a:rPr lang="ru-RU" sz="3200" dirty="0" smtClean="0">
                <a:hlinkClick r:id="rId3"/>
              </a:rPr>
              <a:t>Пифагор</a:t>
            </a:r>
            <a:endParaRPr lang="ru-RU"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a:bodyPr>
          <a:lstStyle/>
          <a:p>
            <a:r>
              <a:rPr lang="ru-RU" b="1" dirty="0" smtClean="0"/>
              <a:t>Мотивация (</a:t>
            </a:r>
            <a:r>
              <a:rPr lang="ru-RU" i="1" dirty="0" smtClean="0"/>
              <a:t>создание проблемной ситуации</a:t>
            </a:r>
            <a:r>
              <a:rPr lang="ru-RU" b="1" dirty="0" smtClean="0"/>
              <a:t>)</a:t>
            </a:r>
          </a:p>
          <a:p>
            <a:r>
              <a:rPr lang="ru-RU" b="1" dirty="0" smtClean="0"/>
              <a:t>Исследование</a:t>
            </a:r>
            <a:r>
              <a:rPr lang="ru-RU" dirty="0" smtClean="0"/>
              <a:t> (</a:t>
            </a:r>
            <a:r>
              <a:rPr lang="ru-RU" i="1" dirty="0" smtClean="0"/>
              <a:t>может быть в малых группах</a:t>
            </a:r>
            <a:r>
              <a:rPr lang="ru-RU" dirty="0" smtClean="0"/>
              <a:t>)</a:t>
            </a:r>
          </a:p>
          <a:p>
            <a:r>
              <a:rPr lang="ru-RU" b="1" dirty="0" smtClean="0"/>
              <a:t>Обмен информацией</a:t>
            </a:r>
          </a:p>
          <a:p>
            <a:r>
              <a:rPr lang="ru-RU" b="1" dirty="0" smtClean="0"/>
              <a:t>Организация информации</a:t>
            </a:r>
          </a:p>
          <a:p>
            <a:r>
              <a:rPr lang="ru-RU" b="1" dirty="0" smtClean="0"/>
              <a:t>Связывание информации</a:t>
            </a:r>
          </a:p>
          <a:p>
            <a:r>
              <a:rPr lang="ru-RU" b="1" dirty="0" smtClean="0"/>
              <a:t>Подведение  итогов.  Рефлексия.</a:t>
            </a:r>
          </a:p>
          <a:p>
            <a:r>
              <a:rPr lang="ru-RU" dirty="0" smtClean="0"/>
              <a:t>Постановка новых вопросов </a:t>
            </a:r>
          </a:p>
          <a:p>
            <a:r>
              <a:rPr lang="ru-RU" b="1" dirty="0" smtClean="0"/>
              <a:t> </a:t>
            </a:r>
            <a:r>
              <a:rPr lang="ru-RU" dirty="0" smtClean="0"/>
              <a:t>Применение</a:t>
            </a:r>
            <a:r>
              <a:rPr lang="ru-RU" b="1" dirty="0" smtClean="0"/>
              <a:t> </a:t>
            </a:r>
            <a:endParaRPr lang="ru-RU" dirty="0" smtClean="0"/>
          </a:p>
          <a:p>
            <a:pPr>
              <a:buNone/>
            </a:pPr>
            <a:r>
              <a:rPr lang="ru-RU" b="1" dirty="0" smtClean="0"/>
              <a:t> </a:t>
            </a:r>
            <a:endParaRPr lang="ru-RU" dirty="0" smtClean="0"/>
          </a:p>
          <a:p>
            <a:endParaRPr lang="ru-RU" dirty="0"/>
          </a:p>
        </p:txBody>
      </p:sp>
      <p:sp>
        <p:nvSpPr>
          <p:cNvPr id="3" name="Заголовок 2"/>
          <p:cNvSpPr>
            <a:spLocks noGrp="1"/>
          </p:cNvSpPr>
          <p:nvPr>
            <p:ph type="title"/>
          </p:nvPr>
        </p:nvSpPr>
        <p:spPr/>
        <p:txBody>
          <a:bodyPr/>
          <a:lstStyle/>
          <a:p>
            <a:pPr algn="ctr"/>
            <a:r>
              <a:rPr lang="ru-RU" dirty="0" smtClean="0">
                <a:solidFill>
                  <a:schemeClr val="bg2">
                    <a:lumMod val="50000"/>
                  </a:schemeClr>
                </a:solidFill>
              </a:rPr>
              <a:t>ОСНОВНЫЕ ЭТАПЫ</a:t>
            </a:r>
            <a:endParaRPr lang="ru-RU" dirty="0">
              <a:solidFill>
                <a:schemeClr val="bg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across)">
                                      <p:cBhvr>
                                        <p:cTn id="7" dur="500"/>
                                        <p:tgtEl>
                                          <p:spTgt spid="2">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checkerboard(across)">
                                      <p:cBhvr>
                                        <p:cTn id="11" dur="500"/>
                                        <p:tgtEl>
                                          <p:spTgt spid="2">
                                            <p:txEl>
                                              <p:pRg st="1" end="1"/>
                                            </p:txEl>
                                          </p:spTgt>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checkerboard(across)">
                                      <p:cBhvr>
                                        <p:cTn id="15" dur="500"/>
                                        <p:tgtEl>
                                          <p:spTgt spid="2">
                                            <p:txEl>
                                              <p:pRg st="2" end="2"/>
                                            </p:txEl>
                                          </p:spTgt>
                                        </p:tgtEl>
                                      </p:cBhvr>
                                    </p:animEffect>
                                  </p:childTnLst>
                                </p:cTn>
                              </p:par>
                            </p:childTnLst>
                          </p:cTn>
                        </p:par>
                        <p:par>
                          <p:cTn id="16" fill="hold">
                            <p:stCondLst>
                              <p:cond delay="1500"/>
                            </p:stCondLst>
                            <p:childTnLst>
                              <p:par>
                                <p:cTn id="17" presetID="5" presetClass="entr" presetSubtype="10" fill="hold"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checkerboard(across)">
                                      <p:cBhvr>
                                        <p:cTn id="19" dur="500"/>
                                        <p:tgtEl>
                                          <p:spTgt spid="2">
                                            <p:txEl>
                                              <p:pRg st="3" end="3"/>
                                            </p:txEl>
                                          </p:spTgt>
                                        </p:tgtEl>
                                      </p:cBhvr>
                                    </p:animEffect>
                                  </p:childTnLst>
                                </p:cTn>
                              </p:par>
                            </p:childTnLst>
                          </p:cTn>
                        </p:par>
                        <p:par>
                          <p:cTn id="20" fill="hold">
                            <p:stCondLst>
                              <p:cond delay="2000"/>
                            </p:stCondLst>
                            <p:childTnLst>
                              <p:par>
                                <p:cTn id="21" presetID="5" presetClass="entr" presetSubtype="10" fill="hold" nodeType="after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checkerboard(across)">
                                      <p:cBhvr>
                                        <p:cTn id="23" dur="500"/>
                                        <p:tgtEl>
                                          <p:spTgt spid="2">
                                            <p:txEl>
                                              <p:pRg st="4" end="4"/>
                                            </p:txEl>
                                          </p:spTgt>
                                        </p:tgtEl>
                                      </p:cBhvr>
                                    </p:animEffect>
                                  </p:childTnLst>
                                </p:cTn>
                              </p:par>
                            </p:childTnLst>
                          </p:cTn>
                        </p:par>
                        <p:par>
                          <p:cTn id="24" fill="hold">
                            <p:stCondLst>
                              <p:cond delay="2500"/>
                            </p:stCondLst>
                            <p:childTnLst>
                              <p:par>
                                <p:cTn id="25" presetID="5" presetClass="entr" presetSubtype="10" fill="hold" nodeType="after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checkerboard(across)">
                                      <p:cBhvr>
                                        <p:cTn id="27" dur="500"/>
                                        <p:tgtEl>
                                          <p:spTgt spid="2">
                                            <p:txEl>
                                              <p:pRg st="5" end="5"/>
                                            </p:txEl>
                                          </p:spTgt>
                                        </p:tgtEl>
                                      </p:cBhvr>
                                    </p:animEffect>
                                  </p:childTnLst>
                                </p:cTn>
                              </p:par>
                            </p:childTnLst>
                          </p:cTn>
                        </p:par>
                        <p:par>
                          <p:cTn id="28" fill="hold">
                            <p:stCondLst>
                              <p:cond delay="3000"/>
                            </p:stCondLst>
                            <p:childTnLst>
                              <p:par>
                                <p:cTn id="29" presetID="5" presetClass="entr" presetSubtype="10" fill="hold" nodeType="after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checkerboard(across)">
                                      <p:cBhvr>
                                        <p:cTn id="31" dur="500"/>
                                        <p:tgtEl>
                                          <p:spTgt spid="2">
                                            <p:txEl>
                                              <p:pRg st="6" end="6"/>
                                            </p:txEl>
                                          </p:spTgt>
                                        </p:tgtEl>
                                      </p:cBhvr>
                                    </p:animEffect>
                                  </p:childTnLst>
                                </p:cTn>
                              </p:par>
                            </p:childTnLst>
                          </p:cTn>
                        </p:par>
                        <p:par>
                          <p:cTn id="32" fill="hold">
                            <p:stCondLst>
                              <p:cond delay="3500"/>
                            </p:stCondLst>
                            <p:childTnLst>
                              <p:par>
                                <p:cTn id="33" presetID="5" presetClass="entr" presetSubtype="10" fill="hold" nodeType="after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animEffect transition="in" filter="checkerboard(across)">
                                      <p:cBhvr>
                                        <p:cTn id="35"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92500" lnSpcReduction="10000"/>
          </a:bodyPr>
          <a:lstStyle/>
          <a:p>
            <a:r>
              <a:rPr lang="ru-RU" dirty="0" smtClean="0">
                <a:solidFill>
                  <a:schemeClr val="bg2">
                    <a:lumMod val="50000"/>
                  </a:schemeClr>
                </a:solidFill>
              </a:rPr>
              <a:t>Тема:</a:t>
            </a:r>
            <a:r>
              <a:rPr lang="ru-RU" dirty="0" smtClean="0"/>
              <a:t> </a:t>
            </a:r>
            <a:r>
              <a:rPr lang="ru-RU" i="1" dirty="0" smtClean="0">
                <a:solidFill>
                  <a:srgbClr val="FFC000"/>
                </a:solidFill>
              </a:rPr>
              <a:t>Наши праздники. Пасха. 4 класс.</a:t>
            </a:r>
          </a:p>
          <a:p>
            <a:r>
              <a:rPr lang="ru-RU" i="1" u="sng" dirty="0" smtClean="0">
                <a:solidFill>
                  <a:schemeClr val="bg2">
                    <a:lumMod val="50000"/>
                  </a:schemeClr>
                </a:solidFill>
              </a:rPr>
              <a:t>Обобщение урока: </a:t>
            </a:r>
            <a:endParaRPr lang="ru-RU" dirty="0" smtClean="0">
              <a:solidFill>
                <a:schemeClr val="bg2">
                  <a:lumMod val="50000"/>
                </a:schemeClr>
              </a:solidFill>
            </a:endParaRPr>
          </a:p>
          <a:p>
            <a:r>
              <a:rPr lang="ru-RU" i="1" dirty="0" smtClean="0">
                <a:solidFill>
                  <a:srgbClr val="FFC000"/>
                </a:solidFill>
              </a:rPr>
              <a:t>Праздники — это общее название особых памятных дней, принятых по отношению к той или иной дате. Пасха - религиозный праздник, который отмечается несколько дней подряд в России и других странах мира. Символизирует возрождение, поэтому остаётся на протяжении тысячи лет главным христианским праздником. Праздник имеет свою историю, символы, традиции, игры и развлечения. В ходе праздника люди отдыхают и веселятся.</a:t>
            </a:r>
          </a:p>
          <a:p>
            <a:endParaRPr lang="ru-RU" dirty="0"/>
          </a:p>
        </p:txBody>
      </p:sp>
      <p:sp>
        <p:nvSpPr>
          <p:cNvPr id="2" name="Заголовок 1"/>
          <p:cNvSpPr>
            <a:spLocks noGrp="1"/>
          </p:cNvSpPr>
          <p:nvPr>
            <p:ph type="title"/>
          </p:nvPr>
        </p:nvSpPr>
        <p:spPr>
          <a:xfrm>
            <a:off x="457200" y="274638"/>
            <a:ext cx="8229600" cy="654032"/>
          </a:xfrm>
        </p:spPr>
        <p:txBody>
          <a:bodyPr>
            <a:normAutofit fontScale="90000"/>
          </a:bodyPr>
          <a:lstStyle/>
          <a:p>
            <a:pPr algn="ctr"/>
            <a:r>
              <a:rPr lang="ru-RU" sz="3600" dirty="0" smtClean="0"/>
              <a:t/>
            </a:r>
            <a:br>
              <a:rPr lang="ru-RU" sz="3600" dirty="0" smtClean="0"/>
            </a:br>
            <a:r>
              <a:rPr lang="ru-RU" sz="3600" dirty="0" smtClean="0"/>
              <a:t>Как построить урок-исследование</a:t>
            </a:r>
            <a:r>
              <a:rPr lang="ru-RU" dirty="0" smtClean="0"/>
              <a:t>?</a:t>
            </a:r>
            <a:br>
              <a:rPr lang="ru-RU" dirty="0" smtClean="0"/>
            </a:br>
            <a:endParaRPr lang="ru-RU" dirty="0"/>
          </a:p>
        </p:txBody>
      </p:sp>
      <p:sp>
        <p:nvSpPr>
          <p:cNvPr id="4" name="TextBox 3"/>
          <p:cNvSpPr txBox="1"/>
          <p:nvPr/>
        </p:nvSpPr>
        <p:spPr>
          <a:xfrm>
            <a:off x="571472" y="714356"/>
            <a:ext cx="7286676" cy="584775"/>
          </a:xfrm>
          <a:prstGeom prst="rect">
            <a:avLst/>
          </a:prstGeom>
          <a:noFill/>
        </p:spPr>
        <p:txBody>
          <a:bodyPr wrap="square" rtlCol="0">
            <a:spAutoFit/>
          </a:bodyPr>
          <a:lstStyle/>
          <a:p>
            <a:pPr algn="ctr"/>
            <a:r>
              <a:rPr lang="ru-RU" sz="3200" dirty="0" smtClean="0">
                <a:solidFill>
                  <a:schemeClr val="bg2">
                    <a:lumMod val="50000"/>
                  </a:schemeClr>
                </a:solidFill>
              </a:rPr>
              <a:t>Формулируем ОБОБЩЕНИЕ УРОКА</a:t>
            </a:r>
            <a:endParaRPr lang="ru-RU" sz="3200" dirty="0">
              <a:solidFill>
                <a:schemeClr val="bg2">
                  <a:lumMod val="50000"/>
                </a:schemeClr>
              </a:solidFill>
            </a:endParaRPr>
          </a:p>
        </p:txBody>
      </p:sp>
      <p:pic>
        <p:nvPicPr>
          <p:cNvPr id="5" name="Picture 4" descr="D:\клипарты\пасха\jajtsa37.png"/>
          <p:cNvPicPr>
            <a:picLocks noChangeAspect="1" noChangeArrowheads="1"/>
          </p:cNvPicPr>
          <p:nvPr/>
        </p:nvPicPr>
        <p:blipFill>
          <a:blip r:embed="rId2" cstate="print"/>
          <a:srcRect/>
          <a:stretch>
            <a:fillRect/>
          </a:stretch>
        </p:blipFill>
        <p:spPr bwMode="auto">
          <a:xfrm>
            <a:off x="6719888" y="4689475"/>
            <a:ext cx="2424112" cy="21685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1000"/>
                                        <p:tgtEl>
                                          <p:spTgt spid="2"/>
                                        </p:tgtEl>
                                      </p:cBhvr>
                                    </p:animEffect>
                                  </p:childTnLst>
                                </p:cTn>
                              </p:par>
                            </p:childTnLst>
                          </p:cTn>
                        </p:par>
                        <p:par>
                          <p:cTn id="8" fill="hold">
                            <p:stCondLst>
                              <p:cond delay="1000"/>
                            </p:stCondLst>
                            <p:childTnLst>
                              <p:par>
                                <p:cTn id="9" presetID="4" presetClass="exit" presetSubtype="16" fill="hold" grpId="1" nodeType="afterEffect">
                                  <p:stCondLst>
                                    <p:cond delay="0"/>
                                  </p:stCondLst>
                                  <p:childTnLst>
                                    <p:animEffect transition="out" filter="box(in)">
                                      <p:cBhvr>
                                        <p:cTn id="10" dur="1000"/>
                                        <p:tgtEl>
                                          <p:spTgt spid="2"/>
                                        </p:tgtEl>
                                      </p:cBhvr>
                                    </p:animEffect>
                                    <p:set>
                                      <p:cBhvr>
                                        <p:cTn id="11" dur="1" fill="hold">
                                          <p:stCondLst>
                                            <p:cond delay="999"/>
                                          </p:stCondLst>
                                        </p:cTn>
                                        <p:tgtEl>
                                          <p:spTgt spid="2"/>
                                        </p:tgtEl>
                                        <p:attrNameLst>
                                          <p:attrName>style.visibility</p:attrName>
                                        </p:attrNameLst>
                                      </p:cBhvr>
                                      <p:to>
                                        <p:strVal val="hidden"/>
                                      </p:to>
                                    </p:set>
                                  </p:childTnLst>
                                </p:cTn>
                              </p:par>
                            </p:childTnLst>
                          </p:cTn>
                        </p:par>
                        <p:par>
                          <p:cTn id="12" fill="hold">
                            <p:stCondLst>
                              <p:cond delay="2000"/>
                            </p:stCondLst>
                            <p:childTnLst>
                              <p:par>
                                <p:cTn id="13" presetID="9" presetClass="entr" presetSubtype="0" fill="hold"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dissolve">
                                      <p:cBhvr>
                                        <p:cTn id="15" dur="2000"/>
                                        <p:tgtEl>
                                          <p:spTgt spid="4">
                                            <p:txEl>
                                              <p:pRg st="0" end="0"/>
                                            </p:txEl>
                                          </p:spTgt>
                                        </p:tgtEl>
                                      </p:cBhvr>
                                    </p:animEffect>
                                  </p:childTnLst>
                                </p:cTn>
                              </p:par>
                            </p:childTnLst>
                          </p:cTn>
                        </p:par>
                        <p:par>
                          <p:cTn id="16" fill="hold">
                            <p:stCondLst>
                              <p:cond delay="4000"/>
                            </p:stCondLst>
                            <p:childTnLst>
                              <p:par>
                                <p:cTn id="17" presetID="9" presetClass="entr" presetSubtype="0" fill="hold"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dissolve">
                                      <p:cBhvr>
                                        <p:cTn id="19" dur="1000"/>
                                        <p:tgtEl>
                                          <p:spTgt spid="3">
                                            <p:txEl>
                                              <p:pRg st="0" end="0"/>
                                            </p:txEl>
                                          </p:spTgt>
                                        </p:tgtEl>
                                      </p:cBhvr>
                                    </p:animEffect>
                                  </p:childTnLst>
                                </p:cTn>
                              </p:par>
                            </p:childTnLst>
                          </p:cTn>
                        </p:par>
                        <p:par>
                          <p:cTn id="20" fill="hold">
                            <p:stCondLst>
                              <p:cond delay="5000"/>
                            </p:stCondLst>
                            <p:childTnLst>
                              <p:par>
                                <p:cTn id="21" presetID="9" presetClass="entr" presetSubtype="0" fill="hold" nodeType="after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dissolve">
                                      <p:cBhvr>
                                        <p:cTn id="23" dur="1000"/>
                                        <p:tgtEl>
                                          <p:spTgt spid="3">
                                            <p:txEl>
                                              <p:pRg st="1" end="1"/>
                                            </p:txEl>
                                          </p:spTgt>
                                        </p:tgtEl>
                                      </p:cBhvr>
                                    </p:animEffect>
                                  </p:childTnLst>
                                </p:cTn>
                              </p:par>
                            </p:childTnLst>
                          </p:cTn>
                        </p:par>
                        <p:par>
                          <p:cTn id="24" fill="hold">
                            <p:stCondLst>
                              <p:cond delay="6000"/>
                            </p:stCondLst>
                            <p:childTnLst>
                              <p:par>
                                <p:cTn id="25" presetID="9" presetClass="entr" presetSubtype="0" fill="hold" nodeType="after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dissolve">
                                      <p:cBhvr>
                                        <p:cTn id="27"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143108" y="1428736"/>
            <a:ext cx="6329378" cy="4525963"/>
          </a:xfrm>
        </p:spPr>
        <p:txBody>
          <a:bodyPr>
            <a:normAutofit fontScale="25000" lnSpcReduction="20000"/>
          </a:bodyPr>
          <a:lstStyle/>
          <a:p>
            <a:pPr marL="1024128" indent="-914400" algn="ctr">
              <a:buNone/>
            </a:pPr>
            <a:r>
              <a:rPr lang="ru-RU" sz="4800" b="1" dirty="0" smtClean="0"/>
              <a:t>Празднование Пасхи.</a:t>
            </a:r>
            <a:endParaRPr lang="ru-RU" sz="4800" dirty="0" smtClean="0"/>
          </a:p>
          <a:p>
            <a:pPr marL="1024128" indent="-914400">
              <a:buNone/>
            </a:pPr>
            <a:r>
              <a:rPr lang="ru-RU" sz="4800" dirty="0" smtClean="0"/>
              <a:t>На Пасху принято ходить в гости и принимать гостей.</a:t>
            </a:r>
          </a:p>
          <a:p>
            <a:pPr marL="1024128" indent="-914400">
              <a:buNone/>
            </a:pPr>
            <a:r>
              <a:rPr lang="ru-RU" sz="4800" dirty="0" smtClean="0"/>
              <a:t>Традиционным угощением на пасхальном столе были медовые пряники в виде зверей и птиц, запекали поросенка, подавали жареную телятину. На пасхальном столе обязательно были сдобные куличи, творожные пасхи и крашеные яйца. Обычно их готовили заранее и несли в субботу в церковь для освящения. В зажиточных семьях на стол подавали </a:t>
            </a:r>
            <a:r>
              <a:rPr lang="ru-RU" sz="4800" b="1" dirty="0" smtClean="0"/>
              <a:t>более сорока</a:t>
            </a:r>
            <a:r>
              <a:rPr lang="ru-RU" sz="4800" dirty="0" smtClean="0"/>
              <a:t> блюд, по числу дней Великого поста.  </a:t>
            </a:r>
          </a:p>
          <a:p>
            <a:pPr marL="1024128" indent="-914400">
              <a:buNone/>
            </a:pPr>
            <a:r>
              <a:rPr lang="ru-RU" sz="4800" dirty="0" smtClean="0"/>
              <a:t>Пасхальные дни не обходились без народных гуляний.</a:t>
            </a:r>
          </a:p>
          <a:p>
            <a:pPr marL="1024128" indent="-914400">
              <a:buNone/>
            </a:pPr>
            <a:r>
              <a:rPr lang="ru-RU" sz="4800" dirty="0" smtClean="0"/>
              <a:t>Почти в каждом дворе устраивались качели для детей, а на главной площади заранее вкапывались столбы, навешивались веревки, прикреплялись доски - возводились общественные качели и карусели.</a:t>
            </a:r>
          </a:p>
          <a:p>
            <a:pPr marL="1024128" indent="-914400">
              <a:buNone/>
            </a:pPr>
            <a:r>
              <a:rPr lang="ru-RU" sz="4800" dirty="0" smtClean="0"/>
              <a:t> </a:t>
            </a:r>
          </a:p>
          <a:p>
            <a:pPr marL="1024128" indent="-914400">
              <a:buNone/>
            </a:pPr>
            <a:r>
              <a:rPr lang="ru-RU" sz="4800" dirty="0" smtClean="0"/>
              <a:t>Еще с Пасхи начинались знаменитые русские</a:t>
            </a:r>
            <a:r>
              <a:rPr lang="ru-RU" sz="4800" i="1" dirty="0" smtClean="0"/>
              <a:t> хороводы</a:t>
            </a:r>
            <a:r>
              <a:rPr lang="ru-RU" sz="4800" dirty="0" smtClean="0"/>
              <a:t>. Хождение по кругу напоминало движение солнца и должно было помочь быстрому пробуждению и расцвету природы.</a:t>
            </a:r>
          </a:p>
          <a:p>
            <a:pPr marL="1024128" indent="-914400">
              <a:buNone/>
            </a:pPr>
            <a:r>
              <a:rPr lang="ru-RU" sz="4800" b="1" dirty="0" smtClean="0"/>
              <a:t> </a:t>
            </a:r>
            <a:endParaRPr lang="ru-RU" sz="4800" dirty="0" smtClean="0"/>
          </a:p>
          <a:p>
            <a:pPr marL="1024128" indent="-914400" algn="ctr">
              <a:buNone/>
            </a:pPr>
            <a:r>
              <a:rPr lang="ru-RU" sz="4800" b="1" dirty="0" smtClean="0"/>
              <a:t>Известно много игр с яйцами:</a:t>
            </a:r>
            <a:endParaRPr lang="ru-RU" sz="4800" dirty="0" smtClean="0"/>
          </a:p>
          <a:p>
            <a:pPr marL="1024128" indent="-914400">
              <a:buNone/>
            </a:pPr>
            <a:r>
              <a:rPr lang="ru-RU" sz="4800" dirty="0" smtClean="0"/>
              <a:t>-Раскручивали яйца на поверхности стола или на лавке - чье будет дольше вертеться – тот выигрывает и забирает оба яйца.</a:t>
            </a:r>
          </a:p>
          <a:p>
            <a:pPr marL="1024128" indent="-914400">
              <a:buNone/>
            </a:pPr>
            <a:r>
              <a:rPr lang="ru-RU" sz="4800" dirty="0" smtClean="0"/>
              <a:t>-Скатывали с положенной наклонно доски - чье яйцо покатится дальше – тот выигрывает и забирает оба яйца.</a:t>
            </a:r>
          </a:p>
          <a:p>
            <a:pPr marL="1024128" indent="-914400">
              <a:buNone/>
            </a:pPr>
            <a:r>
              <a:rPr lang="ru-RU" sz="4800" dirty="0" smtClean="0"/>
              <a:t>-Для детей устраивалась "охота за яйцами". Взрослые прятали крашеные яйца в саду, а дети их искали и собирали в корзиночки. У кого яиц больше – тот и победитель.</a:t>
            </a:r>
            <a:br>
              <a:rPr lang="ru-RU" sz="4800" dirty="0" smtClean="0"/>
            </a:br>
            <a:endParaRPr lang="ru-RU" sz="4800" dirty="0" smtClean="0"/>
          </a:p>
          <a:p>
            <a:r>
              <a:rPr lang="ru-RU" sz="4800" dirty="0" smtClean="0"/>
              <a:t> </a:t>
            </a:r>
          </a:p>
          <a:p>
            <a:r>
              <a:rPr lang="ru-RU" sz="4800" dirty="0" smtClean="0"/>
              <a:t> </a:t>
            </a:r>
          </a:p>
          <a:p>
            <a:r>
              <a:rPr lang="ru-RU" sz="4800" dirty="0" smtClean="0"/>
              <a:t> </a:t>
            </a:r>
            <a:endParaRPr lang="ru-RU" dirty="0" smtClean="0"/>
          </a:p>
          <a:p>
            <a:r>
              <a:rPr lang="ru-RU" dirty="0" smtClean="0"/>
              <a:t> </a:t>
            </a:r>
          </a:p>
          <a:p>
            <a:r>
              <a:rPr lang="ru-RU" dirty="0" smtClean="0"/>
              <a:t> </a:t>
            </a:r>
          </a:p>
          <a:p>
            <a:r>
              <a:rPr lang="ru-RU" dirty="0" smtClean="0"/>
              <a:t> </a:t>
            </a:r>
          </a:p>
          <a:p>
            <a:r>
              <a:rPr lang="ru-RU" dirty="0" smtClean="0"/>
              <a:t> </a:t>
            </a:r>
          </a:p>
          <a:p>
            <a:r>
              <a:rPr lang="ru-RU" b="1" dirty="0" smtClean="0"/>
              <a:t> </a:t>
            </a:r>
            <a:endParaRPr lang="ru-RU" dirty="0" smtClean="0"/>
          </a:p>
          <a:p>
            <a:endParaRPr lang="ru-RU" dirty="0"/>
          </a:p>
        </p:txBody>
      </p:sp>
      <p:sp>
        <p:nvSpPr>
          <p:cNvPr id="3" name="Заголовок 2"/>
          <p:cNvSpPr>
            <a:spLocks noGrp="1"/>
          </p:cNvSpPr>
          <p:nvPr>
            <p:ph type="title"/>
          </p:nvPr>
        </p:nvSpPr>
        <p:spPr/>
        <p:txBody>
          <a:bodyPr>
            <a:noAutofit/>
          </a:bodyPr>
          <a:lstStyle/>
          <a:p>
            <a:pPr algn="r"/>
            <a:r>
              <a:rPr lang="ru-RU" sz="3600" dirty="0" smtClean="0">
                <a:solidFill>
                  <a:schemeClr val="bg2">
                    <a:lumMod val="50000"/>
                  </a:schemeClr>
                </a:solidFill>
              </a:rPr>
              <a:t>Подбор источников </a:t>
            </a:r>
            <a:br>
              <a:rPr lang="ru-RU" sz="3600" dirty="0" smtClean="0">
                <a:solidFill>
                  <a:schemeClr val="bg2">
                    <a:lumMod val="50000"/>
                  </a:schemeClr>
                </a:solidFill>
              </a:rPr>
            </a:br>
            <a:r>
              <a:rPr lang="ru-RU" sz="3600" dirty="0" smtClean="0">
                <a:solidFill>
                  <a:schemeClr val="bg2">
                    <a:lumMod val="50000"/>
                  </a:schemeClr>
                </a:solidFill>
              </a:rPr>
              <a:t>информации для учащихся</a:t>
            </a:r>
            <a:endParaRPr lang="ru-RU" sz="3600" dirty="0">
              <a:solidFill>
                <a:schemeClr val="bg2">
                  <a:lumMod val="50000"/>
                </a:schemeClr>
              </a:solidFill>
            </a:endParaRPr>
          </a:p>
        </p:txBody>
      </p:sp>
      <p:pic>
        <p:nvPicPr>
          <p:cNvPr id="4" name="Рисунок 3" descr="73724798_247859_image_1.jpg"/>
          <p:cNvPicPr>
            <a:picLocks noChangeAspect="1"/>
          </p:cNvPicPr>
          <p:nvPr/>
        </p:nvPicPr>
        <p:blipFill>
          <a:blip r:embed="rId2" cstate="print"/>
          <a:stretch>
            <a:fillRect/>
          </a:stretch>
        </p:blipFill>
        <p:spPr>
          <a:xfrm>
            <a:off x="1000100" y="3643314"/>
            <a:ext cx="1280160" cy="983894"/>
          </a:xfrm>
          <a:prstGeom prst="rect">
            <a:avLst/>
          </a:prstGeom>
        </p:spPr>
      </p:pic>
      <p:pic>
        <p:nvPicPr>
          <p:cNvPr id="5" name="Рисунок 4" descr="paskh_game.jpg"/>
          <p:cNvPicPr>
            <a:picLocks noChangeAspect="1"/>
          </p:cNvPicPr>
          <p:nvPr/>
        </p:nvPicPr>
        <p:blipFill>
          <a:blip r:embed="rId3" cstate="print"/>
          <a:stretch>
            <a:fillRect/>
          </a:stretch>
        </p:blipFill>
        <p:spPr>
          <a:xfrm>
            <a:off x="785786" y="4786322"/>
            <a:ext cx="1485900" cy="1000125"/>
          </a:xfrm>
          <a:prstGeom prst="rect">
            <a:avLst/>
          </a:prstGeom>
        </p:spPr>
      </p:pic>
      <p:pic>
        <p:nvPicPr>
          <p:cNvPr id="6" name="Рисунок 5" descr="4305_1209244406_pasha_23.jpg"/>
          <p:cNvPicPr>
            <a:picLocks noChangeAspect="1"/>
          </p:cNvPicPr>
          <p:nvPr/>
        </p:nvPicPr>
        <p:blipFill>
          <a:blip r:embed="rId4" cstate="print"/>
          <a:srcRect t="15336" b="5882"/>
          <a:stretch>
            <a:fillRect/>
          </a:stretch>
        </p:blipFill>
        <p:spPr>
          <a:xfrm>
            <a:off x="928662" y="1643050"/>
            <a:ext cx="1266825" cy="1357322"/>
          </a:xfrm>
          <a:prstGeom prst="rect">
            <a:avLst/>
          </a:prstGeom>
        </p:spPr>
      </p:pic>
      <p:pic>
        <p:nvPicPr>
          <p:cNvPr id="7" name="Picture 7" descr="D:\клипарты\пасха\jajtsa50.png"/>
          <p:cNvPicPr>
            <a:picLocks noChangeAspect="1" noChangeArrowheads="1"/>
          </p:cNvPicPr>
          <p:nvPr/>
        </p:nvPicPr>
        <p:blipFill>
          <a:blip r:embed="rId5" cstate="print"/>
          <a:srcRect/>
          <a:stretch>
            <a:fillRect/>
          </a:stretch>
        </p:blipFill>
        <p:spPr bwMode="auto">
          <a:xfrm>
            <a:off x="0" y="0"/>
            <a:ext cx="2301875" cy="2428875"/>
          </a:xfrm>
          <a:prstGeom prst="rect">
            <a:avLst/>
          </a:prstGeom>
          <a:noFill/>
          <a:ln w="9525">
            <a:noFill/>
            <a:miter lim="800000"/>
            <a:headEnd/>
            <a:tailEnd/>
          </a:ln>
        </p:spPr>
      </p:pic>
      <p:pic>
        <p:nvPicPr>
          <p:cNvPr id="8" name="Picture 4" descr="D:\клипарты\пасха\jajtsa37.png"/>
          <p:cNvPicPr>
            <a:picLocks noChangeAspect="1" noChangeArrowheads="1"/>
          </p:cNvPicPr>
          <p:nvPr/>
        </p:nvPicPr>
        <p:blipFill>
          <a:blip r:embed="rId6" cstate="print"/>
          <a:srcRect/>
          <a:stretch>
            <a:fillRect/>
          </a:stretch>
        </p:blipFill>
        <p:spPr bwMode="auto">
          <a:xfrm>
            <a:off x="6719888" y="4689475"/>
            <a:ext cx="2424112" cy="21685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1000"/>
                                        <p:tgtEl>
                                          <p:spTgt spid="3"/>
                                        </p:tgtEl>
                                      </p:cBhvr>
                                    </p:animEffect>
                                  </p:childTnLst>
                                </p:cTn>
                              </p:par>
                            </p:childTnLst>
                          </p:cTn>
                        </p:par>
                        <p:par>
                          <p:cTn id="8" fill="hold">
                            <p:stCondLst>
                              <p:cond delay="1000"/>
                            </p:stCondLst>
                            <p:childTnLst>
                              <p:par>
                                <p:cTn id="9" presetID="9" presetClass="entr" presetSubtype="0" fill="hold"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dissolve">
                                      <p:cBhvr>
                                        <p:cTn id="11" dur="500"/>
                                        <p:tgtEl>
                                          <p:spTgt spid="2">
                                            <p:txEl>
                                              <p:pRg st="0" end="0"/>
                                            </p:txEl>
                                          </p:spTgt>
                                        </p:tgtEl>
                                      </p:cBhvr>
                                    </p:animEffect>
                                  </p:childTnLst>
                                </p:cTn>
                              </p:par>
                            </p:childTnLst>
                          </p:cTn>
                        </p:par>
                        <p:par>
                          <p:cTn id="12" fill="hold">
                            <p:stCondLst>
                              <p:cond delay="1500"/>
                            </p:stCondLst>
                            <p:childTnLst>
                              <p:par>
                                <p:cTn id="13" presetID="9" presetClass="entr" presetSubtype="0" fill="hold" nodeType="after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dissolve">
                                      <p:cBhvr>
                                        <p:cTn id="15" dur="500"/>
                                        <p:tgtEl>
                                          <p:spTgt spid="2">
                                            <p:txEl>
                                              <p:pRg st="1" end="1"/>
                                            </p:txEl>
                                          </p:spTgt>
                                        </p:tgtEl>
                                      </p:cBhvr>
                                    </p:animEffect>
                                  </p:childTnLst>
                                </p:cTn>
                              </p:par>
                            </p:childTnLst>
                          </p:cTn>
                        </p:par>
                        <p:par>
                          <p:cTn id="16" fill="hold">
                            <p:stCondLst>
                              <p:cond delay="2000"/>
                            </p:stCondLst>
                            <p:childTnLst>
                              <p:par>
                                <p:cTn id="17" presetID="9" presetClass="entr" presetSubtype="0" fill="hold" nodeType="after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dissolve">
                                      <p:cBhvr>
                                        <p:cTn id="19" dur="500"/>
                                        <p:tgtEl>
                                          <p:spTgt spid="2">
                                            <p:txEl>
                                              <p:pRg st="2" end="2"/>
                                            </p:txEl>
                                          </p:spTgt>
                                        </p:tgtEl>
                                      </p:cBhvr>
                                    </p:animEffect>
                                  </p:childTnLst>
                                </p:cTn>
                              </p:par>
                              <p:par>
                                <p:cTn id="20" presetID="9"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ssolve">
                                      <p:cBhvr>
                                        <p:cTn id="22" dur="500"/>
                                        <p:tgtEl>
                                          <p:spTgt spid="6"/>
                                        </p:tgtEl>
                                      </p:cBhvr>
                                    </p:animEffect>
                                  </p:childTnLst>
                                </p:cTn>
                              </p:par>
                            </p:childTnLst>
                          </p:cTn>
                        </p:par>
                        <p:par>
                          <p:cTn id="23" fill="hold">
                            <p:stCondLst>
                              <p:cond delay="2500"/>
                            </p:stCondLst>
                            <p:childTnLst>
                              <p:par>
                                <p:cTn id="24" presetID="9" presetClass="entr" presetSubtype="0" fill="hold" nodeType="after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Effect transition="in" filter="dissolve">
                                      <p:cBhvr>
                                        <p:cTn id="26" dur="500"/>
                                        <p:tgtEl>
                                          <p:spTgt spid="2">
                                            <p:txEl>
                                              <p:pRg st="3" end="3"/>
                                            </p:txEl>
                                          </p:spTgt>
                                        </p:tgtEl>
                                      </p:cBhvr>
                                    </p:animEffect>
                                  </p:childTnLst>
                                </p:cTn>
                              </p:par>
                            </p:childTnLst>
                          </p:cTn>
                        </p:par>
                        <p:par>
                          <p:cTn id="27" fill="hold">
                            <p:stCondLst>
                              <p:cond delay="3000"/>
                            </p:stCondLst>
                            <p:childTnLst>
                              <p:par>
                                <p:cTn id="28" presetID="9" presetClass="entr" presetSubtype="0" fill="hold" nodeType="afterEffect">
                                  <p:stCondLst>
                                    <p:cond delay="0"/>
                                  </p:stCondLst>
                                  <p:childTnLst>
                                    <p:set>
                                      <p:cBhvr>
                                        <p:cTn id="29" dur="1" fill="hold">
                                          <p:stCondLst>
                                            <p:cond delay="0"/>
                                          </p:stCondLst>
                                        </p:cTn>
                                        <p:tgtEl>
                                          <p:spTgt spid="2">
                                            <p:txEl>
                                              <p:pRg st="4" end="4"/>
                                            </p:txEl>
                                          </p:spTgt>
                                        </p:tgtEl>
                                        <p:attrNameLst>
                                          <p:attrName>style.visibility</p:attrName>
                                        </p:attrNameLst>
                                      </p:cBhvr>
                                      <p:to>
                                        <p:strVal val="visible"/>
                                      </p:to>
                                    </p:set>
                                    <p:animEffect transition="in" filter="dissolve">
                                      <p:cBhvr>
                                        <p:cTn id="30" dur="500"/>
                                        <p:tgtEl>
                                          <p:spTgt spid="2">
                                            <p:txEl>
                                              <p:pRg st="4" end="4"/>
                                            </p:txEl>
                                          </p:spTgt>
                                        </p:tgtEl>
                                      </p:cBhvr>
                                    </p:animEffect>
                                  </p:childTnLst>
                                </p:cTn>
                              </p:par>
                            </p:childTnLst>
                          </p:cTn>
                        </p:par>
                        <p:par>
                          <p:cTn id="31" fill="hold">
                            <p:stCondLst>
                              <p:cond delay="3500"/>
                            </p:stCondLst>
                            <p:childTnLst>
                              <p:par>
                                <p:cTn id="32" presetID="9" presetClass="entr" presetSubtype="0" fill="hold" nodeType="afterEffect">
                                  <p:stCondLst>
                                    <p:cond delay="0"/>
                                  </p:stCondLst>
                                  <p:childTnLst>
                                    <p:set>
                                      <p:cBhvr>
                                        <p:cTn id="33" dur="1" fill="hold">
                                          <p:stCondLst>
                                            <p:cond delay="0"/>
                                          </p:stCondLst>
                                        </p:cTn>
                                        <p:tgtEl>
                                          <p:spTgt spid="2">
                                            <p:txEl>
                                              <p:pRg st="5" end="5"/>
                                            </p:txEl>
                                          </p:spTgt>
                                        </p:tgtEl>
                                        <p:attrNameLst>
                                          <p:attrName>style.visibility</p:attrName>
                                        </p:attrNameLst>
                                      </p:cBhvr>
                                      <p:to>
                                        <p:strVal val="visible"/>
                                      </p:to>
                                    </p:set>
                                    <p:animEffect transition="in" filter="dissolve">
                                      <p:cBhvr>
                                        <p:cTn id="34" dur="500"/>
                                        <p:tgtEl>
                                          <p:spTgt spid="2">
                                            <p:txEl>
                                              <p:pRg st="5" end="5"/>
                                            </p:txEl>
                                          </p:spTgt>
                                        </p:tgtEl>
                                      </p:cBhvr>
                                    </p:animEffect>
                                  </p:childTnLst>
                                </p:cTn>
                              </p:par>
                            </p:childTnLst>
                          </p:cTn>
                        </p:par>
                        <p:par>
                          <p:cTn id="35" fill="hold">
                            <p:stCondLst>
                              <p:cond delay="4000"/>
                            </p:stCondLst>
                            <p:childTnLst>
                              <p:par>
                                <p:cTn id="36" presetID="9" presetClass="entr" presetSubtype="0" fill="hold" nodeType="afterEffect">
                                  <p:stCondLst>
                                    <p:cond delay="0"/>
                                  </p:stCondLst>
                                  <p:childTnLst>
                                    <p:set>
                                      <p:cBhvr>
                                        <p:cTn id="37" dur="1" fill="hold">
                                          <p:stCondLst>
                                            <p:cond delay="0"/>
                                          </p:stCondLst>
                                        </p:cTn>
                                        <p:tgtEl>
                                          <p:spTgt spid="2">
                                            <p:txEl>
                                              <p:pRg st="6" end="6"/>
                                            </p:txEl>
                                          </p:spTgt>
                                        </p:tgtEl>
                                        <p:attrNameLst>
                                          <p:attrName>style.visibility</p:attrName>
                                        </p:attrNameLst>
                                      </p:cBhvr>
                                      <p:to>
                                        <p:strVal val="visible"/>
                                      </p:to>
                                    </p:set>
                                    <p:animEffect transition="in" filter="dissolve">
                                      <p:cBhvr>
                                        <p:cTn id="38" dur="500"/>
                                        <p:tgtEl>
                                          <p:spTgt spid="2">
                                            <p:txEl>
                                              <p:pRg st="6" end="6"/>
                                            </p:txEl>
                                          </p:spTgt>
                                        </p:tgtEl>
                                      </p:cBhvr>
                                    </p:animEffect>
                                  </p:childTnLst>
                                </p:cTn>
                              </p:par>
                              <p:par>
                                <p:cTn id="39" presetID="9" presetClass="entr" presetSubtype="0" fill="hold" nodeType="with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dissolve">
                                      <p:cBhvr>
                                        <p:cTn id="41" dur="500"/>
                                        <p:tgtEl>
                                          <p:spTgt spid="4"/>
                                        </p:tgtEl>
                                      </p:cBhvr>
                                    </p:animEffect>
                                  </p:childTnLst>
                                </p:cTn>
                              </p:par>
                            </p:childTnLst>
                          </p:cTn>
                        </p:par>
                        <p:par>
                          <p:cTn id="42" fill="hold">
                            <p:stCondLst>
                              <p:cond delay="4500"/>
                            </p:stCondLst>
                            <p:childTnLst>
                              <p:par>
                                <p:cTn id="43" presetID="9" presetClass="entr" presetSubtype="0" fill="hold" nodeType="afterEffect">
                                  <p:stCondLst>
                                    <p:cond delay="0"/>
                                  </p:stCondLst>
                                  <p:childTnLst>
                                    <p:set>
                                      <p:cBhvr>
                                        <p:cTn id="44" dur="1" fill="hold">
                                          <p:stCondLst>
                                            <p:cond delay="0"/>
                                          </p:stCondLst>
                                        </p:cTn>
                                        <p:tgtEl>
                                          <p:spTgt spid="2">
                                            <p:txEl>
                                              <p:pRg st="7" end="7"/>
                                            </p:txEl>
                                          </p:spTgt>
                                        </p:tgtEl>
                                        <p:attrNameLst>
                                          <p:attrName>style.visibility</p:attrName>
                                        </p:attrNameLst>
                                      </p:cBhvr>
                                      <p:to>
                                        <p:strVal val="visible"/>
                                      </p:to>
                                    </p:set>
                                    <p:animEffect transition="in" filter="dissolve">
                                      <p:cBhvr>
                                        <p:cTn id="45" dur="500"/>
                                        <p:tgtEl>
                                          <p:spTgt spid="2">
                                            <p:txEl>
                                              <p:pRg st="7" end="7"/>
                                            </p:txEl>
                                          </p:spTgt>
                                        </p:tgtEl>
                                      </p:cBhvr>
                                    </p:animEffect>
                                  </p:childTnLst>
                                </p:cTn>
                              </p:par>
                            </p:childTnLst>
                          </p:cTn>
                        </p:par>
                        <p:par>
                          <p:cTn id="46" fill="hold">
                            <p:stCondLst>
                              <p:cond delay="5000"/>
                            </p:stCondLst>
                            <p:childTnLst>
                              <p:par>
                                <p:cTn id="47" presetID="9" presetClass="entr" presetSubtype="0" fill="hold" nodeType="afterEffect">
                                  <p:stCondLst>
                                    <p:cond delay="0"/>
                                  </p:stCondLst>
                                  <p:childTnLst>
                                    <p:set>
                                      <p:cBhvr>
                                        <p:cTn id="48" dur="1" fill="hold">
                                          <p:stCondLst>
                                            <p:cond delay="0"/>
                                          </p:stCondLst>
                                        </p:cTn>
                                        <p:tgtEl>
                                          <p:spTgt spid="2">
                                            <p:txEl>
                                              <p:pRg st="8" end="8"/>
                                            </p:txEl>
                                          </p:spTgt>
                                        </p:tgtEl>
                                        <p:attrNameLst>
                                          <p:attrName>style.visibility</p:attrName>
                                        </p:attrNameLst>
                                      </p:cBhvr>
                                      <p:to>
                                        <p:strVal val="visible"/>
                                      </p:to>
                                    </p:set>
                                    <p:animEffect transition="in" filter="dissolve">
                                      <p:cBhvr>
                                        <p:cTn id="49" dur="500"/>
                                        <p:tgtEl>
                                          <p:spTgt spid="2">
                                            <p:txEl>
                                              <p:pRg st="8" end="8"/>
                                            </p:txEl>
                                          </p:spTgt>
                                        </p:tgtEl>
                                      </p:cBhvr>
                                    </p:animEffect>
                                  </p:childTnLst>
                                </p:cTn>
                              </p:par>
                            </p:childTnLst>
                          </p:cTn>
                        </p:par>
                        <p:par>
                          <p:cTn id="50" fill="hold">
                            <p:stCondLst>
                              <p:cond delay="5500"/>
                            </p:stCondLst>
                            <p:childTnLst>
                              <p:par>
                                <p:cTn id="51" presetID="9" presetClass="entr" presetSubtype="0" fill="hold" nodeType="afterEffect">
                                  <p:stCondLst>
                                    <p:cond delay="0"/>
                                  </p:stCondLst>
                                  <p:childTnLst>
                                    <p:set>
                                      <p:cBhvr>
                                        <p:cTn id="52" dur="1" fill="hold">
                                          <p:stCondLst>
                                            <p:cond delay="0"/>
                                          </p:stCondLst>
                                        </p:cTn>
                                        <p:tgtEl>
                                          <p:spTgt spid="2">
                                            <p:txEl>
                                              <p:pRg st="9" end="9"/>
                                            </p:txEl>
                                          </p:spTgt>
                                        </p:tgtEl>
                                        <p:attrNameLst>
                                          <p:attrName>style.visibility</p:attrName>
                                        </p:attrNameLst>
                                      </p:cBhvr>
                                      <p:to>
                                        <p:strVal val="visible"/>
                                      </p:to>
                                    </p:set>
                                    <p:animEffect transition="in" filter="dissolve">
                                      <p:cBhvr>
                                        <p:cTn id="53" dur="500"/>
                                        <p:tgtEl>
                                          <p:spTgt spid="2">
                                            <p:txEl>
                                              <p:pRg st="9" end="9"/>
                                            </p:txEl>
                                          </p:spTgt>
                                        </p:tgtEl>
                                      </p:cBhvr>
                                    </p:animEffect>
                                  </p:childTnLst>
                                </p:cTn>
                              </p:par>
                            </p:childTnLst>
                          </p:cTn>
                        </p:par>
                        <p:par>
                          <p:cTn id="54" fill="hold">
                            <p:stCondLst>
                              <p:cond delay="6000"/>
                            </p:stCondLst>
                            <p:childTnLst>
                              <p:par>
                                <p:cTn id="55" presetID="9" presetClass="entr" presetSubtype="0" fill="hold" nodeType="afterEffect">
                                  <p:stCondLst>
                                    <p:cond delay="0"/>
                                  </p:stCondLst>
                                  <p:childTnLst>
                                    <p:set>
                                      <p:cBhvr>
                                        <p:cTn id="56" dur="1" fill="hold">
                                          <p:stCondLst>
                                            <p:cond delay="0"/>
                                          </p:stCondLst>
                                        </p:cTn>
                                        <p:tgtEl>
                                          <p:spTgt spid="2">
                                            <p:txEl>
                                              <p:pRg st="10" end="10"/>
                                            </p:txEl>
                                          </p:spTgt>
                                        </p:tgtEl>
                                        <p:attrNameLst>
                                          <p:attrName>style.visibility</p:attrName>
                                        </p:attrNameLst>
                                      </p:cBhvr>
                                      <p:to>
                                        <p:strVal val="visible"/>
                                      </p:to>
                                    </p:set>
                                    <p:animEffect transition="in" filter="dissolve">
                                      <p:cBhvr>
                                        <p:cTn id="57" dur="500"/>
                                        <p:tgtEl>
                                          <p:spTgt spid="2">
                                            <p:txEl>
                                              <p:pRg st="10" end="10"/>
                                            </p:txEl>
                                          </p:spTgt>
                                        </p:tgtEl>
                                      </p:cBhvr>
                                    </p:animEffect>
                                  </p:childTnLst>
                                </p:cTn>
                              </p:par>
                            </p:childTnLst>
                          </p:cTn>
                        </p:par>
                        <p:par>
                          <p:cTn id="58" fill="hold">
                            <p:stCondLst>
                              <p:cond delay="6500"/>
                            </p:stCondLst>
                            <p:childTnLst>
                              <p:par>
                                <p:cTn id="59" presetID="9" presetClass="entr" presetSubtype="0" fill="hold" nodeType="afterEffect">
                                  <p:stCondLst>
                                    <p:cond delay="0"/>
                                  </p:stCondLst>
                                  <p:childTnLst>
                                    <p:set>
                                      <p:cBhvr>
                                        <p:cTn id="60" dur="1" fill="hold">
                                          <p:stCondLst>
                                            <p:cond delay="0"/>
                                          </p:stCondLst>
                                        </p:cTn>
                                        <p:tgtEl>
                                          <p:spTgt spid="2">
                                            <p:txEl>
                                              <p:pRg st="11" end="11"/>
                                            </p:txEl>
                                          </p:spTgt>
                                        </p:tgtEl>
                                        <p:attrNameLst>
                                          <p:attrName>style.visibility</p:attrName>
                                        </p:attrNameLst>
                                      </p:cBhvr>
                                      <p:to>
                                        <p:strVal val="visible"/>
                                      </p:to>
                                    </p:set>
                                    <p:animEffect transition="in" filter="dissolve">
                                      <p:cBhvr>
                                        <p:cTn id="61" dur="500"/>
                                        <p:tgtEl>
                                          <p:spTgt spid="2">
                                            <p:txEl>
                                              <p:pRg st="11" end="11"/>
                                            </p:txEl>
                                          </p:spTgt>
                                        </p:tgtEl>
                                      </p:cBhvr>
                                    </p:animEffect>
                                  </p:childTnLst>
                                </p:cTn>
                              </p:par>
                              <p:par>
                                <p:cTn id="62" presetID="9" presetClass="entr" presetSubtype="0" fill="hold" nodeType="withEffect">
                                  <p:stCondLst>
                                    <p:cond delay="0"/>
                                  </p:stCondLst>
                                  <p:childTnLst>
                                    <p:set>
                                      <p:cBhvr>
                                        <p:cTn id="63" dur="1" fill="hold">
                                          <p:stCondLst>
                                            <p:cond delay="0"/>
                                          </p:stCondLst>
                                        </p:cTn>
                                        <p:tgtEl>
                                          <p:spTgt spid="5"/>
                                        </p:tgtEl>
                                        <p:attrNameLst>
                                          <p:attrName>style.visibility</p:attrName>
                                        </p:attrNameLst>
                                      </p:cBhvr>
                                      <p:to>
                                        <p:strVal val="visible"/>
                                      </p:to>
                                    </p:set>
                                    <p:animEffect transition="in" filter="dissolve">
                                      <p:cBhvr>
                                        <p:cTn id="6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buNone/>
            </a:pPr>
            <a:r>
              <a:rPr lang="ru-RU" dirty="0" smtClean="0"/>
              <a:t>Задачи:</a:t>
            </a:r>
          </a:p>
          <a:p>
            <a:r>
              <a:rPr lang="ru-RU" dirty="0" smtClean="0"/>
              <a:t>Знакомство </a:t>
            </a:r>
            <a:r>
              <a:rPr lang="ru-RU" dirty="0" smtClean="0"/>
              <a:t>с типологией праздников, празднуемых в России.</a:t>
            </a:r>
          </a:p>
          <a:p>
            <a:r>
              <a:rPr lang="ru-RU" dirty="0" smtClean="0"/>
              <a:t>Знакомство </a:t>
            </a:r>
            <a:r>
              <a:rPr lang="ru-RU" dirty="0" smtClean="0"/>
              <a:t>с праздником Пасхи, особенностями её празднования.</a:t>
            </a:r>
          </a:p>
          <a:p>
            <a:r>
              <a:rPr lang="ru-RU" dirty="0" smtClean="0"/>
              <a:t>Формирование </a:t>
            </a:r>
            <a:r>
              <a:rPr lang="ru-RU" dirty="0" smtClean="0"/>
              <a:t>уважительного отношения к людям другого вероисповедания.</a:t>
            </a:r>
          </a:p>
          <a:p>
            <a:r>
              <a:rPr lang="ru-RU" dirty="0" smtClean="0"/>
              <a:t>Развивать </a:t>
            </a:r>
            <a:r>
              <a:rPr lang="ru-RU" dirty="0" smtClean="0"/>
              <a:t>исследовательские умения.</a:t>
            </a:r>
          </a:p>
          <a:p>
            <a:endParaRPr lang="ru-RU" dirty="0"/>
          </a:p>
        </p:txBody>
      </p:sp>
      <p:sp>
        <p:nvSpPr>
          <p:cNvPr id="3" name="Заголовок 2"/>
          <p:cNvSpPr>
            <a:spLocks noGrp="1"/>
          </p:cNvSpPr>
          <p:nvPr>
            <p:ph type="title"/>
          </p:nvPr>
        </p:nvSpPr>
        <p:spPr/>
        <p:txBody>
          <a:bodyPr>
            <a:normAutofit fontScale="90000"/>
          </a:bodyPr>
          <a:lstStyle/>
          <a:p>
            <a:r>
              <a:rPr lang="ru-RU" dirty="0" smtClean="0">
                <a:solidFill>
                  <a:schemeClr val="bg2">
                    <a:lumMod val="50000"/>
                  </a:schemeClr>
                </a:solidFill>
              </a:rPr>
              <a:t>Определение типа исследования</a:t>
            </a:r>
            <a:endParaRPr lang="ru-RU" dirty="0">
              <a:solidFill>
                <a:schemeClr val="bg2">
                  <a:lumMod val="50000"/>
                </a:schemeClr>
              </a:solidFill>
            </a:endParaRPr>
          </a:p>
        </p:txBody>
      </p:sp>
      <p:pic>
        <p:nvPicPr>
          <p:cNvPr id="4" name="Picture 4" descr="D:\клипарты\пасха\jajtsa37.png"/>
          <p:cNvPicPr>
            <a:picLocks noChangeAspect="1" noChangeArrowheads="1"/>
          </p:cNvPicPr>
          <p:nvPr/>
        </p:nvPicPr>
        <p:blipFill>
          <a:blip r:embed="rId2" cstate="print"/>
          <a:srcRect/>
          <a:stretch>
            <a:fillRect/>
          </a:stretch>
        </p:blipFill>
        <p:spPr bwMode="auto">
          <a:xfrm>
            <a:off x="6719888" y="4689475"/>
            <a:ext cx="2424112" cy="21685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checkerboard(across)">
                                      <p:cBhvr>
                                        <p:cTn id="11" dur="500"/>
                                        <p:tgtEl>
                                          <p:spTgt spid="2">
                                            <p:txEl>
                                              <p:pRg st="0" end="0"/>
                                            </p:txEl>
                                          </p:spTgt>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checkerboard(across)">
                                      <p:cBhvr>
                                        <p:cTn id="15" dur="500"/>
                                        <p:tgtEl>
                                          <p:spTgt spid="2">
                                            <p:txEl>
                                              <p:pRg st="1" end="1"/>
                                            </p:txEl>
                                          </p:spTgt>
                                        </p:tgtEl>
                                      </p:cBhvr>
                                    </p:animEffect>
                                  </p:childTnLst>
                                </p:cTn>
                              </p:par>
                            </p:childTnLst>
                          </p:cTn>
                        </p:par>
                        <p:par>
                          <p:cTn id="16" fill="hold">
                            <p:stCondLst>
                              <p:cond delay="1500"/>
                            </p:stCondLst>
                            <p:childTnLst>
                              <p:par>
                                <p:cTn id="17" presetID="5" presetClass="entr" presetSubtype="10" fill="hold" nodeType="after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checkerboard(across)">
                                      <p:cBhvr>
                                        <p:cTn id="19" dur="500"/>
                                        <p:tgtEl>
                                          <p:spTgt spid="2">
                                            <p:txEl>
                                              <p:pRg st="2" end="2"/>
                                            </p:txEl>
                                          </p:spTgt>
                                        </p:tgtEl>
                                      </p:cBhvr>
                                    </p:animEffect>
                                  </p:childTnLst>
                                </p:cTn>
                              </p:par>
                            </p:childTnLst>
                          </p:cTn>
                        </p:par>
                        <p:par>
                          <p:cTn id="20" fill="hold">
                            <p:stCondLst>
                              <p:cond delay="2000"/>
                            </p:stCondLst>
                            <p:childTnLst>
                              <p:par>
                                <p:cTn id="21" presetID="5" presetClass="entr" presetSubtype="10" fill="hold" nodeType="after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Effect transition="in" filter="checkerboard(across)">
                                      <p:cBhvr>
                                        <p:cTn id="23" dur="500"/>
                                        <p:tgtEl>
                                          <p:spTgt spid="2">
                                            <p:txEl>
                                              <p:pRg st="3" end="3"/>
                                            </p:txEl>
                                          </p:spTgt>
                                        </p:tgtEl>
                                      </p:cBhvr>
                                    </p:animEffect>
                                  </p:childTnLst>
                                </p:cTn>
                              </p:par>
                            </p:childTnLst>
                          </p:cTn>
                        </p:par>
                        <p:par>
                          <p:cTn id="24" fill="hold">
                            <p:stCondLst>
                              <p:cond delay="2500"/>
                            </p:stCondLst>
                            <p:childTnLst>
                              <p:par>
                                <p:cTn id="25" presetID="5" presetClass="entr" presetSubtype="10" fill="hold" nodeType="after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checkerboard(across)">
                                      <p:cBhvr>
                                        <p:cTn id="2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34" y="1785926"/>
            <a:ext cx="8229600" cy="4525963"/>
          </a:xfrm>
        </p:spPr>
        <p:txBody>
          <a:bodyPr/>
          <a:lstStyle/>
          <a:p>
            <a:pPr algn="ctr"/>
            <a:r>
              <a:rPr lang="ru-RU" sz="2800" b="1" i="1" dirty="0" smtClean="0"/>
              <a:t>Проблемный </a:t>
            </a:r>
            <a:r>
              <a:rPr lang="ru-RU" sz="2800" b="1" i="1" dirty="0" smtClean="0"/>
              <a:t>вопрос:</a:t>
            </a:r>
          </a:p>
          <a:p>
            <a:pPr algn="ctr"/>
            <a:r>
              <a:rPr lang="ru-RU" i="1" dirty="0" smtClean="0"/>
              <a:t> </a:t>
            </a:r>
            <a:r>
              <a:rPr lang="ru-RU" sz="3200" b="1" i="1" dirty="0" smtClean="0">
                <a:solidFill>
                  <a:srgbClr val="FFC000"/>
                </a:solidFill>
              </a:rPr>
              <a:t>Почему </a:t>
            </a:r>
            <a:r>
              <a:rPr lang="ru-RU" sz="3200" b="1" i="1" dirty="0" smtClean="0">
                <a:solidFill>
                  <a:srgbClr val="FFC000"/>
                </a:solidFill>
              </a:rPr>
              <a:t>этот древний праздник до сих пор с нами, почему о нём помнят, его празднуют?</a:t>
            </a:r>
            <a:endParaRPr lang="ru-RU" b="1" dirty="0" smtClean="0">
              <a:solidFill>
                <a:srgbClr val="FFC000"/>
              </a:solidFill>
            </a:endParaRPr>
          </a:p>
          <a:p>
            <a:endParaRPr lang="ru-RU" dirty="0"/>
          </a:p>
        </p:txBody>
      </p:sp>
      <p:sp>
        <p:nvSpPr>
          <p:cNvPr id="3" name="Заголовок 2"/>
          <p:cNvSpPr>
            <a:spLocks noGrp="1"/>
          </p:cNvSpPr>
          <p:nvPr>
            <p:ph type="title"/>
          </p:nvPr>
        </p:nvSpPr>
        <p:spPr/>
        <p:txBody>
          <a:bodyPr>
            <a:normAutofit fontScale="90000"/>
          </a:bodyPr>
          <a:lstStyle/>
          <a:p>
            <a:pPr algn="ctr"/>
            <a:r>
              <a:rPr lang="ru-RU" dirty="0" smtClean="0">
                <a:solidFill>
                  <a:schemeClr val="bg2">
                    <a:lumMod val="50000"/>
                  </a:schemeClr>
                </a:solidFill>
              </a:rPr>
              <a:t>Конструирование</a:t>
            </a:r>
            <a:br>
              <a:rPr lang="ru-RU" dirty="0" smtClean="0">
                <a:solidFill>
                  <a:schemeClr val="bg2">
                    <a:lumMod val="50000"/>
                  </a:schemeClr>
                </a:solidFill>
              </a:rPr>
            </a:br>
            <a:r>
              <a:rPr lang="ru-RU" dirty="0" smtClean="0">
                <a:solidFill>
                  <a:schemeClr val="bg2">
                    <a:lumMod val="50000"/>
                  </a:schemeClr>
                </a:solidFill>
              </a:rPr>
              <a:t> проблемной ситуации</a:t>
            </a:r>
            <a:endParaRPr lang="ru-RU" dirty="0">
              <a:solidFill>
                <a:schemeClr val="bg2">
                  <a:lumMod val="50000"/>
                </a:schemeClr>
              </a:solidFill>
            </a:endParaRPr>
          </a:p>
        </p:txBody>
      </p:sp>
      <p:pic>
        <p:nvPicPr>
          <p:cNvPr id="4" name="Picture 7" descr="D:\клипарты\пасха\jajtsa50.png"/>
          <p:cNvPicPr>
            <a:picLocks noChangeAspect="1" noChangeArrowheads="1"/>
          </p:cNvPicPr>
          <p:nvPr/>
        </p:nvPicPr>
        <p:blipFill>
          <a:blip r:embed="rId2" cstate="print"/>
          <a:srcRect/>
          <a:stretch>
            <a:fillRect/>
          </a:stretch>
        </p:blipFill>
        <p:spPr bwMode="auto">
          <a:xfrm>
            <a:off x="0" y="0"/>
            <a:ext cx="2301875" cy="2428875"/>
          </a:xfrm>
          <a:prstGeom prst="rect">
            <a:avLst/>
          </a:prstGeom>
          <a:noFill/>
          <a:ln w="9525">
            <a:noFill/>
            <a:miter lim="800000"/>
            <a:headEnd/>
            <a:tailEnd/>
          </a:ln>
        </p:spPr>
      </p:pic>
      <p:pic>
        <p:nvPicPr>
          <p:cNvPr id="5" name="Picture 4" descr="D:\клипарты\пасха\jajtsa37.png"/>
          <p:cNvPicPr>
            <a:picLocks noChangeAspect="1" noChangeArrowheads="1"/>
          </p:cNvPicPr>
          <p:nvPr/>
        </p:nvPicPr>
        <p:blipFill>
          <a:blip r:embed="rId3" cstate="print"/>
          <a:srcRect/>
          <a:stretch>
            <a:fillRect/>
          </a:stretch>
        </p:blipFill>
        <p:spPr bwMode="auto">
          <a:xfrm>
            <a:off x="6719888" y="4689475"/>
            <a:ext cx="2424112" cy="2168525"/>
          </a:xfrm>
          <a:prstGeom prst="rect">
            <a:avLst/>
          </a:prstGeom>
          <a:noFill/>
          <a:ln w="9525">
            <a:noFill/>
            <a:miter lim="800000"/>
            <a:headEnd/>
            <a:tailEnd/>
          </a:ln>
        </p:spPr>
      </p:pic>
      <p:pic>
        <p:nvPicPr>
          <p:cNvPr id="6" name="Рисунок 5" descr="Ребенок-учится.jpg"/>
          <p:cNvPicPr>
            <a:picLocks noChangeAspect="1"/>
          </p:cNvPicPr>
          <p:nvPr/>
        </p:nvPicPr>
        <p:blipFill>
          <a:blip r:embed="rId4" cstate="print"/>
          <a:srcRect l="18125"/>
          <a:stretch>
            <a:fillRect/>
          </a:stretch>
        </p:blipFill>
        <p:spPr>
          <a:xfrm>
            <a:off x="0" y="4305871"/>
            <a:ext cx="2786082" cy="255212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checkerboard(across)">
                                      <p:cBhvr>
                                        <p:cTn id="11" dur="500"/>
                                        <p:tgtEl>
                                          <p:spTgt spid="2">
                                            <p:txEl>
                                              <p:pRg st="0" end="0"/>
                                            </p:txEl>
                                          </p:spTgt>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checkerboard(across)">
                                      <p:cBhvr>
                                        <p:cTn id="15"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281</TotalTime>
  <Words>758</Words>
  <Application>Microsoft Office PowerPoint</Application>
  <PresentationFormat>Экран (4:3)</PresentationFormat>
  <Paragraphs>140</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Открытая</vt:lpstr>
      <vt:lpstr>Слайд 1</vt:lpstr>
      <vt:lpstr>Слайд 2</vt:lpstr>
      <vt:lpstr>ФГОС: I. Общие положения. п. 7</vt:lpstr>
      <vt:lpstr>Исследуй все, пусть для тебя на первом месте будет разум;   предоставь ему руководить собой. Пифагор</vt:lpstr>
      <vt:lpstr>ОСНОВНЫЕ ЭТАПЫ</vt:lpstr>
      <vt:lpstr> Как построить урок-исследование? </vt:lpstr>
      <vt:lpstr>Подбор источников  информации для учащихся</vt:lpstr>
      <vt:lpstr>Определение типа исследования</vt:lpstr>
      <vt:lpstr>Конструирование  проблемной ситуации</vt:lpstr>
      <vt:lpstr>   Продумать состав рабочих групп, распределить материал для изучения, форму представления результата </vt:lpstr>
      <vt:lpstr>Актуализация знаний. Мотивация. (5 мин)</vt:lpstr>
      <vt:lpstr>Исследование в малых группах  (10 мин)</vt:lpstr>
      <vt:lpstr>Рабочий лист для группы №2 по теме “Символ Пасхи” </vt:lpstr>
      <vt:lpstr>Обмен информацией (9 мин)</vt:lpstr>
      <vt:lpstr>Построение диаграммы </vt:lpstr>
      <vt:lpstr>Организация информации, обобщение (2 мин) </vt:lpstr>
      <vt:lpstr>Рефлексия (4 мин) </vt:lpstr>
      <vt:lpstr>Слайд 18</vt:lpstr>
      <vt:lpstr>Слайд 19</vt:lpstr>
      <vt:lpstr>Дети учатся: </vt:lpstr>
      <vt:lpstr>Слайд 21</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Hjkkll;l</dc:title>
  <cp:lastModifiedBy>Admin</cp:lastModifiedBy>
  <cp:revision>30</cp:revision>
  <dcterms:modified xsi:type="dcterms:W3CDTF">2012-01-28T17:13:02Z</dcterms:modified>
</cp:coreProperties>
</file>