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6D4C-3F86-4F84-91E3-01435979480C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0504C-A3D3-4986-8F7D-C43C1DCF8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>
            <a:lvl1pPr>
              <a:defRPr>
                <a:ln>
                  <a:gradFill>
                    <a:gsLst>
                      <a:gs pos="0">
                        <a:schemeClr val="accent1">
                          <a:lumMod val="5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79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241300" dist="38100" dir="5400000" rotWithShape="0">
                    <a:schemeClr val="bg2">
                      <a:lumMod val="10000"/>
                      <a:alpha val="3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bg2">
                  <a:lumMod val="25000"/>
                </a:schemeClr>
              </a:contourClr>
            </a:sp3d>
          </a:bodyPr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36258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5984" y="571480"/>
            <a:ext cx="6400816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>
                <a:rot lat="19800000" lon="0" rev="0"/>
              </a:camera>
              <a:lightRig rig="threePt" dir="t"/>
            </a:scene3d>
            <a:sp3d extrusionH="57150" prstMaterial="dkEdge">
              <a:bevelT w="38100" h="38100"/>
              <a:bevelB w="82550" h="38100" prst="coolSlant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414" y="1600200"/>
            <a:ext cx="74723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A5F26-DA64-4D27-9D2D-D1B6044C96BB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0E37-A118-41DF-B88C-D135393E6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200" kern="1200" dirty="0">
          <a:ln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79000"/>
                </a:schemeClr>
              </a:gs>
            </a:gsLst>
            <a:lin ang="5400000" scaled="0"/>
            <a:tileRect/>
          </a:gradFill>
          <a:effectLst>
            <a:outerShdw blurRad="241300" dist="38100" dir="5400000" rotWithShape="0">
              <a:schemeClr val="bg2">
                <a:lumMod val="10000"/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3"/>
        </a:buBlip>
        <a:defRPr sz="2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1.jpeg"/><Relationship Id="rId12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s43.radikal.ru/i102/1006/cd/28f63c5a0881.jpg" TargetMode="External"/><Relationship Id="rId5" Type="http://schemas.openxmlformats.org/officeDocument/2006/relationships/audio" Target="../media/audio5.wav"/><Relationship Id="rId10" Type="http://schemas.openxmlformats.org/officeDocument/2006/relationships/image" Target="../media/image4.jpeg"/><Relationship Id="rId4" Type="http://schemas.openxmlformats.org/officeDocument/2006/relationships/audio" Target="../media/audio4.wav"/><Relationship Id="rId9" Type="http://schemas.openxmlformats.org/officeDocument/2006/relationships/hyperlink" Target="http://cups.com.ua/images/MAYAK-CUP_fast_tasty_cup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png"/><Relationship Id="rId3" Type="http://schemas.openxmlformats.org/officeDocument/2006/relationships/audio" Target="../media/audio8.wav"/><Relationship Id="rId7" Type="http://schemas.openxmlformats.org/officeDocument/2006/relationships/hyperlink" Target="http://img1.liveinternet.ru/images/attach/b/3/10/339/10339231_6374775_kotik.jpg" TargetMode="External"/><Relationship Id="rId12" Type="http://schemas.openxmlformats.org/officeDocument/2006/relationships/image" Target="../media/image6.png"/><Relationship Id="rId2" Type="http://schemas.openxmlformats.org/officeDocument/2006/relationships/audio" Target="../media/audio7.wav"/><Relationship Id="rId1" Type="http://schemas.openxmlformats.org/officeDocument/2006/relationships/audio" Target="../media/audio6.wav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9.png"/><Relationship Id="rId5" Type="http://schemas.openxmlformats.org/officeDocument/2006/relationships/audio" Target="../media/audio10.wav"/><Relationship Id="rId10" Type="http://schemas.openxmlformats.org/officeDocument/2006/relationships/image" Target="../media/image8.jpeg"/><Relationship Id="rId4" Type="http://schemas.openxmlformats.org/officeDocument/2006/relationships/audio" Target="../media/audio9.wav"/><Relationship Id="rId9" Type="http://schemas.openxmlformats.org/officeDocument/2006/relationships/hyperlink" Target="http://s52.radikal.ru/i135/1004/77/b9e25836466d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audio13.wav"/><Relationship Id="rId7" Type="http://schemas.openxmlformats.org/officeDocument/2006/relationships/image" Target="../media/image11.png"/><Relationship Id="rId2" Type="http://schemas.openxmlformats.org/officeDocument/2006/relationships/audio" Target="../media/audio12.wav"/><Relationship Id="rId1" Type="http://schemas.openxmlformats.org/officeDocument/2006/relationships/audio" Target="../media/audio11.wav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6.png"/><Relationship Id="rId5" Type="http://schemas.openxmlformats.org/officeDocument/2006/relationships/audio" Target="../media/audio15.wav"/><Relationship Id="rId10" Type="http://schemas.openxmlformats.org/officeDocument/2006/relationships/image" Target="../media/image9.png"/><Relationship Id="rId4" Type="http://schemas.openxmlformats.org/officeDocument/2006/relationships/audio" Target="../media/audio14.wav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F:\&#1042;&#1080;&#1076;&#1077;&#1086;&#1082;&#1072;&#1089;&#1089;&#1077;&#1090;&#1099;\&#1052;&#1086;&#1081;%20&#1092;&#1080;&#1083;&#1100;&#1084;%204.avi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51.tinypic.com/k9wdoo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hyperlink" Target="http://s52.radikal.ru/i136/1010/b8/43bf2495810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alphaModFix amt="8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2321469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0" dirty="0" err="1" smtClean="0">
                <a:solidFill>
                  <a:srgbClr val="0070C0"/>
                </a:solidFill>
                <a:latin typeface="Vani" pitchFamily="34" charset="0"/>
                <a:cs typeface="Vani" pitchFamily="34" charset="0"/>
              </a:rPr>
              <a:t>Gg</a:t>
            </a:r>
            <a:endParaRPr lang="ru-RU" sz="13500" dirty="0">
              <a:solidFill>
                <a:srgbClr val="0070C0"/>
              </a:solidFill>
              <a:cs typeface="Van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692696"/>
            <a:ext cx="16594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[d</a:t>
            </a:r>
            <a:r>
              <a:rPr lang="ru-RU" sz="4800" b="1" dirty="0" err="1" smtClean="0">
                <a:solidFill>
                  <a:srgbClr val="7030A0"/>
                </a:solidFill>
              </a:rPr>
              <a:t>з</a:t>
            </a:r>
            <a:r>
              <a:rPr lang="en-US" sz="4800" b="1" dirty="0" err="1" smtClean="0">
                <a:solidFill>
                  <a:srgbClr val="7030A0"/>
                </a:solidFill>
              </a:rPr>
              <a:t>i</a:t>
            </a:r>
            <a:r>
              <a:rPr lang="ru-RU" sz="4800" b="1" dirty="0" smtClean="0">
                <a:solidFill>
                  <a:srgbClr val="7030A0"/>
                </a:solidFill>
              </a:rPr>
              <a:t>:</a:t>
            </a:r>
            <a:r>
              <a:rPr lang="en-US" sz="4800" b="1" dirty="0" smtClean="0">
                <a:solidFill>
                  <a:srgbClr val="7030A0"/>
                </a:solidFill>
              </a:rPr>
              <a:t>]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420888"/>
            <a:ext cx="11608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g</a:t>
            </a:r>
            <a:r>
              <a:rPr lang="en-US" sz="4800" b="1" dirty="0" smtClean="0">
                <a:solidFill>
                  <a:srgbClr val="0070C0"/>
                </a:solidFill>
              </a:rPr>
              <a:t>irl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888159_normal.jpg"/>
          <p:cNvPicPr>
            <a:picLocks noChangeAspect="1"/>
          </p:cNvPicPr>
          <p:nvPr/>
        </p:nvPicPr>
        <p:blipFill>
          <a:blip r:embed="rId8" cstate="print"/>
          <a:srcRect b="18280"/>
          <a:stretch>
            <a:fillRect/>
          </a:stretch>
        </p:blipFill>
        <p:spPr>
          <a:xfrm>
            <a:off x="251520" y="2132856"/>
            <a:ext cx="1930400" cy="186811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026" name="Picture 2" descr="Картинка 35 из 9600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4293096"/>
            <a:ext cx="1529090" cy="223224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95736" y="4941168"/>
            <a:ext cx="1614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g</a:t>
            </a:r>
            <a:r>
              <a:rPr lang="en-US" sz="4800" b="1" dirty="0" smtClean="0">
                <a:solidFill>
                  <a:srgbClr val="0070C0"/>
                </a:solidFill>
              </a:rPr>
              <a:t>lass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1886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 G</a:t>
            </a:r>
            <a:r>
              <a:rPr lang="en-US" sz="2800" b="1" dirty="0" smtClean="0">
                <a:solidFill>
                  <a:srgbClr val="0070C0"/>
                </a:solidFill>
              </a:rPr>
              <a:t> is for </a:t>
            </a:r>
            <a:r>
              <a:rPr lang="en-US" sz="2800" b="1" dirty="0" smtClean="0">
                <a:solidFill>
                  <a:srgbClr val="7030A0"/>
                </a:solidFill>
              </a:rPr>
              <a:t>g</a:t>
            </a:r>
            <a:r>
              <a:rPr lang="en-US" sz="2800" b="1" dirty="0" smtClean="0">
                <a:solidFill>
                  <a:srgbClr val="0070C0"/>
                </a:solidFill>
              </a:rPr>
              <a:t>iraffe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With the neck so lon</a:t>
            </a:r>
            <a:r>
              <a:rPr lang="en-US" sz="2800" b="1" dirty="0" smtClean="0">
                <a:solidFill>
                  <a:srgbClr val="7030A0"/>
                </a:solidFill>
              </a:rPr>
              <a:t>g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To listen in the sky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For a merry birdson</a:t>
            </a:r>
            <a:r>
              <a:rPr lang="en-US" sz="2800" b="1" dirty="0" smtClean="0">
                <a:solidFill>
                  <a:srgbClr val="7030A0"/>
                </a:solidFill>
              </a:rPr>
              <a:t>g</a:t>
            </a:r>
            <a:r>
              <a:rPr lang="en-US" sz="2800" b="1" dirty="0" smtClean="0">
                <a:solidFill>
                  <a:srgbClr val="0070C0"/>
                </a:solidFill>
              </a:rPr>
              <a:t>! 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1030" name="Picture 6" descr="Картинка 9 из 96000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 t="5670" b="3611"/>
          <a:stretch>
            <a:fillRect/>
          </a:stretch>
        </p:blipFill>
        <p:spPr bwMode="auto">
          <a:xfrm>
            <a:off x="5076056" y="2204864"/>
            <a:ext cx="3034283" cy="354040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436096" y="5877272"/>
            <a:ext cx="1959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g</a:t>
            </a:r>
            <a:r>
              <a:rPr lang="en-US" sz="4400" b="1" dirty="0" smtClean="0">
                <a:solidFill>
                  <a:srgbClr val="0070C0"/>
                </a:solidFill>
              </a:rPr>
              <a:t>iraffe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3789040"/>
            <a:ext cx="950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[g]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5589240"/>
            <a:ext cx="3401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 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24328" y="5949280"/>
            <a:ext cx="144016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3" cstate="print"/>
          <a:stretch>
            <a:fillRect/>
          </a:stretch>
        </p:blipFill>
        <p:spPr>
          <a:xfrm>
            <a:off x="7812360" y="6093296"/>
            <a:ext cx="288032" cy="288032"/>
          </a:xfrm>
          <a:prstGeom prst="rect">
            <a:avLst/>
          </a:prstGeom>
        </p:spPr>
      </p:pic>
      <p:pic>
        <p:nvPicPr>
          <p:cNvPr id="2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3" cstate="print"/>
          <a:stretch>
            <a:fillRect/>
          </a:stretch>
        </p:blipFill>
        <p:spPr>
          <a:xfrm>
            <a:off x="8172400" y="6093296"/>
            <a:ext cx="288032" cy="288032"/>
          </a:xfrm>
          <a:prstGeom prst="rect">
            <a:avLst/>
          </a:prstGeom>
        </p:spPr>
      </p:pic>
      <p:pic>
        <p:nvPicPr>
          <p:cNvPr id="2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3" cstate="print"/>
          <a:stretch>
            <a:fillRect/>
          </a:stretch>
        </p:blipFill>
        <p:spPr>
          <a:xfrm>
            <a:off x="7524328" y="6093296"/>
            <a:ext cx="288032" cy="288032"/>
          </a:xfrm>
          <a:prstGeom prst="rect">
            <a:avLst/>
          </a:prstGeom>
        </p:spPr>
      </p:pic>
      <p:pic>
        <p:nvPicPr>
          <p:cNvPr id="2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13" cstate="print"/>
          <a:stretch>
            <a:fillRect/>
          </a:stretch>
        </p:blipFill>
        <p:spPr>
          <a:xfrm>
            <a:off x="8460432" y="6093296"/>
            <a:ext cx="304800" cy="304800"/>
          </a:xfrm>
          <a:prstGeom prst="rect">
            <a:avLst/>
          </a:prstGeom>
        </p:spPr>
      </p:pic>
      <p:pic>
        <p:nvPicPr>
          <p:cNvPr id="2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13" cstate="print"/>
          <a:stretch>
            <a:fillRect/>
          </a:stretch>
        </p:blipFill>
        <p:spPr>
          <a:xfrm>
            <a:off x="8748464" y="6093296"/>
            <a:ext cx="288032" cy="2880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723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59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"/>
                            </p:stCondLst>
                            <p:childTnLst>
                              <p:par>
                                <p:cTn id="5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3714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984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9" dur="1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1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"/>
                            </p:stCondLst>
                            <p:childTnLst>
                              <p:par>
                                <p:cTn id="1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1" dur="3163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2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3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4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5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2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1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1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>
                <p:cTn id="1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1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" grpId="0" build="allAtOnce"/>
      <p:bldP spid="1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8316416" y="2538438"/>
            <a:ext cx="57606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9512" y="260648"/>
            <a:ext cx="2534668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0" dirty="0" err="1" smtClean="0">
                <a:solidFill>
                  <a:srgbClr val="0070C0"/>
                </a:solidFill>
                <a:latin typeface="Vani" pitchFamily="34" charset="0"/>
                <a:cs typeface="Vani" pitchFamily="34" charset="0"/>
              </a:rPr>
              <a:t>Nn</a:t>
            </a:r>
            <a:endParaRPr lang="ru-RU" sz="13500" dirty="0">
              <a:solidFill>
                <a:srgbClr val="0070C0"/>
              </a:solidFill>
              <a:cs typeface="Van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908720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[en]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886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</a:rPr>
              <a:t> is for </a:t>
            </a:r>
            <a:r>
              <a:rPr lang="en-US" sz="2800" b="1" dirty="0" smtClean="0">
                <a:solidFill>
                  <a:srgbClr val="7030A0"/>
                </a:solidFill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</a:rPr>
              <a:t>ight,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Whe</a:t>
            </a:r>
            <a:r>
              <a:rPr lang="en-US" sz="2800" b="1" dirty="0" smtClean="0">
                <a:solidFill>
                  <a:srgbClr val="7030A0"/>
                </a:solidFill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</a:rPr>
              <a:t> the stars are bright,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We switch off the light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And say “Good </a:t>
            </a:r>
            <a:r>
              <a:rPr lang="en-US" sz="2800" b="1" dirty="0" smtClean="0">
                <a:solidFill>
                  <a:srgbClr val="7030A0"/>
                </a:solidFill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</a:rPr>
              <a:t>ight”! 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Картинка 14 из 96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2132856"/>
            <a:ext cx="2986658" cy="390412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652120" y="6027003"/>
            <a:ext cx="1721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n</a:t>
            </a:r>
            <a:r>
              <a:rPr lang="en-US" sz="4800" b="1" dirty="0" smtClean="0">
                <a:solidFill>
                  <a:srgbClr val="0070C0"/>
                </a:solidFill>
              </a:rPr>
              <a:t>ight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1030" name="Picture 6" descr="Картинка 38 из 9600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2420888"/>
            <a:ext cx="2939102" cy="172819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75856" y="2780928"/>
            <a:ext cx="14382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n</a:t>
            </a:r>
            <a:r>
              <a:rPr lang="en-US" sz="4800" b="1" dirty="0" smtClean="0">
                <a:solidFill>
                  <a:srgbClr val="0070C0"/>
                </a:solidFill>
              </a:rPr>
              <a:t>uts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4077072"/>
            <a:ext cx="1011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[n]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4149080"/>
            <a:ext cx="1872208" cy="2934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Kozuka Mincho Pro H" pitchFamily="18" charset="-128"/>
                <a:ea typeface="Kozuka Mincho Pro H" pitchFamily="18" charset="-128"/>
              </a:rPr>
              <a:t>9</a:t>
            </a:r>
            <a:endParaRPr lang="ru-RU" sz="1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Kozuka Mincho Pro H" pitchFamily="18" charset="-128"/>
              <a:ea typeface="Kozuka Mincho Pro H" pitchFamily="18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5445224"/>
            <a:ext cx="1436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n</a:t>
            </a:r>
            <a:r>
              <a:rPr lang="en-US" sz="4800" b="1" dirty="0" smtClean="0">
                <a:solidFill>
                  <a:srgbClr val="0070C0"/>
                </a:solidFill>
              </a:rPr>
              <a:t>i</a:t>
            </a:r>
            <a:r>
              <a:rPr lang="en-US" sz="4800" b="1" dirty="0" smtClean="0">
                <a:solidFill>
                  <a:srgbClr val="7030A0"/>
                </a:solidFill>
              </a:rPr>
              <a:t>n</a:t>
            </a:r>
            <a:r>
              <a:rPr lang="en-US" sz="4800" b="1" dirty="0" smtClean="0">
                <a:solidFill>
                  <a:srgbClr val="0070C0"/>
                </a:solidFill>
              </a:rPr>
              <a:t>e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8460432" y="2996952"/>
            <a:ext cx="304800" cy="304800"/>
          </a:xfrm>
          <a:prstGeom prst="rect">
            <a:avLst/>
          </a:prstGeom>
        </p:spPr>
      </p:pic>
      <p:pic>
        <p:nvPicPr>
          <p:cNvPr id="1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8460432" y="3356992"/>
            <a:ext cx="304800" cy="304800"/>
          </a:xfrm>
          <a:prstGeom prst="rect">
            <a:avLst/>
          </a:prstGeom>
        </p:spPr>
      </p:pic>
      <p:pic>
        <p:nvPicPr>
          <p:cNvPr id="1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8388424" y="3789040"/>
            <a:ext cx="304800" cy="304800"/>
          </a:xfrm>
          <a:prstGeom prst="rect">
            <a:avLst/>
          </a:prstGeom>
        </p:spPr>
      </p:pic>
      <p:pic>
        <p:nvPicPr>
          <p:cNvPr id="1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12" cstate="print"/>
          <a:stretch>
            <a:fillRect/>
          </a:stretch>
        </p:blipFill>
        <p:spPr>
          <a:xfrm>
            <a:off x="8460432" y="4149080"/>
            <a:ext cx="304800" cy="304800"/>
          </a:xfrm>
          <a:prstGeom prst="rect">
            <a:avLst/>
          </a:prstGeom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13" cstate="print"/>
          <a:stretch>
            <a:fillRect/>
          </a:stretch>
        </p:blipFill>
        <p:spPr>
          <a:xfrm>
            <a:off x="8460432" y="26369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68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12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90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9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0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185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5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6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7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1" dur="227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1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1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1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1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699792" y="5949280"/>
            <a:ext cx="208823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1520" y="188640"/>
            <a:ext cx="2489784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0" dirty="0" err="1" smtClean="0">
                <a:solidFill>
                  <a:srgbClr val="0070C0"/>
                </a:solidFill>
                <a:latin typeface="Vani" pitchFamily="34" charset="0"/>
                <a:cs typeface="Vani" pitchFamily="34" charset="0"/>
              </a:rPr>
              <a:t>Uu</a:t>
            </a:r>
            <a:endParaRPr lang="ru-RU" sz="13500" dirty="0">
              <a:solidFill>
                <a:srgbClr val="0070C0"/>
              </a:solidFill>
              <a:cs typeface="Van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836712"/>
            <a:ext cx="1404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[</a:t>
            </a:r>
            <a:r>
              <a:rPr lang="en-US" sz="4800" b="1" dirty="0" err="1" smtClean="0">
                <a:solidFill>
                  <a:srgbClr val="7030A0"/>
                </a:solidFill>
              </a:rPr>
              <a:t>ju</a:t>
            </a:r>
            <a:r>
              <a:rPr lang="en-US" sz="4800" b="1" dirty="0" smtClean="0">
                <a:solidFill>
                  <a:srgbClr val="7030A0"/>
                </a:solidFill>
              </a:rPr>
              <a:t>:]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9504" y="260648"/>
            <a:ext cx="44644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U</a:t>
            </a:r>
            <a:r>
              <a:rPr lang="en-US" sz="2800" b="1" dirty="0" smtClean="0">
                <a:solidFill>
                  <a:srgbClr val="0070C0"/>
                </a:solidFill>
              </a:rPr>
              <a:t> is for </a:t>
            </a:r>
            <a:r>
              <a:rPr lang="en-US" sz="2800" b="1" dirty="0" smtClean="0">
                <a:solidFill>
                  <a:srgbClr val="7030A0"/>
                </a:solidFill>
              </a:rPr>
              <a:t>u</a:t>
            </a:r>
            <a:r>
              <a:rPr lang="en-US" sz="2800" b="1" dirty="0" smtClean="0">
                <a:solidFill>
                  <a:srgbClr val="0070C0"/>
                </a:solidFill>
              </a:rPr>
              <a:t>niform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Of the Queen’s </a:t>
            </a:r>
            <a:r>
              <a:rPr lang="en-US" sz="2800" b="1" dirty="0" err="1" smtClean="0">
                <a:solidFill>
                  <a:srgbClr val="0070C0"/>
                </a:solidFill>
              </a:rPr>
              <a:t>q</a:t>
            </a:r>
            <a:r>
              <a:rPr lang="en-US" sz="2800" b="1" dirty="0" err="1" smtClean="0">
                <a:solidFill>
                  <a:srgbClr val="7030A0"/>
                </a:solidFill>
              </a:rPr>
              <a:t>u</a:t>
            </a:r>
            <a:r>
              <a:rPr lang="en-US" sz="2800" b="1" dirty="0" err="1" smtClean="0">
                <a:solidFill>
                  <a:srgbClr val="0070C0"/>
                </a:solidFill>
              </a:rPr>
              <a:t>ard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So brave and stately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Marching in the yard! 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2204864"/>
            <a:ext cx="3384376" cy="3688694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652120" y="5949280"/>
            <a:ext cx="23311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u</a:t>
            </a:r>
            <a:r>
              <a:rPr lang="en-US" sz="4400" b="1" dirty="0" smtClean="0">
                <a:solidFill>
                  <a:srgbClr val="0070C0"/>
                </a:solidFill>
              </a:rPr>
              <a:t>niform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2420888"/>
            <a:ext cx="2430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u</a:t>
            </a:r>
            <a:r>
              <a:rPr lang="en-US" sz="3600" b="1" dirty="0" smtClean="0">
                <a:solidFill>
                  <a:srgbClr val="0070C0"/>
                </a:solidFill>
              </a:rPr>
              <a:t>nfriendly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 l="25408" t="17241" r="21152" b="16718"/>
          <a:stretch>
            <a:fillRect/>
          </a:stretch>
        </p:blipFill>
        <p:spPr bwMode="auto">
          <a:xfrm>
            <a:off x="251520" y="1916832"/>
            <a:ext cx="1800200" cy="166847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699792" y="4797152"/>
            <a:ext cx="2117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u</a:t>
            </a:r>
            <a:r>
              <a:rPr lang="en-US" sz="3600" b="1" dirty="0" smtClean="0">
                <a:solidFill>
                  <a:srgbClr val="0070C0"/>
                </a:solidFill>
              </a:rPr>
              <a:t>mbrella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/>
          <a:srcRect l="20160" t="15120" r="13061" b="15581"/>
          <a:stretch>
            <a:fillRect/>
          </a:stretch>
        </p:blipFill>
        <p:spPr bwMode="auto">
          <a:xfrm>
            <a:off x="179512" y="3933056"/>
            <a:ext cx="2304257" cy="2391209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987824" y="3573016"/>
            <a:ext cx="9717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[a]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0" cstate="print"/>
          <a:stretch>
            <a:fillRect/>
          </a:stretch>
        </p:blipFill>
        <p:spPr>
          <a:xfrm>
            <a:off x="2843808" y="6021288"/>
            <a:ext cx="304800" cy="304800"/>
          </a:xfrm>
          <a:prstGeom prst="rect">
            <a:avLst/>
          </a:prstGeom>
        </p:spPr>
      </p:pic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3203848" y="6021288"/>
            <a:ext cx="304800" cy="304800"/>
          </a:xfrm>
          <a:prstGeom prst="rect">
            <a:avLst/>
          </a:prstGeom>
        </p:spPr>
      </p:pic>
      <p:pic>
        <p:nvPicPr>
          <p:cNvPr id="1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3563888" y="6021288"/>
            <a:ext cx="304800" cy="304800"/>
          </a:xfrm>
          <a:prstGeom prst="rect">
            <a:avLst/>
          </a:prstGeom>
        </p:spPr>
      </p:pic>
      <p:pic>
        <p:nvPicPr>
          <p:cNvPr id="1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3995936" y="6021288"/>
            <a:ext cx="304800" cy="304800"/>
          </a:xfrm>
          <a:prstGeom prst="rect">
            <a:avLst/>
          </a:prstGeom>
        </p:spPr>
      </p:pic>
      <p:pic>
        <p:nvPicPr>
          <p:cNvPr id="1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11" cstate="print"/>
          <a:stretch>
            <a:fillRect/>
          </a:stretch>
        </p:blipFill>
        <p:spPr>
          <a:xfrm>
            <a:off x="4355976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57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"/>
                            </p:stCondLst>
                            <p:childTnLst>
                              <p:par>
                                <p:cTn id="4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20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"/>
                            </p:stCondLst>
                            <p:childTnLst>
                              <p:par>
                                <p:cTn id="7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159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2" dur="25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3" dur="25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25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5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148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"/>
                            </p:stCondLst>
                            <p:childTnLst>
                              <p:par>
                                <p:cTn id="1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7" dur="144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1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1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1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1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19288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Dd</a:t>
            </a:r>
            <a:endParaRPr lang="ru-RU" sz="10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4612" y="714356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[ di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CAK7LHU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857365"/>
            <a:ext cx="1137276" cy="13573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32" y="2143116"/>
            <a:ext cx="148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og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CASSU15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357562"/>
            <a:ext cx="1143008" cy="1384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0232" y="3500439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onkey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CA09AO3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4929198"/>
            <a:ext cx="1143000" cy="1428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0232" y="521495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octor 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1214422"/>
            <a:ext cx="492922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[d]</a:t>
            </a:r>
            <a:endParaRPr lang="ru-RU" sz="30000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85723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sz="3200" dirty="0" smtClean="0">
                <a:latin typeface="Comic Sans MS" pitchFamily="66" charset="0"/>
              </a:rPr>
              <a:t> is for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sz="3200" dirty="0" smtClean="0">
                <a:latin typeface="Comic Sans MS" pitchFamily="66" charset="0"/>
              </a:rPr>
              <a:t>og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12" name="Рисунок 11" descr="iCAFGK1L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00958" y="357166"/>
            <a:ext cx="1428728" cy="14287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43636" y="2214554"/>
            <a:ext cx="3000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And for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sz="3200" dirty="0" smtClean="0">
                <a:latin typeface="Comic Sans MS" pitchFamily="66" charset="0"/>
              </a:rPr>
              <a:t>oggy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14" name="Рисунок 13" descr="iCA25I4T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4876" y="2071678"/>
            <a:ext cx="1419040" cy="10450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15074" y="328612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I have a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sz="3200" dirty="0" smtClean="0">
                <a:latin typeface="Comic Sans MS" pitchFamily="66" charset="0"/>
              </a:rPr>
              <a:t>og,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15074" y="4071943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Not a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en-US" sz="3200" dirty="0" smtClean="0">
                <a:latin typeface="Comic Sans MS" pitchFamily="66" charset="0"/>
              </a:rPr>
              <a:t>oggy.</a:t>
            </a:r>
            <a:endParaRPr lang="ru-RU" sz="3200" dirty="0">
              <a:latin typeface="Comic Sans MS" pitchFamily="66" charset="0"/>
            </a:endParaRPr>
          </a:p>
        </p:txBody>
      </p:sp>
      <p:pic>
        <p:nvPicPr>
          <p:cNvPr id="18" name="Рисунок 17" descr="iCA18EHY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43570" y="4643446"/>
            <a:ext cx="1428736" cy="1428736"/>
          </a:xfrm>
          <a:prstGeom prst="rect">
            <a:avLst/>
          </a:prstGeom>
        </p:spPr>
      </p:pic>
      <p:pic>
        <p:nvPicPr>
          <p:cNvPr id="19" name="Рисунок 18" descr="iCAN921GC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929586" y="5793574"/>
            <a:ext cx="1071570" cy="850112"/>
          </a:xfrm>
          <a:prstGeom prst="rect">
            <a:avLst/>
          </a:prstGeom>
        </p:spPr>
      </p:pic>
      <p:pic>
        <p:nvPicPr>
          <p:cNvPr id="24" name="Мой фильм 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0" cstate="print"/>
          <a:stretch>
            <a:fillRect/>
          </a:stretch>
        </p:blipFill>
        <p:spPr>
          <a:xfrm flipH="1" flipV="1">
            <a:off x="9143999" y="6857999"/>
            <a:ext cx="57149" cy="45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0"/>
                            </p:stCondLst>
                            <p:childTnLst>
                              <p:par>
                                <p:cTn id="1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0724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video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/>
      <p:bldP spid="7" grpId="0"/>
      <p:bldP spid="9" grpId="0"/>
      <p:bldP spid="10" grpId="0"/>
      <p:bldP spid="10" grpId="1"/>
      <p:bldP spid="10" grpId="2"/>
      <p:bldP spid="10" grpId="3"/>
      <p:bldP spid="11" grpId="0"/>
      <p:bldP spid="13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00CC"/>
                </a:solidFill>
              </a:rPr>
              <a:t>M m [ am ]</a:t>
            </a:r>
            <a:endParaRPr lang="ru-RU" smtClean="0">
              <a:solidFill>
                <a:srgbClr val="0000CC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124075" y="1600200"/>
            <a:ext cx="2371725" cy="4525963"/>
          </a:xfrm>
        </p:spPr>
        <p:txBody>
          <a:bodyPr/>
          <a:lstStyle/>
          <a:p>
            <a:pPr eaLnBrk="1" hangingPunct="1"/>
            <a:r>
              <a:rPr lang="en-US" smtClean="0"/>
              <a:t>-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other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-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ouse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- -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etro</a:t>
            </a:r>
            <a:endParaRPr lang="ru-RU" smtClean="0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341438"/>
            <a:ext cx="4464050" cy="3671887"/>
          </a:xfrm>
        </p:spPr>
        <p:txBody>
          <a:bodyPr>
            <a:normAutofit lnSpcReduction="10000"/>
          </a:bodyPr>
          <a:lstStyle/>
          <a:p>
            <a:pPr lvl="1" eaLnBrk="1" hangingPunct="1"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ary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ac's mother's making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ary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ac marry me.</a:t>
            </a:r>
            <a:br>
              <a:rPr lang="en-US" smtClean="0"/>
            </a:b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y mother's making me marry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ary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ac.</a:t>
            </a:r>
            <a:br>
              <a:rPr lang="en-US" smtClean="0"/>
            </a:br>
            <a:r>
              <a:rPr lang="en-US" smtClean="0"/>
              <a:t>Will I always be so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erry when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ary's taking care of me?</a:t>
            </a:r>
            <a:br>
              <a:rPr lang="en-US" smtClean="0"/>
            </a:br>
            <a:r>
              <a:rPr lang="en-US" smtClean="0"/>
              <a:t>Will I always be so merry when I marry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ary </a:t>
            </a:r>
            <a:r>
              <a:rPr lang="en-US" smtClean="0">
                <a:solidFill>
                  <a:srgbClr val="0000CC"/>
                </a:solidFill>
              </a:rPr>
              <a:t>M</a:t>
            </a:r>
            <a:r>
              <a:rPr lang="en-US" smtClean="0"/>
              <a:t>ac?</a:t>
            </a:r>
            <a:endParaRPr lang="ru-RU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2160588" cy="1727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96952"/>
            <a:ext cx="2051050" cy="1493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2963"/>
            <a:ext cx="2663825" cy="1776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0073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Yy [wai] 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979613" y="1628775"/>
            <a:ext cx="3019425" cy="4525963"/>
          </a:xfrm>
        </p:spPr>
        <p:txBody>
          <a:bodyPr/>
          <a:lstStyle/>
          <a:p>
            <a:pPr eaLnBrk="1" hangingPunct="1"/>
            <a:r>
              <a:rPr lang="en-US" smtClean="0"/>
              <a:t>-yogurt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-</a:t>
            </a:r>
            <a:r>
              <a:rPr lang="ru-RU" smtClean="0"/>
              <a:t>yacht 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-yoga</a:t>
            </a:r>
            <a:endParaRPr lang="ru-RU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40404"/>
                </a:solidFill>
              </a:rPr>
              <a:t>Y is for Yule logs whose bright sparks fly high, 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2143125" cy="1604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213100"/>
            <a:ext cx="4105275" cy="336391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764704"/>
            <a:ext cx="2195513" cy="19764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727699"/>
            <a:ext cx="1584175" cy="21074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275487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2916238" cy="1628775"/>
          </a:xfrm>
        </p:spPr>
        <p:txBody>
          <a:bodyPr/>
          <a:lstStyle/>
          <a:p>
            <a:r>
              <a:rPr lang="en-US" sz="9600" i="1" smtClean="0"/>
              <a:t>W</a:t>
            </a:r>
            <a:r>
              <a:rPr lang="en-US" sz="8800" i="1" smtClean="0"/>
              <a:t> w</a:t>
            </a:r>
            <a:endParaRPr lang="ru-RU" sz="9600" i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3933825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4340" name="Прямоугольник 8"/>
          <p:cNvSpPr>
            <a:spLocks noChangeArrowheads="1"/>
          </p:cNvSpPr>
          <p:nvPr/>
        </p:nvSpPr>
        <p:spPr bwMode="auto">
          <a:xfrm>
            <a:off x="2916238" y="404813"/>
            <a:ext cx="45053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600">
                <a:solidFill>
                  <a:prstClr val="black"/>
                </a:solidFill>
                <a:cs typeface="Arial" charset="0"/>
              </a:rPr>
              <a:t>[ˈdʌb(ə)l juː]</a:t>
            </a:r>
            <a:endParaRPr lang="ru-RU" sz="660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4341" name="Picture 4" descr="Картинка 8 из 356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2555875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23850" y="4941888"/>
            <a:ext cx="20875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prstClr val="black"/>
                </a:solidFill>
                <a:cs typeface="Arial" charset="0"/>
              </a:rPr>
              <a:t>A which</a:t>
            </a:r>
            <a:endParaRPr lang="ru-RU" sz="440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4343" name="Picture 6" descr="Картинка 12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050" y="1557338"/>
            <a:ext cx="30289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14"/>
          <p:cNvSpPr txBox="1">
            <a:spLocks noChangeArrowheads="1"/>
          </p:cNvSpPr>
          <p:nvPr/>
        </p:nvSpPr>
        <p:spPr bwMode="auto">
          <a:xfrm>
            <a:off x="6804025" y="5373688"/>
            <a:ext cx="27717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>
                <a:solidFill>
                  <a:prstClr val="black"/>
                </a:solidFill>
                <a:cs typeface="Arial" charset="0"/>
              </a:rPr>
              <a:t>A wolf</a:t>
            </a:r>
            <a:endParaRPr lang="ru-RU" sz="44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345" name="TextBox 15"/>
          <p:cNvSpPr txBox="1">
            <a:spLocks noChangeArrowheads="1"/>
          </p:cNvSpPr>
          <p:nvPr/>
        </p:nvSpPr>
        <p:spPr bwMode="auto">
          <a:xfrm>
            <a:off x="2484438" y="1700213"/>
            <a:ext cx="367188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  <a:cs typeface="Arial" charset="0"/>
              </a:rPr>
              <a:t>W is for whale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  <a:cs typeface="Arial" charset="0"/>
              </a:rPr>
              <a:t>Who has a mighty tai]’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  <a:cs typeface="Arial" charset="0"/>
              </a:rPr>
              <a:t>He swims like a mountain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prstClr val="black"/>
                </a:solidFill>
                <a:cs typeface="Arial" charset="0"/>
              </a:rPr>
              <a:t>And makes a fountain!</a:t>
            </a:r>
          </a:p>
        </p:txBody>
      </p:sp>
    </p:spTree>
    <p:extLst>
      <p:ext uri="{BB962C8B-B14F-4D97-AF65-F5344CB8AC3E}">
        <p14:creationId xmlns="" xmlns:p14="http://schemas.microsoft.com/office/powerpoint/2010/main" val="363425156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5" grpId="0"/>
    </p:bldLst>
  </p:timing>
</p:sld>
</file>

<file path=ppt/theme/theme1.xml><?xml version="1.0" encoding="utf-8"?>
<a:theme xmlns:a="http://schemas.openxmlformats.org/drawingml/2006/main" name="TS010351676">
  <a:themeElements>
    <a:clrScheme name="8 марта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Props1.xml><?xml version="1.0" encoding="utf-8"?>
<ds:datastoreItem xmlns:ds="http://schemas.openxmlformats.org/officeDocument/2006/customXml" ds:itemID="{7E97C016-47AE-4F4B-97AA-4D87245A66A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E88507-060B-42D1-89C8-39E512EFE8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28CDB2-E3BB-4649-8DB8-8A568B6E5E8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</Words>
  <Application>Microsoft Office PowerPoint</Application>
  <PresentationFormat>Экран (4:3)</PresentationFormat>
  <Paragraphs>70</Paragraphs>
  <Slides>7</Slides>
  <Notes>0</Notes>
  <HiddenSlides>0</HiddenSlides>
  <MMClips>16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TS010351676</vt:lpstr>
      <vt:lpstr>Слайд 1</vt:lpstr>
      <vt:lpstr>Слайд 2</vt:lpstr>
      <vt:lpstr>Слайд 3</vt:lpstr>
      <vt:lpstr>Слайд 4</vt:lpstr>
      <vt:lpstr>M m [ am ]</vt:lpstr>
      <vt:lpstr>Yy [wai] </vt:lpstr>
      <vt:lpstr>W 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2011-04-08T08:28:56Z</dcterms:created>
  <dcterms:modified xsi:type="dcterms:W3CDTF">2011-11-25T07:44:00Z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TC103516769990</vt:lpwstr>
  </property>
</Properties>
</file>