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5" r:id="rId6"/>
    <p:sldId id="266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CE069-B2DA-4325-83DF-05EFCD5D945C}" type="datetimeFigureOut">
              <a:rPr lang="ru-RU" smtClean="0"/>
              <a:t>04.11.2011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0CB46-6171-416F-8BF7-8A6544A7B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581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9A5E849-A2DB-4616-BC41-48B29016047F}" type="datetime1">
              <a:rPr lang="ru-RU" smtClean="0"/>
              <a:t>04.11.2011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E8DA-973D-4904-B46A-C1B1DE5013A4}" type="datetime1">
              <a:rPr lang="ru-RU" smtClean="0"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D28-2766-4272-9695-9F004A81D880}" type="datetime1">
              <a:rPr lang="ru-RU" smtClean="0"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DC121A1-1FE2-43D4-A4EB-084F7879B3B3}" type="datetime1">
              <a:rPr lang="ru-RU" smtClean="0"/>
              <a:t>04.11.2011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4D44FA4-C761-4783-B676-96C8FB4A35B9}" type="datetime1">
              <a:rPr lang="ru-RU" smtClean="0"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F455-C085-4943-8C2B-3E93F18DD8D8}" type="datetime1">
              <a:rPr lang="ru-RU" smtClean="0"/>
              <a:t>04.11.2011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8123-2EE3-49D6-BBC9-AB710A6D7DCF}" type="datetime1">
              <a:rPr lang="ru-RU" smtClean="0"/>
              <a:t>04.11.2011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2AA360-A6EB-4A9F-A638-87C2E79A6100}" type="datetime1">
              <a:rPr lang="ru-RU" smtClean="0"/>
              <a:t>04.11.2011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189-6591-477A-AEF8-D0283A705E16}" type="datetime1">
              <a:rPr lang="ru-RU" smtClean="0"/>
              <a:t>04.11.2011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2DE8FFE-AA57-43CD-A948-C1A29D4F8A6E}" type="datetime1">
              <a:rPr lang="ru-RU" smtClean="0"/>
              <a:t>04.11.2011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0AFEDD-CA0F-4F8C-B891-94FC22AAC2D0}" type="datetime1">
              <a:rPr lang="ru-RU" smtClean="0"/>
              <a:t>04.11.2011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AA289AD-1765-4084-A3EF-DBB8E5994DF0}" type="datetime1">
              <a:rPr lang="ru-RU" smtClean="0"/>
              <a:t>04.11.2011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BA5B1F-14D0-4A8F-B616-6F783CFD44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Отношения и пропорции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428625"/>
            <a:ext cx="8229600" cy="2757488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3600" b="1" i="1" dirty="0" smtClean="0"/>
              <a:t>«Я слышу – я забываю,</a:t>
            </a:r>
            <a:endParaRPr lang="ru-RU" sz="3600" b="1" dirty="0" smtClean="0"/>
          </a:p>
          <a:p>
            <a:pPr>
              <a:buFontTx/>
              <a:buNone/>
            </a:pPr>
            <a:r>
              <a:rPr lang="ru-RU" sz="3600" b="1" i="1" dirty="0" smtClean="0"/>
              <a:t>Я вижу – я запоминаю, </a:t>
            </a:r>
            <a:endParaRPr lang="ru-RU" sz="3600" b="1" dirty="0" smtClean="0"/>
          </a:p>
          <a:p>
            <a:pPr>
              <a:buFontTx/>
              <a:buNone/>
            </a:pPr>
            <a:r>
              <a:rPr lang="ru-RU" sz="3600" b="1" i="1" dirty="0" smtClean="0"/>
              <a:t>Я делаю – я понимаю»</a:t>
            </a:r>
            <a:endParaRPr lang="ru-RU" sz="3600" b="1" dirty="0" smtClean="0"/>
          </a:p>
          <a:p>
            <a:pPr algn="r">
              <a:buFontTx/>
              <a:buNone/>
            </a:pPr>
            <a:endParaRPr lang="ru-RU" sz="1100" b="1" i="1" dirty="0" smtClean="0"/>
          </a:p>
          <a:p>
            <a:pPr algn="r">
              <a:buFontTx/>
              <a:buNone/>
            </a:pPr>
            <a:r>
              <a:rPr lang="ru-RU" sz="3600" b="1" i="1" dirty="0" smtClean="0"/>
              <a:t>Китайская пословица</a:t>
            </a:r>
            <a:endParaRPr lang="ru-RU" sz="3600" b="1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613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728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07504" y="2885803"/>
                <a:ext cx="8229600" cy="154503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400" i="1" smtClean="0"/>
                          </m:ctrlPr>
                        </m:fPr>
                        <m:num>
                          <m:r>
                            <a:rPr lang="ru-RU" sz="4400" i="1"/>
                            <m:t>20</m:t>
                          </m:r>
                        </m:num>
                        <m:den>
                          <m:r>
                            <a:rPr lang="ru-RU" sz="4400" i="1"/>
                            <m:t>45</m:t>
                          </m:r>
                        </m:den>
                      </m:f>
                      <m:r>
                        <a:rPr lang="ru-RU" sz="4400" i="1"/>
                        <m:t>=</m:t>
                      </m:r>
                      <m:f>
                        <m:fPr>
                          <m:ctrlPr>
                            <a:rPr lang="ru-RU" sz="4400" i="1"/>
                          </m:ctrlPr>
                        </m:fPr>
                        <m:num>
                          <m:r>
                            <a:rPr lang="ru-RU" sz="4400" i="1"/>
                            <m:t>4</m:t>
                          </m:r>
                        </m:num>
                        <m:den>
                          <m:r>
                            <a:rPr lang="ru-RU" sz="4400" i="1"/>
                            <m:t>9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sz="3800" dirty="0" smtClean="0"/>
              </a:p>
              <a:p>
                <a:endParaRPr lang="ru-RU" sz="38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07504" y="2885803"/>
                <a:ext cx="8229600" cy="154503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бъект 2"/>
          <p:cNvSpPr txBox="1">
            <a:spLocks/>
          </p:cNvSpPr>
          <p:nvPr/>
        </p:nvSpPr>
        <p:spPr>
          <a:xfrm>
            <a:off x="755576" y="1340768"/>
            <a:ext cx="8229600" cy="154503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Какую часть урока занимала самостоятельная работа, которая длилась 20 минут, если продолжительность урока 45 минут?</a:t>
            </a:r>
            <a:endParaRPr lang="ru-RU" dirty="0"/>
          </a:p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7508709" y="4149080"/>
                <a:ext cx="482824" cy="900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sz="2800" i="1">
                              <a:latin typeface="Cambria Math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709" y="4149080"/>
                <a:ext cx="482824" cy="9002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23528" y="4365104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Ответ: самостоятельная работа занимает           части урока.</a:t>
            </a:r>
            <a:endParaRPr lang="ru-RU" sz="28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2BA5B1F-14D0-4A8F-B616-6F783CFD44E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45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760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015154" y="1412776"/>
                <a:ext cx="1728192" cy="1038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000" i="1"/>
                        </m:ctrlPr>
                      </m:fPr>
                      <m:num>
                        <m:r>
                          <a:rPr lang="ru-RU" sz="4000" i="1"/>
                          <m:t>5</m:t>
                        </m:r>
                      </m:num>
                      <m:den>
                        <m:r>
                          <a:rPr lang="ru-RU" sz="4000" i="1"/>
                          <m:t>2</m:t>
                        </m:r>
                      </m:den>
                    </m:f>
                    <m:r>
                      <a:rPr lang="ru-RU" sz="4000" i="1"/>
                      <m:t>=</m:t>
                    </m:r>
                    <m:f>
                      <m:fPr>
                        <m:ctrlPr>
                          <a:rPr lang="ru-RU" sz="4000" i="1"/>
                        </m:ctrlPr>
                      </m:fPr>
                      <m:num>
                        <m:r>
                          <a:rPr lang="ru-RU" sz="4000" i="1"/>
                          <m:t>2</m:t>
                        </m:r>
                      </m:num>
                      <m:den>
                        <m:r>
                          <a:rPr lang="ru-RU" sz="4000" i="1"/>
                          <m:t>1,2</m:t>
                        </m:r>
                      </m:den>
                    </m:f>
                  </m:oMath>
                </a14:m>
                <a:r>
                  <a:rPr lang="ru-RU" dirty="0" smtClean="0"/>
                  <a:t>   </a:t>
                </a:r>
                <a:endParaRPr lang="ru-RU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154" y="1412776"/>
                <a:ext cx="1728192" cy="103816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3118486" y="2996952"/>
                <a:ext cx="2103332" cy="14248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i="1"/>
                          </m:ctrlPr>
                        </m:fPr>
                        <m:num>
                          <m:r>
                            <a:rPr lang="ru-RU" sz="3200" i="1"/>
                            <m:t>0,9</m:t>
                          </m:r>
                        </m:num>
                        <m:den>
                          <m:f>
                            <m:fPr>
                              <m:ctrlPr>
                                <a:rPr lang="ru-RU" sz="3200" i="1"/>
                              </m:ctrlPr>
                            </m:fPr>
                            <m:num>
                              <m:r>
                                <a:rPr lang="ru-RU" sz="3200" i="1"/>
                                <m:t>1</m:t>
                              </m:r>
                            </m:num>
                            <m:den>
                              <m:r>
                                <a:rPr lang="ru-RU" sz="3200" i="1"/>
                                <m:t>3</m:t>
                              </m:r>
                            </m:den>
                          </m:f>
                        </m:den>
                      </m:f>
                      <m:r>
                        <a:rPr lang="ru-RU" sz="3200" i="1"/>
                        <m:t>=</m:t>
                      </m:r>
                      <m:f>
                        <m:fPr>
                          <m:ctrlPr>
                            <a:rPr lang="ru-RU" sz="3200" i="1"/>
                          </m:ctrlPr>
                        </m:fPr>
                        <m:num>
                          <m:r>
                            <a:rPr lang="ru-RU" sz="3200" i="1"/>
                            <m:t>452</m:t>
                          </m:r>
                        </m:num>
                        <m:den>
                          <m:r>
                            <a:rPr lang="ru-RU" sz="3200" i="1"/>
                            <m:t>16</m:t>
                          </m:r>
                          <m:f>
                            <m:fPr>
                              <m:ctrlPr>
                                <a:rPr lang="ru-RU" sz="3200" i="1"/>
                              </m:ctrlPr>
                            </m:fPr>
                            <m:num>
                              <m:r>
                                <a:rPr lang="ru-RU" sz="3200" i="1"/>
                                <m:t>2</m:t>
                              </m:r>
                            </m:num>
                            <m:den>
                              <m:r>
                                <a:rPr lang="ru-RU" sz="3200" i="1"/>
                                <m:t>3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8486" y="2996952"/>
                <a:ext cx="2103332" cy="14248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6300192" y="4653136"/>
                <a:ext cx="1676228" cy="12277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/>
                          </m:ctrlPr>
                        </m:fPr>
                        <m:num>
                          <m:f>
                            <m:fPr>
                              <m:ctrlPr>
                                <a:rPr lang="ru-RU" sz="2800" i="1"/>
                              </m:ctrlPr>
                            </m:fPr>
                            <m:num>
                              <m:r>
                                <a:rPr lang="ru-RU" sz="2800" i="1"/>
                                <m:t>2</m:t>
                              </m:r>
                            </m:num>
                            <m:den>
                              <m:r>
                                <a:rPr lang="ru-RU" sz="2800" i="1"/>
                                <m:t>7</m:t>
                              </m:r>
                            </m:den>
                          </m:f>
                        </m:num>
                        <m:den>
                          <m:r>
                            <a:rPr lang="ru-RU" sz="2800" i="1"/>
                            <m:t>0,1</m:t>
                          </m:r>
                        </m:den>
                      </m:f>
                      <m:r>
                        <a:rPr lang="ru-RU" sz="2800" i="1"/>
                        <m:t>=</m:t>
                      </m:r>
                      <m:f>
                        <m:fPr>
                          <m:ctrlPr>
                            <a:rPr lang="ru-RU" sz="2800" i="1"/>
                          </m:ctrlPr>
                        </m:fPr>
                        <m:num>
                          <m:r>
                            <a:rPr lang="ru-RU" sz="2800" i="1"/>
                            <m:t>14</m:t>
                          </m:r>
                        </m:num>
                        <m:den>
                          <m:r>
                            <a:rPr lang="ru-RU" sz="2800" i="1"/>
                            <m:t>4,9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653136"/>
                <a:ext cx="1676228" cy="122770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Номер слайда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2BA5B1F-14D0-4A8F-B616-6F783CFD44E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2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t="18333" r="13020" b="11665"/>
          <a:stretch>
            <a:fillRect/>
          </a:stretch>
        </p:blipFill>
        <p:spPr bwMode="auto">
          <a:xfrm>
            <a:off x="0" y="0"/>
            <a:ext cx="92249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2" descr="post-6773-11631909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3557" name="Picture 5" descr="post-6773-11631909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89A840-5688-4B75-A1D1-17B9537D58B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578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olub1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Picture 3" descr="d3365a70f64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"/>
          <a:stretch>
            <a:fillRect/>
          </a:stretch>
        </p:blipFill>
        <p:spPr bwMode="auto">
          <a:xfrm>
            <a:off x="1187450" y="2420938"/>
            <a:ext cx="1873250" cy="17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4" descr="d3365a70f6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76250"/>
            <a:ext cx="1871663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5" descr="d3365a70f6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"/>
          <a:stretch>
            <a:fillRect/>
          </a:stretch>
        </p:blipFill>
        <p:spPr bwMode="auto">
          <a:xfrm>
            <a:off x="539750" y="4797425"/>
            <a:ext cx="180022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6" descr="d3365a70f6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"/>
          <a:stretch>
            <a:fillRect/>
          </a:stretch>
        </p:blipFill>
        <p:spPr bwMode="auto">
          <a:xfrm>
            <a:off x="395288" y="260350"/>
            <a:ext cx="180022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7" descr="d3365a70f6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2"/>
          <a:stretch>
            <a:fillRect/>
          </a:stretch>
        </p:blipFill>
        <p:spPr bwMode="auto">
          <a:xfrm>
            <a:off x="6732588" y="4868863"/>
            <a:ext cx="1798637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снеж89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нежинки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FA7AC-C718-45C4-BC52-3C6FEBF913C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712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2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0.04325 L 0.33472 -0.23983 L 0.58681 0.04325 L 0.33472 0.32678 L 0.08281 0.04325 Z " pathEditMode="relative" rAng="0" ptsTypes="FFFFF">
                                      <p:cBhvr>
                                        <p:cTn id="8" dur="5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2 0.04325 C 0.08282 -0.10985 0.17761 -0.23474 0.29393 -0.23474 C 0.41094 -0.23474 0.50591 -0.10985 0.50591 0.04325 C 0.50573 0.19611 0.4106 0.32123 0.29428 0.32123 C 0.17761 0.32123 0.08282 0.19611 0.08282 0.04325 Z " pathEditMode="relative" rAng="16200000" ptsTypes="fffff">
                                      <p:cBhvr>
                                        <p:cTn id="11" dur="5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3" presetID="2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73 -0.33449 C 0.20486 -0.33449 0.14566 -0.25857 0.14566 -0.16528 C 0.14566 -0.05579 0.21111 -0.01621 0.25069 0.00046 L 0.30278 0.01782 C 0.34219 0.03495 0.40781 0.07685 0.40781 0.20069 C 0.40781 0.28032 0.34861 0.3706 0.27673 0.3706 C 0.20486 0.3706 0.14566 0.28032 0.14566 0.20069 C 0.14566 0.07685 0.21128 0.03495 0.25069 0.01782 L 0.30278 0.00046 C 0.34219 -0.01621 0.40781 -0.05579 0.40781 -0.16528 C 0.40781 -0.25857 0.34861 -0.33449 0.27673 -0.33449 Z " pathEditMode="relative" rAng="5400000" ptsTypes="ffFffffFfff">
                                      <p:cBhvr>
                                        <p:cTn id="14" dur="5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9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0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467600" cy="580926"/>
          </a:xfrm>
        </p:spPr>
        <p:txBody>
          <a:bodyPr/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gray">
          <a:xfrm>
            <a:off x="374407" y="1105922"/>
            <a:ext cx="5155750" cy="1086168"/>
          </a:xfrm>
          <a:prstGeom prst="rect">
            <a:avLst/>
          </a:prstGeom>
          <a:gradFill rotWithShape="1">
            <a:gsLst>
              <a:gs pos="0">
                <a:srgbClr val="FFFFFF">
                  <a:alpha val="79999"/>
                </a:srgbClr>
              </a:gs>
              <a:gs pos="100000">
                <a:srgbClr val="FF669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ru-RU" sz="2400" b="1" dirty="0" smtClean="0"/>
              <a:t>Сформулируйте основное </a:t>
            </a:r>
          </a:p>
          <a:p>
            <a:r>
              <a:rPr lang="ru-RU" sz="2400" b="1" dirty="0" smtClean="0"/>
              <a:t>свойство пропорции.</a:t>
            </a:r>
          </a:p>
          <a:p>
            <a:endParaRPr lang="ru-RU" sz="2000" b="1" dirty="0"/>
          </a:p>
        </p:txBody>
      </p:sp>
      <p:sp>
        <p:nvSpPr>
          <p:cNvPr id="13" name="Rectangle 134"/>
          <p:cNvSpPr>
            <a:spLocks noChangeArrowheads="1"/>
          </p:cNvSpPr>
          <p:nvPr/>
        </p:nvSpPr>
        <p:spPr bwMode="gray">
          <a:xfrm>
            <a:off x="240444" y="2415801"/>
            <a:ext cx="6707032" cy="1222995"/>
          </a:xfrm>
          <a:prstGeom prst="rect">
            <a:avLst/>
          </a:prstGeom>
          <a:gradFill rotWithShape="1">
            <a:gsLst>
              <a:gs pos="0">
                <a:srgbClr val="004B70">
                  <a:alpha val="79999"/>
                </a:srgbClr>
              </a:gs>
              <a:gs pos="100000">
                <a:srgbClr val="E9893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2400" b="1" dirty="0" smtClean="0"/>
              <a:t>Какие перестановки членов пропорции</a:t>
            </a:r>
          </a:p>
          <a:p>
            <a:pPr algn="ctr"/>
            <a:r>
              <a:rPr lang="ru-RU" sz="2400" b="1" dirty="0" smtClean="0"/>
              <a:t>снова приводят к верным пропорциям?</a:t>
            </a:r>
            <a:endParaRPr lang="ru-RU" sz="2400" b="1" dirty="0"/>
          </a:p>
        </p:txBody>
      </p:sp>
      <p:grpSp>
        <p:nvGrpSpPr>
          <p:cNvPr id="14" name="Group 114"/>
          <p:cNvGrpSpPr>
            <a:grpSpLocks/>
          </p:cNvGrpSpPr>
          <p:nvPr/>
        </p:nvGrpSpPr>
        <p:grpSpPr bwMode="auto">
          <a:xfrm>
            <a:off x="6821346" y="2557175"/>
            <a:ext cx="1098550" cy="1001712"/>
            <a:chOff x="1488" y="1968"/>
            <a:chExt cx="432" cy="432"/>
          </a:xfrm>
        </p:grpSpPr>
        <p:grpSp>
          <p:nvGrpSpPr>
            <p:cNvPr id="15" name="Group 115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7" name="Oval 11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643C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Freeform 11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76 w 1321"/>
                  <a:gd name="T1" fmla="*/ 357 h 712"/>
                  <a:gd name="T2" fmla="*/ 1292 w 1321"/>
                  <a:gd name="T3" fmla="*/ 394 h 712"/>
                  <a:gd name="T4" fmla="*/ 1296 w 1321"/>
                  <a:gd name="T5" fmla="*/ 428 h 712"/>
                  <a:gd name="T6" fmla="*/ 1290 w 1321"/>
                  <a:gd name="T7" fmla="*/ 459 h 712"/>
                  <a:gd name="T8" fmla="*/ 1273 w 1321"/>
                  <a:gd name="T9" fmla="*/ 490 h 712"/>
                  <a:gd name="T10" fmla="*/ 1248 w 1321"/>
                  <a:gd name="T11" fmla="*/ 516 h 712"/>
                  <a:gd name="T12" fmla="*/ 1216 w 1321"/>
                  <a:gd name="T13" fmla="*/ 538 h 712"/>
                  <a:gd name="T14" fmla="*/ 1173 w 1321"/>
                  <a:gd name="T15" fmla="*/ 559 h 712"/>
                  <a:gd name="T16" fmla="*/ 1125 w 1321"/>
                  <a:gd name="T17" fmla="*/ 578 h 712"/>
                  <a:gd name="T18" fmla="*/ 1071 w 1321"/>
                  <a:gd name="T19" fmla="*/ 594 h 712"/>
                  <a:gd name="T20" fmla="*/ 1011 w 1321"/>
                  <a:gd name="T21" fmla="*/ 608 h 712"/>
                  <a:gd name="T22" fmla="*/ 949 w 1321"/>
                  <a:gd name="T23" fmla="*/ 618 h 712"/>
                  <a:gd name="T24" fmla="*/ 879 w 1321"/>
                  <a:gd name="T25" fmla="*/ 627 h 712"/>
                  <a:gd name="T26" fmla="*/ 808 w 1321"/>
                  <a:gd name="T27" fmla="*/ 632 h 712"/>
                  <a:gd name="T28" fmla="*/ 780 w 1321"/>
                  <a:gd name="T29" fmla="*/ 634 h 712"/>
                  <a:gd name="T30" fmla="*/ 467 w 1321"/>
                  <a:gd name="T31" fmla="*/ 634 h 712"/>
                  <a:gd name="T32" fmla="*/ 463 w 1321"/>
                  <a:gd name="T33" fmla="*/ 634 h 712"/>
                  <a:gd name="T34" fmla="*/ 401 w 1321"/>
                  <a:gd name="T35" fmla="*/ 630 h 712"/>
                  <a:gd name="T36" fmla="*/ 341 w 1321"/>
                  <a:gd name="T37" fmla="*/ 627 h 712"/>
                  <a:gd name="T38" fmla="*/ 285 w 1321"/>
                  <a:gd name="T39" fmla="*/ 620 h 712"/>
                  <a:gd name="T40" fmla="*/ 231 w 1321"/>
                  <a:gd name="T41" fmla="*/ 614 h 712"/>
                  <a:gd name="T42" fmla="*/ 182 w 1321"/>
                  <a:gd name="T43" fmla="*/ 603 h 712"/>
                  <a:gd name="T44" fmla="*/ 138 w 1321"/>
                  <a:gd name="T45" fmla="*/ 590 h 712"/>
                  <a:gd name="T46" fmla="*/ 100 w 1321"/>
                  <a:gd name="T47" fmla="*/ 577 h 712"/>
                  <a:gd name="T48" fmla="*/ 66 w 1321"/>
                  <a:gd name="T49" fmla="*/ 561 h 712"/>
                  <a:gd name="T50" fmla="*/ 38 w 1321"/>
                  <a:gd name="T51" fmla="*/ 541 h 712"/>
                  <a:gd name="T52" fmla="*/ 18 w 1321"/>
                  <a:gd name="T53" fmla="*/ 519 h 712"/>
                  <a:gd name="T54" fmla="*/ 6 w 1321"/>
                  <a:gd name="T55" fmla="*/ 493 h 712"/>
                  <a:gd name="T56" fmla="*/ 0 w 1321"/>
                  <a:gd name="T57" fmla="*/ 467 h 712"/>
                  <a:gd name="T58" fmla="*/ 0 w 1321"/>
                  <a:gd name="T59" fmla="*/ 463 h 712"/>
                  <a:gd name="T60" fmla="*/ 4 w 1321"/>
                  <a:gd name="T61" fmla="*/ 434 h 712"/>
                  <a:gd name="T62" fmla="*/ 16 w 1321"/>
                  <a:gd name="T63" fmla="*/ 397 h 712"/>
                  <a:gd name="T64" fmla="*/ 50 w 1321"/>
                  <a:gd name="T65" fmla="*/ 329 h 712"/>
                  <a:gd name="T66" fmla="*/ 92 w 1321"/>
                  <a:gd name="T67" fmla="*/ 266 h 712"/>
                  <a:gd name="T68" fmla="*/ 144 w 1321"/>
                  <a:gd name="T69" fmla="*/ 209 h 712"/>
                  <a:gd name="T70" fmla="*/ 200 w 1321"/>
                  <a:gd name="T71" fmla="*/ 157 h 712"/>
                  <a:gd name="T72" fmla="*/ 265 w 1321"/>
                  <a:gd name="T73" fmla="*/ 111 h 712"/>
                  <a:gd name="T74" fmla="*/ 335 w 1321"/>
                  <a:gd name="T75" fmla="*/ 73 h 712"/>
                  <a:gd name="T76" fmla="*/ 407 w 1321"/>
                  <a:gd name="T77" fmla="*/ 42 h 712"/>
                  <a:gd name="T78" fmla="*/ 488 w 1321"/>
                  <a:gd name="T79" fmla="*/ 19 h 712"/>
                  <a:gd name="T80" fmla="*/ 570 w 1321"/>
                  <a:gd name="T81" fmla="*/ 5 h 712"/>
                  <a:gd name="T82" fmla="*/ 654 w 1321"/>
                  <a:gd name="T83" fmla="*/ 0 h 712"/>
                  <a:gd name="T84" fmla="*/ 654 w 1321"/>
                  <a:gd name="T85" fmla="*/ 0 h 712"/>
                  <a:gd name="T86" fmla="*/ 745 w 1321"/>
                  <a:gd name="T87" fmla="*/ 5 h 712"/>
                  <a:gd name="T88" fmla="*/ 831 w 1321"/>
                  <a:gd name="T89" fmla="*/ 20 h 712"/>
                  <a:gd name="T90" fmla="*/ 914 w 1321"/>
                  <a:gd name="T91" fmla="*/ 47 h 712"/>
                  <a:gd name="T92" fmla="*/ 991 w 1321"/>
                  <a:gd name="T93" fmla="*/ 80 h 712"/>
                  <a:gd name="T94" fmla="*/ 1062 w 1321"/>
                  <a:gd name="T95" fmla="*/ 122 h 712"/>
                  <a:gd name="T96" fmla="*/ 1127 w 1321"/>
                  <a:gd name="T97" fmla="*/ 173 h 712"/>
                  <a:gd name="T98" fmla="*/ 1185 w 1321"/>
                  <a:gd name="T99" fmla="*/ 228 h 712"/>
                  <a:gd name="T100" fmla="*/ 1234 w 1321"/>
                  <a:gd name="T101" fmla="*/ 289 h 712"/>
                  <a:gd name="T102" fmla="*/ 1276 w 1321"/>
                  <a:gd name="T103" fmla="*/ 357 h 712"/>
                  <a:gd name="T104" fmla="*/ 1276 w 1321"/>
                  <a:gd name="T105" fmla="*/ 35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" name="Text Box 118"/>
            <p:cNvSpPr txBox="1">
              <a:spLocks noChangeArrowheads="1"/>
            </p:cNvSpPr>
            <p:nvPr/>
          </p:nvSpPr>
          <p:spPr bwMode="gray">
            <a:xfrm>
              <a:off x="1631" y="2016"/>
              <a:ext cx="159" cy="1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</a:rPr>
                <a:t>2</a:t>
              </a:r>
            </a:p>
          </p:txBody>
        </p:sp>
      </p:grpSp>
      <p:grpSp>
        <p:nvGrpSpPr>
          <p:cNvPr id="19" name="Group 25"/>
          <p:cNvGrpSpPr>
            <a:grpSpLocks/>
          </p:cNvGrpSpPr>
          <p:nvPr/>
        </p:nvGrpSpPr>
        <p:grpSpPr bwMode="auto">
          <a:xfrm>
            <a:off x="4980882" y="1071670"/>
            <a:ext cx="1098550" cy="1001712"/>
            <a:chOff x="1488" y="1968"/>
            <a:chExt cx="432" cy="432"/>
          </a:xfrm>
        </p:grpSpPr>
        <p:grpSp>
          <p:nvGrpSpPr>
            <p:cNvPr id="20" name="Group 26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22" name="Oval 27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643C3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Freeform 2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76 w 1321"/>
                  <a:gd name="T1" fmla="*/ 357 h 712"/>
                  <a:gd name="T2" fmla="*/ 1292 w 1321"/>
                  <a:gd name="T3" fmla="*/ 394 h 712"/>
                  <a:gd name="T4" fmla="*/ 1296 w 1321"/>
                  <a:gd name="T5" fmla="*/ 428 h 712"/>
                  <a:gd name="T6" fmla="*/ 1290 w 1321"/>
                  <a:gd name="T7" fmla="*/ 459 h 712"/>
                  <a:gd name="T8" fmla="*/ 1273 w 1321"/>
                  <a:gd name="T9" fmla="*/ 490 h 712"/>
                  <a:gd name="T10" fmla="*/ 1248 w 1321"/>
                  <a:gd name="T11" fmla="*/ 516 h 712"/>
                  <a:gd name="T12" fmla="*/ 1216 w 1321"/>
                  <a:gd name="T13" fmla="*/ 538 h 712"/>
                  <a:gd name="T14" fmla="*/ 1173 w 1321"/>
                  <a:gd name="T15" fmla="*/ 559 h 712"/>
                  <a:gd name="T16" fmla="*/ 1125 w 1321"/>
                  <a:gd name="T17" fmla="*/ 578 h 712"/>
                  <a:gd name="T18" fmla="*/ 1071 w 1321"/>
                  <a:gd name="T19" fmla="*/ 594 h 712"/>
                  <a:gd name="T20" fmla="*/ 1011 w 1321"/>
                  <a:gd name="T21" fmla="*/ 608 h 712"/>
                  <a:gd name="T22" fmla="*/ 949 w 1321"/>
                  <a:gd name="T23" fmla="*/ 618 h 712"/>
                  <a:gd name="T24" fmla="*/ 879 w 1321"/>
                  <a:gd name="T25" fmla="*/ 627 h 712"/>
                  <a:gd name="T26" fmla="*/ 808 w 1321"/>
                  <a:gd name="T27" fmla="*/ 632 h 712"/>
                  <a:gd name="T28" fmla="*/ 780 w 1321"/>
                  <a:gd name="T29" fmla="*/ 634 h 712"/>
                  <a:gd name="T30" fmla="*/ 467 w 1321"/>
                  <a:gd name="T31" fmla="*/ 634 h 712"/>
                  <a:gd name="T32" fmla="*/ 463 w 1321"/>
                  <a:gd name="T33" fmla="*/ 634 h 712"/>
                  <a:gd name="T34" fmla="*/ 401 w 1321"/>
                  <a:gd name="T35" fmla="*/ 630 h 712"/>
                  <a:gd name="T36" fmla="*/ 341 w 1321"/>
                  <a:gd name="T37" fmla="*/ 627 h 712"/>
                  <a:gd name="T38" fmla="*/ 285 w 1321"/>
                  <a:gd name="T39" fmla="*/ 620 h 712"/>
                  <a:gd name="T40" fmla="*/ 231 w 1321"/>
                  <a:gd name="T41" fmla="*/ 614 h 712"/>
                  <a:gd name="T42" fmla="*/ 182 w 1321"/>
                  <a:gd name="T43" fmla="*/ 603 h 712"/>
                  <a:gd name="T44" fmla="*/ 138 w 1321"/>
                  <a:gd name="T45" fmla="*/ 590 h 712"/>
                  <a:gd name="T46" fmla="*/ 100 w 1321"/>
                  <a:gd name="T47" fmla="*/ 577 h 712"/>
                  <a:gd name="T48" fmla="*/ 66 w 1321"/>
                  <a:gd name="T49" fmla="*/ 561 h 712"/>
                  <a:gd name="T50" fmla="*/ 38 w 1321"/>
                  <a:gd name="T51" fmla="*/ 541 h 712"/>
                  <a:gd name="T52" fmla="*/ 18 w 1321"/>
                  <a:gd name="T53" fmla="*/ 519 h 712"/>
                  <a:gd name="T54" fmla="*/ 6 w 1321"/>
                  <a:gd name="T55" fmla="*/ 493 h 712"/>
                  <a:gd name="T56" fmla="*/ 0 w 1321"/>
                  <a:gd name="T57" fmla="*/ 467 h 712"/>
                  <a:gd name="T58" fmla="*/ 0 w 1321"/>
                  <a:gd name="T59" fmla="*/ 463 h 712"/>
                  <a:gd name="T60" fmla="*/ 4 w 1321"/>
                  <a:gd name="T61" fmla="*/ 434 h 712"/>
                  <a:gd name="T62" fmla="*/ 16 w 1321"/>
                  <a:gd name="T63" fmla="*/ 397 h 712"/>
                  <a:gd name="T64" fmla="*/ 50 w 1321"/>
                  <a:gd name="T65" fmla="*/ 329 h 712"/>
                  <a:gd name="T66" fmla="*/ 92 w 1321"/>
                  <a:gd name="T67" fmla="*/ 266 h 712"/>
                  <a:gd name="T68" fmla="*/ 144 w 1321"/>
                  <a:gd name="T69" fmla="*/ 209 h 712"/>
                  <a:gd name="T70" fmla="*/ 200 w 1321"/>
                  <a:gd name="T71" fmla="*/ 157 h 712"/>
                  <a:gd name="T72" fmla="*/ 265 w 1321"/>
                  <a:gd name="T73" fmla="*/ 111 h 712"/>
                  <a:gd name="T74" fmla="*/ 335 w 1321"/>
                  <a:gd name="T75" fmla="*/ 73 h 712"/>
                  <a:gd name="T76" fmla="*/ 407 w 1321"/>
                  <a:gd name="T77" fmla="*/ 42 h 712"/>
                  <a:gd name="T78" fmla="*/ 488 w 1321"/>
                  <a:gd name="T79" fmla="*/ 19 h 712"/>
                  <a:gd name="T80" fmla="*/ 570 w 1321"/>
                  <a:gd name="T81" fmla="*/ 5 h 712"/>
                  <a:gd name="T82" fmla="*/ 654 w 1321"/>
                  <a:gd name="T83" fmla="*/ 0 h 712"/>
                  <a:gd name="T84" fmla="*/ 654 w 1321"/>
                  <a:gd name="T85" fmla="*/ 0 h 712"/>
                  <a:gd name="T86" fmla="*/ 745 w 1321"/>
                  <a:gd name="T87" fmla="*/ 5 h 712"/>
                  <a:gd name="T88" fmla="*/ 831 w 1321"/>
                  <a:gd name="T89" fmla="*/ 20 h 712"/>
                  <a:gd name="T90" fmla="*/ 914 w 1321"/>
                  <a:gd name="T91" fmla="*/ 47 h 712"/>
                  <a:gd name="T92" fmla="*/ 991 w 1321"/>
                  <a:gd name="T93" fmla="*/ 80 h 712"/>
                  <a:gd name="T94" fmla="*/ 1062 w 1321"/>
                  <a:gd name="T95" fmla="*/ 122 h 712"/>
                  <a:gd name="T96" fmla="*/ 1127 w 1321"/>
                  <a:gd name="T97" fmla="*/ 173 h 712"/>
                  <a:gd name="T98" fmla="*/ 1185 w 1321"/>
                  <a:gd name="T99" fmla="*/ 228 h 712"/>
                  <a:gd name="T100" fmla="*/ 1234 w 1321"/>
                  <a:gd name="T101" fmla="*/ 289 h 712"/>
                  <a:gd name="T102" fmla="*/ 1276 w 1321"/>
                  <a:gd name="T103" fmla="*/ 357 h 712"/>
                  <a:gd name="T104" fmla="*/ 1276 w 1321"/>
                  <a:gd name="T105" fmla="*/ 35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9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Text Box 29"/>
            <p:cNvSpPr txBox="1">
              <a:spLocks noChangeArrowheads="1"/>
            </p:cNvSpPr>
            <p:nvPr/>
          </p:nvSpPr>
          <p:spPr bwMode="gray">
            <a:xfrm>
              <a:off x="1631" y="2016"/>
              <a:ext cx="159" cy="1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1</a:t>
              </a:r>
            </a:p>
          </p:txBody>
        </p:sp>
      </p:grpSp>
      <p:sp>
        <p:nvSpPr>
          <p:cNvPr id="24" name="Rectangle 133"/>
          <p:cNvSpPr>
            <a:spLocks noChangeArrowheads="1"/>
          </p:cNvSpPr>
          <p:nvPr/>
        </p:nvSpPr>
        <p:spPr bwMode="gray">
          <a:xfrm>
            <a:off x="240444" y="3860100"/>
            <a:ext cx="7553904" cy="1677325"/>
          </a:xfrm>
          <a:prstGeom prst="rect">
            <a:avLst/>
          </a:prstGeom>
          <a:gradFill rotWithShape="1">
            <a:gsLst>
              <a:gs pos="0">
                <a:srgbClr val="004B70">
                  <a:alpha val="79999"/>
                </a:srgbClr>
              </a:gs>
              <a:gs pos="100000">
                <a:srgbClr val="9942E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2400" b="1" dirty="0" smtClean="0"/>
              <a:t>Останется ли пропорция верной, если оба </a:t>
            </a:r>
          </a:p>
          <a:p>
            <a:pPr algn="ctr"/>
            <a:r>
              <a:rPr lang="ru-RU" sz="2400" b="1" dirty="0" smtClean="0"/>
              <a:t>средних члена поменять местами с </a:t>
            </a:r>
          </a:p>
          <a:p>
            <a:pPr algn="ctr"/>
            <a:r>
              <a:rPr lang="ru-RU" sz="2400" b="1" dirty="0" smtClean="0"/>
              <a:t>крайними членами? Проверьте ваш ответ</a:t>
            </a:r>
          </a:p>
          <a:p>
            <a:pPr algn="ctr"/>
            <a:r>
              <a:rPr lang="ru-RU" sz="2400" b="1" dirty="0" smtClean="0"/>
              <a:t> на пропорции 3:4=9:12.</a:t>
            </a:r>
            <a:endParaRPr lang="ru-RU" sz="2400" b="1" dirty="0"/>
          </a:p>
        </p:txBody>
      </p:sp>
      <p:grpSp>
        <p:nvGrpSpPr>
          <p:cNvPr id="25" name="Group 109"/>
          <p:cNvGrpSpPr>
            <a:grpSpLocks/>
          </p:cNvGrpSpPr>
          <p:nvPr/>
        </p:nvGrpSpPr>
        <p:grpSpPr bwMode="auto">
          <a:xfrm>
            <a:off x="7668800" y="4209229"/>
            <a:ext cx="1098550" cy="1012825"/>
            <a:chOff x="3552" y="3339"/>
            <a:chExt cx="412" cy="392"/>
          </a:xfrm>
        </p:grpSpPr>
        <p:grpSp>
          <p:nvGrpSpPr>
            <p:cNvPr id="26" name="Group 110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28" name="Oval 11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66FF"/>
                  </a:gs>
                  <a:gs pos="100000">
                    <a:srgbClr val="25193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Freeform 112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76 w 1321"/>
                  <a:gd name="T1" fmla="*/ 357 h 712"/>
                  <a:gd name="T2" fmla="*/ 1292 w 1321"/>
                  <a:gd name="T3" fmla="*/ 394 h 712"/>
                  <a:gd name="T4" fmla="*/ 1296 w 1321"/>
                  <a:gd name="T5" fmla="*/ 428 h 712"/>
                  <a:gd name="T6" fmla="*/ 1290 w 1321"/>
                  <a:gd name="T7" fmla="*/ 459 h 712"/>
                  <a:gd name="T8" fmla="*/ 1273 w 1321"/>
                  <a:gd name="T9" fmla="*/ 490 h 712"/>
                  <a:gd name="T10" fmla="*/ 1248 w 1321"/>
                  <a:gd name="T11" fmla="*/ 516 h 712"/>
                  <a:gd name="T12" fmla="*/ 1216 w 1321"/>
                  <a:gd name="T13" fmla="*/ 538 h 712"/>
                  <a:gd name="T14" fmla="*/ 1173 w 1321"/>
                  <a:gd name="T15" fmla="*/ 559 h 712"/>
                  <a:gd name="T16" fmla="*/ 1125 w 1321"/>
                  <a:gd name="T17" fmla="*/ 578 h 712"/>
                  <a:gd name="T18" fmla="*/ 1071 w 1321"/>
                  <a:gd name="T19" fmla="*/ 594 h 712"/>
                  <a:gd name="T20" fmla="*/ 1011 w 1321"/>
                  <a:gd name="T21" fmla="*/ 608 h 712"/>
                  <a:gd name="T22" fmla="*/ 949 w 1321"/>
                  <a:gd name="T23" fmla="*/ 618 h 712"/>
                  <a:gd name="T24" fmla="*/ 879 w 1321"/>
                  <a:gd name="T25" fmla="*/ 627 h 712"/>
                  <a:gd name="T26" fmla="*/ 808 w 1321"/>
                  <a:gd name="T27" fmla="*/ 632 h 712"/>
                  <a:gd name="T28" fmla="*/ 780 w 1321"/>
                  <a:gd name="T29" fmla="*/ 634 h 712"/>
                  <a:gd name="T30" fmla="*/ 467 w 1321"/>
                  <a:gd name="T31" fmla="*/ 634 h 712"/>
                  <a:gd name="T32" fmla="*/ 463 w 1321"/>
                  <a:gd name="T33" fmla="*/ 634 h 712"/>
                  <a:gd name="T34" fmla="*/ 401 w 1321"/>
                  <a:gd name="T35" fmla="*/ 630 h 712"/>
                  <a:gd name="T36" fmla="*/ 341 w 1321"/>
                  <a:gd name="T37" fmla="*/ 627 h 712"/>
                  <a:gd name="T38" fmla="*/ 285 w 1321"/>
                  <a:gd name="T39" fmla="*/ 620 h 712"/>
                  <a:gd name="T40" fmla="*/ 231 w 1321"/>
                  <a:gd name="T41" fmla="*/ 614 h 712"/>
                  <a:gd name="T42" fmla="*/ 182 w 1321"/>
                  <a:gd name="T43" fmla="*/ 603 h 712"/>
                  <a:gd name="T44" fmla="*/ 138 w 1321"/>
                  <a:gd name="T45" fmla="*/ 590 h 712"/>
                  <a:gd name="T46" fmla="*/ 100 w 1321"/>
                  <a:gd name="T47" fmla="*/ 577 h 712"/>
                  <a:gd name="T48" fmla="*/ 66 w 1321"/>
                  <a:gd name="T49" fmla="*/ 561 h 712"/>
                  <a:gd name="T50" fmla="*/ 38 w 1321"/>
                  <a:gd name="T51" fmla="*/ 541 h 712"/>
                  <a:gd name="T52" fmla="*/ 18 w 1321"/>
                  <a:gd name="T53" fmla="*/ 519 h 712"/>
                  <a:gd name="T54" fmla="*/ 6 w 1321"/>
                  <a:gd name="T55" fmla="*/ 493 h 712"/>
                  <a:gd name="T56" fmla="*/ 0 w 1321"/>
                  <a:gd name="T57" fmla="*/ 467 h 712"/>
                  <a:gd name="T58" fmla="*/ 0 w 1321"/>
                  <a:gd name="T59" fmla="*/ 463 h 712"/>
                  <a:gd name="T60" fmla="*/ 4 w 1321"/>
                  <a:gd name="T61" fmla="*/ 434 h 712"/>
                  <a:gd name="T62" fmla="*/ 16 w 1321"/>
                  <a:gd name="T63" fmla="*/ 397 h 712"/>
                  <a:gd name="T64" fmla="*/ 50 w 1321"/>
                  <a:gd name="T65" fmla="*/ 329 h 712"/>
                  <a:gd name="T66" fmla="*/ 92 w 1321"/>
                  <a:gd name="T67" fmla="*/ 266 h 712"/>
                  <a:gd name="T68" fmla="*/ 144 w 1321"/>
                  <a:gd name="T69" fmla="*/ 209 h 712"/>
                  <a:gd name="T70" fmla="*/ 200 w 1321"/>
                  <a:gd name="T71" fmla="*/ 157 h 712"/>
                  <a:gd name="T72" fmla="*/ 265 w 1321"/>
                  <a:gd name="T73" fmla="*/ 111 h 712"/>
                  <a:gd name="T74" fmla="*/ 335 w 1321"/>
                  <a:gd name="T75" fmla="*/ 73 h 712"/>
                  <a:gd name="T76" fmla="*/ 407 w 1321"/>
                  <a:gd name="T77" fmla="*/ 42 h 712"/>
                  <a:gd name="T78" fmla="*/ 488 w 1321"/>
                  <a:gd name="T79" fmla="*/ 19 h 712"/>
                  <a:gd name="T80" fmla="*/ 570 w 1321"/>
                  <a:gd name="T81" fmla="*/ 5 h 712"/>
                  <a:gd name="T82" fmla="*/ 654 w 1321"/>
                  <a:gd name="T83" fmla="*/ 0 h 712"/>
                  <a:gd name="T84" fmla="*/ 654 w 1321"/>
                  <a:gd name="T85" fmla="*/ 0 h 712"/>
                  <a:gd name="T86" fmla="*/ 745 w 1321"/>
                  <a:gd name="T87" fmla="*/ 5 h 712"/>
                  <a:gd name="T88" fmla="*/ 831 w 1321"/>
                  <a:gd name="T89" fmla="*/ 20 h 712"/>
                  <a:gd name="T90" fmla="*/ 914 w 1321"/>
                  <a:gd name="T91" fmla="*/ 47 h 712"/>
                  <a:gd name="T92" fmla="*/ 991 w 1321"/>
                  <a:gd name="T93" fmla="*/ 80 h 712"/>
                  <a:gd name="T94" fmla="*/ 1062 w 1321"/>
                  <a:gd name="T95" fmla="*/ 122 h 712"/>
                  <a:gd name="T96" fmla="*/ 1127 w 1321"/>
                  <a:gd name="T97" fmla="*/ 173 h 712"/>
                  <a:gd name="T98" fmla="*/ 1185 w 1321"/>
                  <a:gd name="T99" fmla="*/ 228 h 712"/>
                  <a:gd name="T100" fmla="*/ 1234 w 1321"/>
                  <a:gd name="T101" fmla="*/ 289 h 712"/>
                  <a:gd name="T102" fmla="*/ 1276 w 1321"/>
                  <a:gd name="T103" fmla="*/ 357 h 712"/>
                  <a:gd name="T104" fmla="*/ 1276 w 1321"/>
                  <a:gd name="T105" fmla="*/ 35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66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7" name="Text Box 113"/>
            <p:cNvSpPr txBox="1">
              <a:spLocks noChangeArrowheads="1"/>
            </p:cNvSpPr>
            <p:nvPr/>
          </p:nvSpPr>
          <p:spPr bwMode="gray">
            <a:xfrm>
              <a:off x="3682" y="3419"/>
              <a:ext cx="152" cy="1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</a:rPr>
                <a:t>3</a:t>
              </a:r>
              <a:endPara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31" name="Номер слайда 3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2BA5B1F-14D0-4A8F-B616-6F783CFD44E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833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714500"/>
            <a:ext cx="4857750" cy="425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42976" y="0"/>
            <a:ext cx="6938631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255588"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Успехов </a:t>
            </a:r>
          </a:p>
          <a:p>
            <a:pPr indent="255588"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дальнейшей учебе!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94110" y="5786454"/>
            <a:ext cx="549913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урок!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72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</TotalTime>
  <Words>166</Words>
  <Application>Microsoft Office PowerPoint</Application>
  <PresentationFormat>Экран (4:3)</PresentationFormat>
  <Paragraphs>40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Отношения и пропорции</vt:lpstr>
      <vt:lpstr>Презентация PowerPoint</vt:lpstr>
      <vt:lpstr>№ 728</vt:lpstr>
      <vt:lpstr>№ 760</vt:lpstr>
      <vt:lpstr>Презентация PowerPoint</vt:lpstr>
      <vt:lpstr>Презентация PowerPoint</vt:lpstr>
      <vt:lpstr>Итог урока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Отношения и пропорции</dc:title>
  <dc:creator>Admin</dc:creator>
  <cp:lastModifiedBy>Admin</cp:lastModifiedBy>
  <cp:revision>4</cp:revision>
  <dcterms:created xsi:type="dcterms:W3CDTF">2011-11-04T16:56:28Z</dcterms:created>
  <dcterms:modified xsi:type="dcterms:W3CDTF">2011-11-04T17:27:30Z</dcterms:modified>
</cp:coreProperties>
</file>