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 id="263" r:id="rId8"/>
    <p:sldId id="264" r:id="rId9"/>
    <p:sldId id="265" r:id="rId10"/>
    <p:sldId id="266" r:id="rId11"/>
    <p:sldId id="267" r:id="rId12"/>
    <p:sldId id="268" r:id="rId13"/>
    <p:sldId id="270" r:id="rId14"/>
    <p:sldId id="274" r:id="rId15"/>
    <p:sldId id="273"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F2E1ABF-A9D5-4B41-8748-425095A73DC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DA8565A-CE2E-4B9E-8215-F553862BA5D8}" type="datetimeFigureOut">
              <a:rPr lang="ru-RU" smtClean="0"/>
              <a:pPr/>
              <a:t>11.02.2011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F2E1ABF-A9D5-4B41-8748-425095A73DC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DA8565A-CE2E-4B9E-8215-F553862BA5D8}" type="datetimeFigureOut">
              <a:rPr lang="ru-RU" smtClean="0"/>
              <a:pPr/>
              <a:t>11.02.2011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F2E1ABF-A9D5-4B41-8748-425095A73DC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4.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Наташа\Pictures\шк.прин\шк.предметы.jpg"/>
          <p:cNvPicPr>
            <a:picLocks noChangeAspect="1" noChangeArrowheads="1"/>
          </p:cNvPicPr>
          <p:nvPr/>
        </p:nvPicPr>
        <p:blipFill>
          <a:blip r:embed="rId2" cstate="print"/>
          <a:srcRect/>
          <a:stretch>
            <a:fillRect/>
          </a:stretch>
        </p:blipFill>
        <p:spPr bwMode="auto">
          <a:xfrm>
            <a:off x="611560" y="1628800"/>
            <a:ext cx="7776864" cy="4392488"/>
          </a:xfrm>
          <a:prstGeom prst="rect">
            <a:avLst/>
          </a:prstGeom>
          <a:noFill/>
        </p:spPr>
      </p:pic>
      <p:sp>
        <p:nvSpPr>
          <p:cNvPr id="2" name="Заголовок 1"/>
          <p:cNvSpPr>
            <a:spLocks noGrp="1"/>
          </p:cNvSpPr>
          <p:nvPr>
            <p:ph type="ctrTitle"/>
          </p:nvPr>
        </p:nvSpPr>
        <p:spPr/>
        <p:txBody>
          <a:bodyPr/>
          <a:lstStyle/>
          <a:p>
            <a:r>
              <a:rPr lang="ru-RU" dirty="0" smtClean="0"/>
              <a:t>Сочиняем  сказки </a:t>
            </a:r>
            <a:endParaRPr lang="ru-RU" dirty="0"/>
          </a:p>
        </p:txBody>
      </p:sp>
      <p:sp>
        <p:nvSpPr>
          <p:cNvPr id="3" name="Подзаголовок 2"/>
          <p:cNvSpPr>
            <a:spLocks noGrp="1"/>
          </p:cNvSpPr>
          <p:nvPr>
            <p:ph type="subTitle" idx="1"/>
          </p:nvPr>
        </p:nvSpPr>
        <p:spPr/>
        <p:txBody>
          <a:bodyPr>
            <a:normAutofit fontScale="55000" lnSpcReduction="20000"/>
          </a:bodyPr>
          <a:lstStyle/>
          <a:p>
            <a:r>
              <a:rPr lang="ru-RU" sz="4500" b="1" i="1" dirty="0" smtClean="0">
                <a:solidFill>
                  <a:srgbClr val="0070C0"/>
                </a:solidFill>
              </a:rPr>
              <a:t>Сочиняем  сказки  про  школьные  принадлежности  </a:t>
            </a:r>
            <a:r>
              <a:rPr lang="ru-RU" sz="4500" b="1" i="1" dirty="0" smtClean="0">
                <a:solidFill>
                  <a:srgbClr val="002060"/>
                </a:solidFill>
              </a:rPr>
              <a:t>и  другие  предметы  </a:t>
            </a:r>
            <a:r>
              <a:rPr lang="ru-RU" sz="2500" dirty="0" smtClean="0">
                <a:solidFill>
                  <a:schemeClr val="accent2"/>
                </a:solidFill>
              </a:rPr>
              <a:t>(2-а класс)</a:t>
            </a:r>
            <a:endParaRPr lang="ru-RU" sz="25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i="1" dirty="0" smtClean="0">
                <a:solidFill>
                  <a:schemeClr val="accent6"/>
                </a:solidFill>
              </a:rPr>
              <a:t>Про  мальчика  Костю  и  …</a:t>
            </a:r>
            <a:r>
              <a:rPr lang="ru-RU" i="1" dirty="0" smtClean="0">
                <a:solidFill>
                  <a:schemeClr val="accent6"/>
                </a:solidFill>
              </a:rPr>
              <a:t/>
            </a:r>
            <a:br>
              <a:rPr lang="ru-RU" i="1" dirty="0" smtClean="0">
                <a:solidFill>
                  <a:schemeClr val="accent6"/>
                </a:solidFill>
              </a:rPr>
            </a:br>
            <a:r>
              <a:rPr lang="ru-RU" sz="2700" i="1" dirty="0" smtClean="0">
                <a:solidFill>
                  <a:srgbClr val="000000"/>
                </a:solidFill>
              </a:rPr>
              <a:t>(сочинила  Судакова  Лиза)</a:t>
            </a:r>
            <a:endParaRPr lang="ru-RU" sz="2700" i="1" dirty="0">
              <a:solidFill>
                <a:srgbClr val="000000"/>
              </a:solidFill>
            </a:endParaRPr>
          </a:p>
        </p:txBody>
      </p:sp>
      <p:sp>
        <p:nvSpPr>
          <p:cNvPr id="3" name="Содержимое 2"/>
          <p:cNvSpPr>
            <a:spLocks noGrp="1"/>
          </p:cNvSpPr>
          <p:nvPr>
            <p:ph sz="half" idx="1"/>
          </p:nvPr>
        </p:nvSpPr>
        <p:spPr>
          <a:xfrm>
            <a:off x="971600" y="620688"/>
            <a:ext cx="3474672" cy="4298784"/>
          </a:xfrm>
        </p:spPr>
        <p:txBody>
          <a:bodyPr>
            <a:normAutofit fontScale="40000" lnSpcReduction="20000"/>
          </a:bodyPr>
          <a:lstStyle/>
          <a:p>
            <a:endParaRPr lang="ru-RU" dirty="0" smtClean="0"/>
          </a:p>
          <a:p>
            <a:r>
              <a:rPr lang="ru-RU" dirty="0" smtClean="0"/>
              <a:t>       Жил – был  мальчик. Звали  его  Костя. Костя  был  плохим  мальчиком . он  ломал  всё : ломал  ручки, карандаши, а  ластики  просто  разламывал  на  несколько  частей. Он  делал  так, как  ему  хотелось. Никого  не  слушался  и  ничего  не  любил. И  вот  однажды  ночью  пошёл  необычный  дождь – звёздный, волшебный. Мы  все  знаем, что  когда  падают  звёзды, надо  загадывать  желание.  И  Костя  загадал  желание : «Хочу  быть  маленьким!»  </a:t>
            </a:r>
          </a:p>
          <a:p>
            <a:pPr>
              <a:buNone/>
            </a:pPr>
            <a:r>
              <a:rPr lang="ru-RU" dirty="0" smtClean="0"/>
              <a:t>                     Утром  он  проснулся , и  оказалось, что  желание  его  исполнилось. Он  стал  маленьким : ростом  с  пальчик. Решил  Костя  посмотреть, что  происходит  в  его  пенале. Открыл  его  и  увидел : Ручку, у которой  была  сломана  рука; Карандаш  со  сломанной  ногой; Ластик  со  сломанной  спиной. Все  они  горько  плакали. Увидели  они  Костю  и  закричали : «Уходи, злой  негодный  мальчишка. Не  подходи  к  нам, а  то  мы  тебя  побьём». Костя  первый  раз  в  жизни  испугался  и  горько  заплакал. Он  стал  рыдать  и  …  произошло  чудо : он  стал  снова  большим, как  все  другие  мальчики. </a:t>
            </a:r>
            <a:r>
              <a:rPr lang="ru-RU" dirty="0" smtClean="0">
                <a:solidFill>
                  <a:schemeClr val="accent6"/>
                </a:solidFill>
              </a:rPr>
              <a:t>Но  с  тех  пор  он  больше  не  ломает  ни  карандаши, ни  ручки, ни  какие  другие  предметы.</a:t>
            </a:r>
            <a:endParaRPr lang="ru-RU" dirty="0">
              <a:solidFill>
                <a:schemeClr val="accent6"/>
              </a:solidFill>
            </a:endParaRPr>
          </a:p>
        </p:txBody>
      </p:sp>
      <p:sp>
        <p:nvSpPr>
          <p:cNvPr id="4" name="Содержимое 3"/>
          <p:cNvSpPr>
            <a:spLocks noGrp="1"/>
          </p:cNvSpPr>
          <p:nvPr>
            <p:ph sz="half" idx="2"/>
          </p:nvPr>
        </p:nvSpPr>
        <p:spPr/>
        <p:txBody>
          <a:bodyPr>
            <a:normAutofit fontScale="40000" lnSpcReduction="20000"/>
          </a:bodyPr>
          <a:lstStyle/>
          <a:p>
            <a:endParaRPr lang="ru-RU" dirty="0"/>
          </a:p>
        </p:txBody>
      </p:sp>
      <p:pic>
        <p:nvPicPr>
          <p:cNvPr id="9218" name="Picture 2" descr="C:\Users\Наташа\Pictures\злой мальчик.jpg"/>
          <p:cNvPicPr>
            <a:picLocks noChangeAspect="1" noChangeArrowheads="1"/>
          </p:cNvPicPr>
          <p:nvPr/>
        </p:nvPicPr>
        <p:blipFill>
          <a:blip r:embed="rId2" cstate="print"/>
          <a:srcRect/>
          <a:stretch>
            <a:fillRect/>
          </a:stretch>
        </p:blipFill>
        <p:spPr bwMode="auto">
          <a:xfrm>
            <a:off x="4644008" y="620688"/>
            <a:ext cx="3744416" cy="417646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FFC000"/>
                </a:solidFill>
              </a:rPr>
              <a:t>Волшебный  Пенал</a:t>
            </a:r>
            <a:r>
              <a:rPr lang="ru-RU" dirty="0" smtClean="0"/>
              <a:t/>
            </a:r>
            <a:br>
              <a:rPr lang="ru-RU" dirty="0" smtClean="0"/>
            </a:br>
            <a:r>
              <a:rPr lang="ru-RU" sz="2200" dirty="0" smtClean="0"/>
              <a:t>(сочинил  </a:t>
            </a:r>
            <a:r>
              <a:rPr lang="ru-RU" sz="2200" dirty="0" err="1" smtClean="0"/>
              <a:t>Чергесбиев</a:t>
            </a:r>
            <a:r>
              <a:rPr lang="ru-RU" sz="2200" dirty="0" smtClean="0"/>
              <a:t>  Али)</a:t>
            </a:r>
            <a:endParaRPr lang="ru-RU" sz="2200" dirty="0"/>
          </a:p>
        </p:txBody>
      </p:sp>
      <p:sp>
        <p:nvSpPr>
          <p:cNvPr id="3" name="Содержимое 2"/>
          <p:cNvSpPr>
            <a:spLocks noGrp="1"/>
          </p:cNvSpPr>
          <p:nvPr>
            <p:ph sz="half" idx="1"/>
          </p:nvPr>
        </p:nvSpPr>
        <p:spPr>
          <a:xfrm>
            <a:off x="611560" y="764704"/>
            <a:ext cx="3816424" cy="4389120"/>
          </a:xfrm>
        </p:spPr>
        <p:txBody>
          <a:bodyPr>
            <a:normAutofit fontScale="47500" lnSpcReduction="20000"/>
          </a:bodyPr>
          <a:lstStyle/>
          <a:p>
            <a:r>
              <a:rPr lang="ru-RU" dirty="0" smtClean="0"/>
              <a:t>         Мальчику  в  школу  купили  красивый  пенал. В  нём  было  всё, что  нужно  школьнику : синяя  и  цветные  ручки, простой  карандаш, ластик, линейка, угольник, ножницы  и  клей. Но  Пенал  этот  оказался  волшебным. Вы  спросите  почему? Да  потому, что  как  только  мальчик  получал  «пятёрку»,  обитатели  Пенала  начинали  спорить. Синяя  Ручка  всем  заявляет, что  она  красиво  пишет, значит  она  самая  главная. А  Зелёная  Ручка  ей  в  ответ: «Нет  я, потому  что  мною  выделяют  все  опасные  места – орфограммы». Ластик  спорит  со  всеми:  « А  я  могу  стереть  любую  ошибку!»                                              А  Угольник  и  Линейка  заявляют, что  без  них  мальчик  не  получил  бы  отличную  оценку  по  математике. Ножницы  и  Клей  тоже  не  отстают : «Без  нас  ничего  не  приклеишь  и  не  вырежешь  на  уроках  труда».                                                                                                                         </a:t>
            </a:r>
            <a:r>
              <a:rPr lang="ru-RU" dirty="0" smtClean="0">
                <a:solidFill>
                  <a:srgbClr val="C00000"/>
                </a:solidFill>
              </a:rPr>
              <a:t>А  вы  как  считаете: кто  же  из  них  всего  нужнее? </a:t>
            </a:r>
            <a:endParaRPr lang="ru-RU" dirty="0">
              <a:solidFill>
                <a:srgbClr val="C00000"/>
              </a:solidFill>
            </a:endParaRPr>
          </a:p>
        </p:txBody>
      </p:sp>
      <p:sp>
        <p:nvSpPr>
          <p:cNvPr id="4" name="Содержимое 3"/>
          <p:cNvSpPr>
            <a:spLocks noGrp="1"/>
          </p:cNvSpPr>
          <p:nvPr>
            <p:ph sz="half" idx="2"/>
          </p:nvPr>
        </p:nvSpPr>
        <p:spPr/>
        <p:txBody>
          <a:bodyPr>
            <a:normAutofit fontScale="47500" lnSpcReduction="20000"/>
          </a:bodyPr>
          <a:lstStyle/>
          <a:p>
            <a:endParaRPr lang="ru-RU"/>
          </a:p>
        </p:txBody>
      </p:sp>
      <p:pic>
        <p:nvPicPr>
          <p:cNvPr id="10242" name="Picture 2" descr="C:\Users\Наташа\Pictures\мальчик.jpg"/>
          <p:cNvPicPr>
            <a:picLocks noChangeAspect="1" noChangeArrowheads="1"/>
          </p:cNvPicPr>
          <p:nvPr/>
        </p:nvPicPr>
        <p:blipFill>
          <a:blip r:embed="rId2" cstate="print"/>
          <a:srcRect/>
          <a:stretch>
            <a:fillRect/>
          </a:stretch>
        </p:blipFill>
        <p:spPr bwMode="auto">
          <a:xfrm>
            <a:off x="4716016" y="620688"/>
            <a:ext cx="2664296" cy="2520280"/>
          </a:xfrm>
          <a:prstGeom prst="rect">
            <a:avLst/>
          </a:prstGeom>
          <a:noFill/>
        </p:spPr>
      </p:pic>
      <p:pic>
        <p:nvPicPr>
          <p:cNvPr id="10243" name="Picture 3" descr="C:\Users\Наташа\Pictures\пенал.jpg"/>
          <p:cNvPicPr>
            <a:picLocks noChangeAspect="1" noChangeArrowheads="1"/>
          </p:cNvPicPr>
          <p:nvPr/>
        </p:nvPicPr>
        <p:blipFill>
          <a:blip r:embed="rId3" cstate="print"/>
          <a:srcRect/>
          <a:stretch>
            <a:fillRect/>
          </a:stretch>
        </p:blipFill>
        <p:spPr bwMode="auto">
          <a:xfrm>
            <a:off x="4788024" y="2996952"/>
            <a:ext cx="3219450" cy="187220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00B050"/>
                </a:solidFill>
              </a:rPr>
              <a:t>Катин  пенал</a:t>
            </a:r>
            <a:r>
              <a:rPr lang="ru-RU" dirty="0" smtClean="0"/>
              <a:t/>
            </a:r>
            <a:br>
              <a:rPr lang="ru-RU" dirty="0" smtClean="0"/>
            </a:br>
            <a:r>
              <a:rPr lang="ru-RU" sz="2200" dirty="0" smtClean="0"/>
              <a:t>(сочинила  </a:t>
            </a:r>
            <a:r>
              <a:rPr lang="ru-RU" sz="2200" dirty="0" err="1" smtClean="0"/>
              <a:t>Исмаилова</a:t>
            </a:r>
            <a:r>
              <a:rPr lang="ru-RU" sz="2200" dirty="0" smtClean="0"/>
              <a:t>  Марьям)</a:t>
            </a:r>
            <a:endParaRPr lang="ru-RU" sz="2200" dirty="0"/>
          </a:p>
        </p:txBody>
      </p:sp>
      <p:sp>
        <p:nvSpPr>
          <p:cNvPr id="3" name="Содержимое 2"/>
          <p:cNvSpPr>
            <a:spLocks noGrp="1"/>
          </p:cNvSpPr>
          <p:nvPr>
            <p:ph sz="half" idx="1"/>
          </p:nvPr>
        </p:nvSpPr>
        <p:spPr/>
        <p:txBody>
          <a:bodyPr>
            <a:normAutofit fontScale="47500" lnSpcReduction="20000"/>
          </a:bodyPr>
          <a:lstStyle/>
          <a:p>
            <a:endParaRPr lang="ru-RU" dirty="0" smtClean="0"/>
          </a:p>
          <a:p>
            <a:r>
              <a:rPr lang="ru-RU" dirty="0" smtClean="0"/>
              <a:t>           Жила  на  свете  девочка  Катя. Она  была  отличницей. Катя  всё  делала  вовремя: гуляла, играла, учила  уроки, собирала  портфель  и  ложилась  спать. Однажды  ей  приснился  сон: все  обитатели  портфеля  ожили  и  начали  спор. Кто  среди  них  самый  главный?</a:t>
            </a:r>
          </a:p>
          <a:p>
            <a:pPr>
              <a:buNone/>
            </a:pPr>
            <a:r>
              <a:rPr lang="ru-RU" dirty="0" smtClean="0"/>
              <a:t>                Спорили  Карандаши, Ручки, Ластик, Точилка, Циркуль  и  Линейка. Каждый  доказывал, что  Катя  учиться  на  «отлично»  только  из-за  него. </a:t>
            </a:r>
          </a:p>
          <a:p>
            <a:pPr>
              <a:buNone/>
            </a:pPr>
            <a:r>
              <a:rPr lang="ru-RU" dirty="0" smtClean="0"/>
              <a:t>                 Девочка  приходила  в  школу  и  оказывалось, что  в  её  пенале  не  оказывалось, то  карандаша, то  ручки, то  линейки  … Катя  стала  получать  плохие  отметки. Она  плакала  каждый  день  и  не  понимала, почему  так  происходит. </a:t>
            </a:r>
            <a:r>
              <a:rPr lang="ru-RU" dirty="0" smtClean="0">
                <a:solidFill>
                  <a:srgbClr val="00B050"/>
                </a:solidFill>
              </a:rPr>
              <a:t>И  все  жители  пенала  наконец- то  поняли, что  все  они  нужны  Кате. Больше  они  не  стали  убегать  из  пенала.</a:t>
            </a:r>
          </a:p>
          <a:p>
            <a:pPr>
              <a:buNone/>
            </a:pPr>
            <a:r>
              <a:rPr lang="ru-RU" dirty="0" smtClean="0"/>
              <a:t>                Хорошо, что  </a:t>
            </a:r>
            <a:r>
              <a:rPr lang="ru-RU" sz="3400" dirty="0" smtClean="0"/>
              <a:t>это</a:t>
            </a:r>
            <a:r>
              <a:rPr lang="ru-RU" dirty="0" smtClean="0"/>
              <a:t>  был  сон. Катя  проснулась  и  побежала  посмотреть: всё  ли  в  её  пенале  на  месте? Все  принадлежности  оказались  на  местах. Довольная  девочка  побежала  в  школу.</a:t>
            </a:r>
            <a:endParaRPr lang="ru-RU" dirty="0"/>
          </a:p>
        </p:txBody>
      </p:sp>
      <p:sp>
        <p:nvSpPr>
          <p:cNvPr id="4" name="Содержимое 3"/>
          <p:cNvSpPr>
            <a:spLocks noGrp="1"/>
          </p:cNvSpPr>
          <p:nvPr>
            <p:ph sz="half" idx="2"/>
          </p:nvPr>
        </p:nvSpPr>
        <p:spPr/>
        <p:txBody>
          <a:bodyPr>
            <a:normAutofit fontScale="47500" lnSpcReduction="20000"/>
          </a:bodyPr>
          <a:lstStyle/>
          <a:p>
            <a:endParaRPr lang="ru-RU"/>
          </a:p>
        </p:txBody>
      </p:sp>
      <p:pic>
        <p:nvPicPr>
          <p:cNvPr id="11266" name="Picture 2" descr="C:\Users\Наташа\Pictures\девочка.jpg"/>
          <p:cNvPicPr>
            <a:picLocks noChangeAspect="1" noChangeArrowheads="1"/>
          </p:cNvPicPr>
          <p:nvPr/>
        </p:nvPicPr>
        <p:blipFill>
          <a:blip r:embed="rId2" cstate="print"/>
          <a:srcRect/>
          <a:stretch>
            <a:fillRect/>
          </a:stretch>
        </p:blipFill>
        <p:spPr bwMode="auto">
          <a:xfrm>
            <a:off x="4427984" y="548680"/>
            <a:ext cx="2304256" cy="2088232"/>
          </a:xfrm>
          <a:prstGeom prst="rect">
            <a:avLst/>
          </a:prstGeom>
          <a:noFill/>
        </p:spPr>
      </p:pic>
      <p:pic>
        <p:nvPicPr>
          <p:cNvPr id="3074" name="Picture 2" descr="C:\Users\Наташа\Pictures\линейка и карандаш.jpg"/>
          <p:cNvPicPr>
            <a:picLocks noChangeAspect="1" noChangeArrowheads="1"/>
          </p:cNvPicPr>
          <p:nvPr/>
        </p:nvPicPr>
        <p:blipFill>
          <a:blip r:embed="rId3" cstate="print"/>
          <a:srcRect/>
          <a:stretch>
            <a:fillRect/>
          </a:stretch>
        </p:blipFill>
        <p:spPr bwMode="auto">
          <a:xfrm>
            <a:off x="4716016" y="2780928"/>
            <a:ext cx="2376264" cy="1883668"/>
          </a:xfrm>
          <a:prstGeom prst="rect">
            <a:avLst/>
          </a:prstGeom>
          <a:noFill/>
        </p:spPr>
      </p:pic>
      <p:pic>
        <p:nvPicPr>
          <p:cNvPr id="3075" name="Picture 3" descr="C:\Users\Наташа\Pictures\циркуль2.jpg"/>
          <p:cNvPicPr>
            <a:picLocks noChangeAspect="1" noChangeArrowheads="1"/>
          </p:cNvPicPr>
          <p:nvPr/>
        </p:nvPicPr>
        <p:blipFill>
          <a:blip r:embed="rId4" cstate="print"/>
          <a:srcRect/>
          <a:stretch>
            <a:fillRect/>
          </a:stretch>
        </p:blipFill>
        <p:spPr bwMode="auto">
          <a:xfrm>
            <a:off x="7164288" y="2780928"/>
            <a:ext cx="1528961" cy="1296144"/>
          </a:xfrm>
          <a:prstGeom prst="rect">
            <a:avLst/>
          </a:prstGeom>
          <a:noFill/>
        </p:spPr>
      </p:pic>
      <p:pic>
        <p:nvPicPr>
          <p:cNvPr id="3076" name="Picture 4" descr="C:\Users\Наташа\Pictures\точилка2.jpg"/>
          <p:cNvPicPr>
            <a:picLocks noChangeAspect="1" noChangeArrowheads="1"/>
          </p:cNvPicPr>
          <p:nvPr/>
        </p:nvPicPr>
        <p:blipFill>
          <a:blip r:embed="rId5" cstate="print"/>
          <a:srcRect/>
          <a:stretch>
            <a:fillRect/>
          </a:stretch>
        </p:blipFill>
        <p:spPr bwMode="auto">
          <a:xfrm>
            <a:off x="6804248" y="1772816"/>
            <a:ext cx="914400" cy="8286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chemeClr val="accent2"/>
                </a:solidFill>
              </a:rPr>
              <a:t>Про  девочку  Галю  и  …</a:t>
            </a:r>
            <a:r>
              <a:rPr lang="ru-RU" dirty="0" smtClean="0"/>
              <a:t/>
            </a:r>
            <a:br>
              <a:rPr lang="ru-RU" dirty="0" smtClean="0"/>
            </a:br>
            <a:r>
              <a:rPr lang="ru-RU" sz="2200" dirty="0" smtClean="0"/>
              <a:t>(сочинила  </a:t>
            </a:r>
            <a:r>
              <a:rPr lang="ru-RU" sz="2200" dirty="0" err="1" smtClean="0"/>
              <a:t>Мазикина</a:t>
            </a:r>
            <a:r>
              <a:rPr lang="ru-RU" sz="2200" dirty="0" smtClean="0"/>
              <a:t>  Вика)</a:t>
            </a:r>
            <a:endParaRPr lang="ru-RU" sz="2200" dirty="0"/>
          </a:p>
        </p:txBody>
      </p:sp>
      <p:sp>
        <p:nvSpPr>
          <p:cNvPr id="3" name="Содержимое 2"/>
          <p:cNvSpPr>
            <a:spLocks noGrp="1"/>
          </p:cNvSpPr>
          <p:nvPr>
            <p:ph sz="half" idx="1"/>
          </p:nvPr>
        </p:nvSpPr>
        <p:spPr>
          <a:xfrm>
            <a:off x="755576" y="620688"/>
            <a:ext cx="3528392" cy="4298784"/>
          </a:xfrm>
        </p:spPr>
        <p:txBody>
          <a:bodyPr>
            <a:normAutofit fontScale="40000" lnSpcReduction="20000"/>
          </a:bodyPr>
          <a:lstStyle/>
          <a:p>
            <a:endParaRPr lang="ru-RU" dirty="0" smtClean="0"/>
          </a:p>
          <a:p>
            <a:r>
              <a:rPr lang="ru-RU" dirty="0" smtClean="0"/>
              <a:t>              Жила – была  девочка. Звали  её  Галя. Она  уже  ходила  в  школу  и  училась  на  одни  пятёрки. Все  её  хвалили. И  вот  однажды, когда  Галя  ушла  гулять, случилось  следующее..</a:t>
            </a:r>
          </a:p>
          <a:p>
            <a:pPr>
              <a:buNone/>
            </a:pPr>
            <a:r>
              <a:rPr lang="ru-RU" dirty="0" smtClean="0"/>
              <a:t>               Портфель  вдруг  открылся  и  из  него  сначала  вылезла  Ручка, потом  Карандаш, за  ним – Ластик  и  Фломастер.  «Давайте  отправимся  путешествовать!» - решили  они.   Но  старенький  Портфель  им  говорит :             «Не  надо, это  очень  опасно!»  Но  друзья  не  послушались  и  ушли  под  кровать.</a:t>
            </a:r>
          </a:p>
          <a:p>
            <a:pPr>
              <a:buNone/>
            </a:pPr>
            <a:r>
              <a:rPr lang="ru-RU" dirty="0" smtClean="0"/>
              <a:t>                 С  прогулки  пришла  Галя, разделась  и  … вдруг  она  залезла  на  кровать  и  стала  на  ней  прыгать. А  Ручка, Карандаш, Ластик  и  Фломастер  сидели  под  кроватью  и  не  знали, что  им  делать. Они  очень  испугались.           Ручка  сказала : «Почему  мы  не  послушались  Портфеля?»  Они  очень  хотели  вернуться  назад. Галя  попрыгала  немного ( она  делала  это  только  тогда, когда  дома  никого  не  было )  и  отправилась  на  кухню. А  школьные  принадлежности  вернулись  к  себе  домой  (в  портфель).   </a:t>
            </a:r>
            <a:r>
              <a:rPr lang="ru-RU" dirty="0" smtClean="0">
                <a:solidFill>
                  <a:schemeClr val="accent2"/>
                </a:solidFill>
              </a:rPr>
              <a:t>С  тех  пор  они  всегда  слушают  взрослых.</a:t>
            </a:r>
            <a:endParaRPr lang="ru-RU" dirty="0">
              <a:solidFill>
                <a:schemeClr val="accent2"/>
              </a:solidFill>
            </a:endParaRPr>
          </a:p>
        </p:txBody>
      </p:sp>
      <p:sp>
        <p:nvSpPr>
          <p:cNvPr id="4" name="Содержимое 3"/>
          <p:cNvSpPr>
            <a:spLocks noGrp="1"/>
          </p:cNvSpPr>
          <p:nvPr>
            <p:ph sz="half" idx="2"/>
          </p:nvPr>
        </p:nvSpPr>
        <p:spPr/>
        <p:txBody>
          <a:bodyPr>
            <a:normAutofit fontScale="40000" lnSpcReduction="20000"/>
          </a:bodyPr>
          <a:lstStyle/>
          <a:p>
            <a:endParaRPr lang="ru-RU"/>
          </a:p>
        </p:txBody>
      </p:sp>
      <p:pic>
        <p:nvPicPr>
          <p:cNvPr id="12293" name="Picture 5" descr="C:\Users\Наташа\Pictures\3 предмета.jpg"/>
          <p:cNvPicPr>
            <a:picLocks noChangeAspect="1" noChangeArrowheads="1"/>
          </p:cNvPicPr>
          <p:nvPr/>
        </p:nvPicPr>
        <p:blipFill>
          <a:blip r:embed="rId2" cstate="print"/>
          <a:srcRect/>
          <a:stretch>
            <a:fillRect/>
          </a:stretch>
        </p:blipFill>
        <p:spPr bwMode="auto">
          <a:xfrm>
            <a:off x="5148064" y="2420888"/>
            <a:ext cx="3245991" cy="2748409"/>
          </a:xfrm>
          <a:prstGeom prst="rect">
            <a:avLst/>
          </a:prstGeom>
          <a:noFill/>
        </p:spPr>
      </p:pic>
      <p:pic>
        <p:nvPicPr>
          <p:cNvPr id="4098" name="Picture 2" descr="C:\Users\Наташа\Pictures\портфель.jpg"/>
          <p:cNvPicPr>
            <a:picLocks noChangeAspect="1" noChangeArrowheads="1"/>
          </p:cNvPicPr>
          <p:nvPr/>
        </p:nvPicPr>
        <p:blipFill>
          <a:blip r:embed="rId3" cstate="print"/>
          <a:srcRect/>
          <a:stretch>
            <a:fillRect/>
          </a:stretch>
        </p:blipFill>
        <p:spPr bwMode="auto">
          <a:xfrm>
            <a:off x="4716016" y="548680"/>
            <a:ext cx="2438400" cy="18764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0" i="1" dirty="0" smtClean="0"/>
              <a:t>   Ночной  спор. </a:t>
            </a:r>
            <a:r>
              <a:rPr lang="ru-RU" sz="1800" dirty="0" smtClean="0">
                <a:solidFill>
                  <a:srgbClr val="0070C0"/>
                </a:solidFill>
              </a:rPr>
              <a:t>(сочинил  Блинов  Никита)</a:t>
            </a:r>
            <a:endParaRPr lang="ru-RU" sz="1800" dirty="0">
              <a:solidFill>
                <a:srgbClr val="0070C0"/>
              </a:solidFill>
            </a:endParaRPr>
          </a:p>
        </p:txBody>
      </p:sp>
      <p:sp>
        <p:nvSpPr>
          <p:cNvPr id="3" name="Содержимое 2"/>
          <p:cNvSpPr>
            <a:spLocks noGrp="1"/>
          </p:cNvSpPr>
          <p:nvPr>
            <p:ph sz="half" idx="1"/>
          </p:nvPr>
        </p:nvSpPr>
        <p:spPr/>
        <p:txBody>
          <a:bodyPr>
            <a:normAutofit fontScale="55000" lnSpcReduction="20000"/>
          </a:bodyPr>
          <a:lstStyle/>
          <a:p>
            <a:endParaRPr lang="ru-RU" dirty="0" smtClean="0"/>
          </a:p>
          <a:p>
            <a:r>
              <a:rPr lang="ru-RU" dirty="0" smtClean="0"/>
              <a:t> </a:t>
            </a:r>
            <a:r>
              <a:rPr lang="ru-RU" dirty="0" smtClean="0"/>
              <a:t>Однажды  ночью  сидели  за  столом  и  пили  чай  школьные  принадлежности. Они  спорили. Кто  из  них  нужнее  для  школьника? Первой  вступила  в  спор  Ручка. «Я  всех  нужнее, - уверенно  сказала  она. – Без  меня  школьники  не  смогли  бы  написать  диктант, текст …» </a:t>
            </a:r>
          </a:p>
          <a:p>
            <a:pPr>
              <a:buNone/>
            </a:pPr>
            <a:r>
              <a:rPr lang="ru-RU" dirty="0" smtClean="0"/>
              <a:t>          «</a:t>
            </a:r>
            <a:r>
              <a:rPr lang="ru-RU" dirty="0" smtClean="0"/>
              <a:t>А  я  выполняю  особую  работу  …» - сказал  Карандаш.</a:t>
            </a:r>
          </a:p>
          <a:p>
            <a:pPr>
              <a:buNone/>
            </a:pPr>
            <a:r>
              <a:rPr lang="ru-RU" dirty="0" smtClean="0"/>
              <a:t>     «</a:t>
            </a:r>
            <a:r>
              <a:rPr lang="ru-RU" dirty="0" smtClean="0"/>
              <a:t>Но, если  пользуясь  тобой, дети  сделают  ошибку, то  без  меня  исправить  её  будет  тяжело,» - сказал  Ластик. Тут  вступили  в  спор  учебники. Спор  продолжался  целый  час. Пенал  не  выдержал </a:t>
            </a:r>
            <a:r>
              <a:rPr lang="ru-RU" dirty="0" smtClean="0"/>
              <a:t>  </a:t>
            </a:r>
            <a:r>
              <a:rPr lang="ru-RU" dirty="0" smtClean="0"/>
              <a:t>и  сказал : «Не  спорьте, вы  можете  спорить  всю  жизнь,  и  толку  от  этого  не  будет. </a:t>
            </a:r>
            <a:r>
              <a:rPr lang="ru-RU" i="1" dirty="0" smtClean="0">
                <a:solidFill>
                  <a:srgbClr val="C00000"/>
                </a:solidFill>
              </a:rPr>
              <a:t>Никто  из  вас  не  может  быть  лучше  другого. Каждый  из  нас  нужен </a:t>
            </a:r>
            <a:r>
              <a:rPr lang="ru-RU" i="1" dirty="0" smtClean="0">
                <a:solidFill>
                  <a:srgbClr val="C00000"/>
                </a:solidFill>
              </a:rPr>
              <a:t>                    </a:t>
            </a:r>
            <a:r>
              <a:rPr lang="ru-RU" i="1" dirty="0" smtClean="0">
                <a:solidFill>
                  <a:srgbClr val="C00000"/>
                </a:solidFill>
              </a:rPr>
              <a:t>по – своему».</a:t>
            </a:r>
            <a:endParaRPr lang="ru-RU" i="1" dirty="0">
              <a:solidFill>
                <a:srgbClr val="C00000"/>
              </a:solidFill>
            </a:endParaRPr>
          </a:p>
        </p:txBody>
      </p:sp>
      <p:sp>
        <p:nvSpPr>
          <p:cNvPr id="4" name="Содержимое 3"/>
          <p:cNvSpPr>
            <a:spLocks noGrp="1"/>
          </p:cNvSpPr>
          <p:nvPr>
            <p:ph sz="half" idx="2"/>
          </p:nvPr>
        </p:nvSpPr>
        <p:spPr/>
        <p:txBody>
          <a:bodyPr>
            <a:normAutofit fontScale="55000" lnSpcReduction="20000"/>
          </a:bodyPr>
          <a:lstStyle/>
          <a:p>
            <a:endParaRPr lang="ru-RU"/>
          </a:p>
        </p:txBody>
      </p:sp>
      <p:pic>
        <p:nvPicPr>
          <p:cNvPr id="1026" name="Picture 2" descr="C:\Users\Наташа\Pictures\шк.прин\подставка.jpg"/>
          <p:cNvPicPr>
            <a:picLocks noChangeAspect="1" noChangeArrowheads="1"/>
          </p:cNvPicPr>
          <p:nvPr/>
        </p:nvPicPr>
        <p:blipFill>
          <a:blip r:embed="rId2" cstate="print"/>
          <a:srcRect/>
          <a:stretch>
            <a:fillRect/>
          </a:stretch>
        </p:blipFill>
        <p:spPr bwMode="auto">
          <a:xfrm>
            <a:off x="4644008" y="908720"/>
            <a:ext cx="3672408" cy="367240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83568" y="4365104"/>
            <a:ext cx="7772400" cy="1362075"/>
          </a:xfrm>
        </p:spPr>
        <p:txBody>
          <a:bodyPr>
            <a:normAutofit/>
          </a:bodyPr>
          <a:lstStyle/>
          <a:p>
            <a:r>
              <a:rPr lang="ru-RU" sz="3200" b="0" i="1" dirty="0" smtClean="0">
                <a:solidFill>
                  <a:srgbClr val="0070C0"/>
                </a:solidFill>
              </a:rPr>
              <a:t>Посуду, игрушки  и другие  предметы</a:t>
            </a:r>
            <a:endParaRPr lang="ru-RU" sz="3200" b="0" i="1" dirty="0">
              <a:solidFill>
                <a:srgbClr val="0070C0"/>
              </a:solidFill>
            </a:endParaRPr>
          </a:p>
        </p:txBody>
      </p:sp>
      <p:sp>
        <p:nvSpPr>
          <p:cNvPr id="6" name="Текст 5"/>
          <p:cNvSpPr>
            <a:spLocks noGrp="1"/>
          </p:cNvSpPr>
          <p:nvPr>
            <p:ph type="body" idx="1"/>
          </p:nvPr>
        </p:nvSpPr>
        <p:spPr/>
        <p:txBody>
          <a:bodyPr>
            <a:normAutofit fontScale="70000" lnSpcReduction="20000"/>
          </a:bodyPr>
          <a:lstStyle/>
          <a:p>
            <a:r>
              <a:rPr lang="ru-RU" sz="2800" dirty="0" smtClean="0">
                <a:solidFill>
                  <a:srgbClr val="7030A0"/>
                </a:solidFill>
              </a:rPr>
              <a:t>                                             Сочиняем  сказки  про  …</a:t>
            </a:r>
            <a:endParaRPr lang="ru-RU" sz="2800" dirty="0">
              <a:solidFill>
                <a:srgbClr val="7030A0"/>
              </a:solidFill>
            </a:endParaRPr>
          </a:p>
        </p:txBody>
      </p:sp>
      <p:pic>
        <p:nvPicPr>
          <p:cNvPr id="3074" name="Picture 2" descr="C:\Users\Наташа\Pictures\игрушки.jpg"/>
          <p:cNvPicPr>
            <a:picLocks noChangeAspect="1" noChangeArrowheads="1"/>
          </p:cNvPicPr>
          <p:nvPr/>
        </p:nvPicPr>
        <p:blipFill>
          <a:blip r:embed="rId2" cstate="print"/>
          <a:srcRect/>
          <a:stretch>
            <a:fillRect/>
          </a:stretch>
        </p:blipFill>
        <p:spPr bwMode="auto">
          <a:xfrm>
            <a:off x="5004048" y="1340768"/>
            <a:ext cx="3312368" cy="3384376"/>
          </a:xfrm>
          <a:prstGeom prst="rect">
            <a:avLst/>
          </a:prstGeom>
          <a:noFill/>
        </p:spPr>
      </p:pic>
      <p:pic>
        <p:nvPicPr>
          <p:cNvPr id="3075" name="Picture 3" descr="C:\Users\Наташа\Pictures\посуда.jpg"/>
          <p:cNvPicPr>
            <a:picLocks noChangeAspect="1" noChangeArrowheads="1"/>
          </p:cNvPicPr>
          <p:nvPr/>
        </p:nvPicPr>
        <p:blipFill>
          <a:blip r:embed="rId3" cstate="print"/>
          <a:srcRect/>
          <a:stretch>
            <a:fillRect/>
          </a:stretch>
        </p:blipFill>
        <p:spPr bwMode="auto">
          <a:xfrm>
            <a:off x="827584" y="476672"/>
            <a:ext cx="3816424" cy="374441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solidFill>
                  <a:schemeClr val="accent6"/>
                </a:solidFill>
              </a:rPr>
              <a:t>Сказка  про  Чайник  и  Чашку</a:t>
            </a:r>
            <a:r>
              <a:rPr lang="ru-RU" dirty="0" smtClean="0"/>
              <a:t/>
            </a:r>
            <a:br>
              <a:rPr lang="ru-RU" dirty="0" smtClean="0"/>
            </a:br>
            <a:r>
              <a:rPr lang="ru-RU" sz="2200" dirty="0" smtClean="0"/>
              <a:t>(сочинила  </a:t>
            </a:r>
            <a:r>
              <a:rPr lang="ru-RU" sz="2200" dirty="0" err="1" smtClean="0"/>
              <a:t>Дзюбенко</a:t>
            </a:r>
            <a:r>
              <a:rPr lang="ru-RU" sz="2200" dirty="0" smtClean="0"/>
              <a:t>  Диана)</a:t>
            </a:r>
            <a:endParaRPr lang="ru-RU" sz="2200" dirty="0"/>
          </a:p>
        </p:txBody>
      </p:sp>
      <p:sp>
        <p:nvSpPr>
          <p:cNvPr id="3" name="Содержимое 2"/>
          <p:cNvSpPr>
            <a:spLocks noGrp="1"/>
          </p:cNvSpPr>
          <p:nvPr>
            <p:ph sz="half" idx="1"/>
          </p:nvPr>
        </p:nvSpPr>
        <p:spPr>
          <a:xfrm>
            <a:off x="251520" y="188640"/>
            <a:ext cx="4320480" cy="4730832"/>
          </a:xfrm>
        </p:spPr>
        <p:txBody>
          <a:bodyPr>
            <a:noAutofit/>
          </a:bodyPr>
          <a:lstStyle/>
          <a:p>
            <a:endParaRPr lang="ru-RU" sz="1100" dirty="0" smtClean="0"/>
          </a:p>
          <a:p>
            <a:endParaRPr lang="ru-RU" sz="1100" dirty="0" smtClean="0"/>
          </a:p>
          <a:p>
            <a:r>
              <a:rPr lang="ru-RU" sz="1100" dirty="0" smtClean="0"/>
              <a:t>                Жил – был  Чайник. Он  был  старый  фарфоровый. В  его  стенки  прочно  въелась  накипь, а  голубые  цветочки  по  бокам  потускнели  от  времени  и  обуглились  на  огне. Когда  в  нём  заваривали  чай, он  брюзжал  и  плевался  кипятком. Вечно  ему  что – то  не  нравилось. А  рядом  жила  Чашка. Обычная, с  золотым  ободком  и  с  цветочками  по  бокам. Чашка  была  любимой  ученицей  чайника.        По  вечерам  к  ним  являлась  Дама.                   Она  усаживалась, и  они  втроём  пили  свежезаваренный  чай. Чайник  то  и  дело, капая  на  скатерть, что – то  рассказывал  Чашке  о  былых  временах  или  просто  о  жизни.       Чашка  любила  старый  уже  некрасивый  Чайник  и  заворожено  слушала  его  рассказы. </a:t>
            </a:r>
          </a:p>
          <a:p>
            <a:pPr>
              <a:buNone/>
            </a:pPr>
            <a:r>
              <a:rPr lang="ru-RU" sz="1100" dirty="0" smtClean="0"/>
              <a:t>                     Но  вот  однажды, когда  Чашка  стояла     на  подоконнике, порыв  ветра  открыл  окно  … Чашка, жалобно  вскрикнув, упала  вниз  и  разбилась. В  тот  же  вечер, скорбя  по  Чашке, Чайник  на  плите  треснул. Его  пришлось  выбросить, как  и  Чашку. Дама  горько  плакала. </a:t>
            </a:r>
            <a:r>
              <a:rPr lang="ru-RU" sz="1100" dirty="0" smtClean="0">
                <a:solidFill>
                  <a:schemeClr val="accent6"/>
                </a:solidFill>
              </a:rPr>
              <a:t>Оказывается  и  посуда  умеет  дружить.</a:t>
            </a:r>
            <a:endParaRPr lang="ru-RU" sz="1100" dirty="0">
              <a:solidFill>
                <a:schemeClr val="accent6"/>
              </a:solidFill>
            </a:endParaRPr>
          </a:p>
        </p:txBody>
      </p:sp>
      <p:sp>
        <p:nvSpPr>
          <p:cNvPr id="4" name="Содержимое 3"/>
          <p:cNvSpPr>
            <a:spLocks noGrp="1"/>
          </p:cNvSpPr>
          <p:nvPr>
            <p:ph sz="half" idx="2"/>
          </p:nvPr>
        </p:nvSpPr>
        <p:spPr/>
        <p:txBody>
          <a:bodyPr>
            <a:normAutofit/>
          </a:bodyPr>
          <a:lstStyle/>
          <a:p>
            <a:endParaRPr lang="ru-RU" dirty="0"/>
          </a:p>
        </p:txBody>
      </p:sp>
      <p:pic>
        <p:nvPicPr>
          <p:cNvPr id="5122" name="Picture 2" descr="C:\Users\Наташа\Pictures\чашка и чайник2.jpg"/>
          <p:cNvPicPr>
            <a:picLocks noChangeAspect="1" noChangeArrowheads="1"/>
          </p:cNvPicPr>
          <p:nvPr/>
        </p:nvPicPr>
        <p:blipFill>
          <a:blip r:embed="rId2" cstate="print"/>
          <a:srcRect/>
          <a:stretch>
            <a:fillRect/>
          </a:stretch>
        </p:blipFill>
        <p:spPr bwMode="auto">
          <a:xfrm>
            <a:off x="4716016" y="620688"/>
            <a:ext cx="3744416" cy="36004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7030A0"/>
                </a:solidFill>
              </a:rPr>
              <a:t>Сказка  про  игрушки                                     </a:t>
            </a:r>
            <a:r>
              <a:rPr lang="ru-RU" sz="2700" dirty="0" smtClean="0"/>
              <a:t>(сочинила  Ивановская  Лилия)</a:t>
            </a:r>
            <a:endParaRPr lang="ru-RU" sz="2700" dirty="0"/>
          </a:p>
        </p:txBody>
      </p:sp>
      <p:sp>
        <p:nvSpPr>
          <p:cNvPr id="3" name="Содержимое 2"/>
          <p:cNvSpPr>
            <a:spLocks noGrp="1"/>
          </p:cNvSpPr>
          <p:nvPr>
            <p:ph sz="half" idx="1"/>
          </p:nvPr>
        </p:nvSpPr>
        <p:spPr/>
        <p:txBody>
          <a:bodyPr>
            <a:normAutofit fontScale="62500" lnSpcReduction="20000"/>
          </a:bodyPr>
          <a:lstStyle/>
          <a:p>
            <a:endParaRPr lang="ru-RU" dirty="0" smtClean="0"/>
          </a:p>
          <a:p>
            <a:r>
              <a:rPr lang="ru-RU" dirty="0" smtClean="0"/>
              <a:t>        У  одной  девочки  жили – были : солдатик, кукла  Марина и резиновый  кролик. Однажды  девочка  забыла  убрать  игрушки. Ночью, когда  все  спали,  прибежал  кот  Васька  и  хотел  схватить  куклу… Но  кролик  своими  крепкими  зубами  схватил  Ваську  за  хвост, а  солдатик  стал  бить  кота  по  лапам  своим  деревянным  ружьём. Марина  смогла  убежать  и  спрятаться  на  верхней  полке.                                   </a:t>
            </a:r>
            <a:r>
              <a:rPr lang="ru-RU" dirty="0" smtClean="0">
                <a:solidFill>
                  <a:srgbClr val="7030A0"/>
                </a:solidFill>
              </a:rPr>
              <a:t>Кот  Васька  с  тех  пор  не  пытался  больше  «играть»  с  куклой, ведь  у  неё  есть  такие  защитники.</a:t>
            </a:r>
            <a:endParaRPr lang="ru-RU" dirty="0">
              <a:solidFill>
                <a:srgbClr val="7030A0"/>
              </a:solidFill>
            </a:endParaRPr>
          </a:p>
        </p:txBody>
      </p:sp>
      <p:sp>
        <p:nvSpPr>
          <p:cNvPr id="4" name="Содержимое 3"/>
          <p:cNvSpPr>
            <a:spLocks noGrp="1"/>
          </p:cNvSpPr>
          <p:nvPr>
            <p:ph sz="half" idx="2"/>
          </p:nvPr>
        </p:nvSpPr>
        <p:spPr/>
        <p:txBody>
          <a:bodyPr>
            <a:normAutofit fontScale="62500" lnSpcReduction="20000"/>
          </a:bodyPr>
          <a:lstStyle/>
          <a:p>
            <a:endParaRPr lang="ru-RU"/>
          </a:p>
        </p:txBody>
      </p:sp>
      <p:pic>
        <p:nvPicPr>
          <p:cNvPr id="1026" name="Picture 2" descr="C:\Users\Наташа\Pictures\кот.jpg"/>
          <p:cNvPicPr>
            <a:picLocks noChangeAspect="1" noChangeArrowheads="1"/>
          </p:cNvPicPr>
          <p:nvPr/>
        </p:nvPicPr>
        <p:blipFill>
          <a:blip r:embed="rId2" cstate="print"/>
          <a:srcRect/>
          <a:stretch>
            <a:fillRect/>
          </a:stretch>
        </p:blipFill>
        <p:spPr bwMode="auto">
          <a:xfrm>
            <a:off x="4644008" y="620688"/>
            <a:ext cx="1971675" cy="2324100"/>
          </a:xfrm>
          <a:prstGeom prst="rect">
            <a:avLst/>
          </a:prstGeom>
          <a:noFill/>
        </p:spPr>
      </p:pic>
      <p:pic>
        <p:nvPicPr>
          <p:cNvPr id="1027" name="Picture 3" descr="C:\Users\Наташа\Pictures\кролик.jpg"/>
          <p:cNvPicPr>
            <a:picLocks noChangeAspect="1" noChangeArrowheads="1"/>
          </p:cNvPicPr>
          <p:nvPr/>
        </p:nvPicPr>
        <p:blipFill>
          <a:blip r:embed="rId3" cstate="print"/>
          <a:srcRect/>
          <a:stretch>
            <a:fillRect/>
          </a:stretch>
        </p:blipFill>
        <p:spPr bwMode="auto">
          <a:xfrm>
            <a:off x="6732240" y="1916832"/>
            <a:ext cx="838200" cy="962025"/>
          </a:xfrm>
          <a:prstGeom prst="rect">
            <a:avLst/>
          </a:prstGeom>
          <a:noFill/>
        </p:spPr>
      </p:pic>
      <p:pic>
        <p:nvPicPr>
          <p:cNvPr id="1029" name="Picture 5" descr="C:\Users\Наташа\Pictures\кукла.jpg"/>
          <p:cNvPicPr>
            <a:picLocks noChangeAspect="1" noChangeArrowheads="1"/>
          </p:cNvPicPr>
          <p:nvPr/>
        </p:nvPicPr>
        <p:blipFill>
          <a:blip r:embed="rId4" cstate="print"/>
          <a:srcRect/>
          <a:stretch>
            <a:fillRect/>
          </a:stretch>
        </p:blipFill>
        <p:spPr bwMode="auto">
          <a:xfrm>
            <a:off x="6516216" y="2924944"/>
            <a:ext cx="1876425" cy="2438400"/>
          </a:xfrm>
          <a:prstGeom prst="rect">
            <a:avLst/>
          </a:prstGeom>
          <a:noFill/>
        </p:spPr>
      </p:pic>
      <p:pic>
        <p:nvPicPr>
          <p:cNvPr id="1030" name="Picture 6" descr="C:\Users\Наташа\Pictures\солдат2.jpg"/>
          <p:cNvPicPr>
            <a:picLocks noChangeAspect="1" noChangeArrowheads="1"/>
          </p:cNvPicPr>
          <p:nvPr/>
        </p:nvPicPr>
        <p:blipFill>
          <a:blip r:embed="rId5" cstate="print"/>
          <a:srcRect/>
          <a:stretch>
            <a:fillRect/>
          </a:stretch>
        </p:blipFill>
        <p:spPr bwMode="auto">
          <a:xfrm>
            <a:off x="4860032" y="2924944"/>
            <a:ext cx="1532756" cy="158876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i="1" dirty="0" smtClean="0">
                <a:solidFill>
                  <a:schemeClr val="accent2"/>
                </a:solidFill>
              </a:rPr>
              <a:t>Школьные  принадлежности</a:t>
            </a:r>
            <a:endParaRPr lang="ru-RU" i="1" dirty="0">
              <a:solidFill>
                <a:schemeClr val="accent2"/>
              </a:solidFill>
            </a:endParaRPr>
          </a:p>
        </p:txBody>
      </p:sp>
      <p:sp>
        <p:nvSpPr>
          <p:cNvPr id="6" name="Текст 5"/>
          <p:cNvSpPr>
            <a:spLocks noGrp="1"/>
          </p:cNvSpPr>
          <p:nvPr>
            <p:ph type="body" idx="1"/>
          </p:nvPr>
        </p:nvSpPr>
        <p:spPr/>
        <p:txBody>
          <a:bodyPr>
            <a:normAutofit fontScale="92500" lnSpcReduction="10000"/>
          </a:bodyPr>
          <a:lstStyle/>
          <a:p>
            <a:r>
              <a:rPr lang="ru-RU" sz="2800" dirty="0" smtClean="0"/>
              <a:t>Сочиняем  сказки  про  …</a:t>
            </a:r>
            <a:endParaRPr lang="ru-RU" sz="2800" dirty="0"/>
          </a:p>
        </p:txBody>
      </p:sp>
      <p:pic>
        <p:nvPicPr>
          <p:cNvPr id="2050" name="Picture 2" descr="C:\Users\Наташа\Pictures\шк.прин\что в портфеле.jpg"/>
          <p:cNvPicPr>
            <a:picLocks noChangeAspect="1" noChangeArrowheads="1"/>
          </p:cNvPicPr>
          <p:nvPr/>
        </p:nvPicPr>
        <p:blipFill>
          <a:blip r:embed="rId2" cstate="print"/>
          <a:srcRect/>
          <a:stretch>
            <a:fillRect/>
          </a:stretch>
        </p:blipFill>
        <p:spPr bwMode="auto">
          <a:xfrm>
            <a:off x="467544" y="404664"/>
            <a:ext cx="8208912" cy="432048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i="1" dirty="0" smtClean="0">
                <a:solidFill>
                  <a:schemeClr val="accent6"/>
                </a:solidFill>
              </a:rPr>
              <a:t>Сказка  о  Карандаше  и  Ручке</a:t>
            </a:r>
            <a:r>
              <a:rPr lang="ru-RU" dirty="0" smtClean="0"/>
              <a:t/>
            </a:r>
            <a:br>
              <a:rPr lang="ru-RU" dirty="0" smtClean="0"/>
            </a:br>
            <a:r>
              <a:rPr lang="ru-RU" sz="2200" dirty="0" smtClean="0"/>
              <a:t>( сочинила  Кудрявцева  Вера )</a:t>
            </a:r>
            <a:endParaRPr lang="ru-RU" sz="2200" dirty="0"/>
          </a:p>
        </p:txBody>
      </p:sp>
      <p:sp>
        <p:nvSpPr>
          <p:cNvPr id="5" name="Содержимое 4"/>
          <p:cNvSpPr>
            <a:spLocks noGrp="1"/>
          </p:cNvSpPr>
          <p:nvPr>
            <p:ph sz="half" idx="1"/>
          </p:nvPr>
        </p:nvSpPr>
        <p:spPr>
          <a:xfrm>
            <a:off x="611560" y="764704"/>
            <a:ext cx="3834712" cy="4154768"/>
          </a:xfrm>
        </p:spPr>
        <p:txBody>
          <a:bodyPr>
            <a:normAutofit fontScale="47500" lnSpcReduction="20000"/>
          </a:bodyPr>
          <a:lstStyle/>
          <a:p>
            <a:endParaRPr lang="ru-RU" dirty="0" smtClean="0"/>
          </a:p>
          <a:p>
            <a:r>
              <a:rPr lang="ru-RU" dirty="0" smtClean="0"/>
              <a:t>       </a:t>
            </a:r>
            <a:r>
              <a:rPr lang="ru-RU" dirty="0"/>
              <a:t>Жили – были  Карандаш  и  Ручка. Жили  они  в  пенале. Каждый  день  выходили  они  потрудиться  в  школьные  тетради. Выйдет  Ручка – попишет. Потом  Карандаш  выскочит: что  нужно  подчеркнёт, где- то  что- то  </a:t>
            </a:r>
            <a:r>
              <a:rPr lang="ru-RU" dirty="0" smtClean="0"/>
              <a:t>выделит ( </a:t>
            </a:r>
            <a:r>
              <a:rPr lang="ru-RU" dirty="0"/>
              <a:t>окончание  или  </a:t>
            </a:r>
            <a:r>
              <a:rPr lang="ru-RU" dirty="0" smtClean="0"/>
              <a:t>корень, </a:t>
            </a:r>
            <a:r>
              <a:rPr lang="ru-RU" dirty="0"/>
              <a:t>например ).                           </a:t>
            </a:r>
            <a:r>
              <a:rPr lang="ru-RU" dirty="0" smtClean="0"/>
              <a:t>             Где  </a:t>
            </a:r>
            <a:r>
              <a:rPr lang="ru-RU" dirty="0"/>
              <a:t>Ручка  не  справляется, Карандаш  на  помощь  идёт. Где  Карандашу  сложно – Ручка  тут  как  тут</a:t>
            </a:r>
            <a:r>
              <a:rPr lang="ru-RU" dirty="0" smtClean="0"/>
              <a:t>.                                                                     </a:t>
            </a:r>
            <a:r>
              <a:rPr lang="ru-RU" dirty="0">
                <a:solidFill>
                  <a:schemeClr val="tx2"/>
                </a:solidFill>
              </a:rPr>
              <a:t>Так  они  и  жили – дружили. </a:t>
            </a:r>
            <a:r>
              <a:rPr lang="ru-RU" dirty="0" smtClean="0">
                <a:solidFill>
                  <a:schemeClr val="tx2"/>
                </a:solidFill>
              </a:rPr>
              <a:t>                                                                                   </a:t>
            </a:r>
            <a:r>
              <a:rPr lang="ru-RU" dirty="0" smtClean="0"/>
              <a:t>Как-то  </a:t>
            </a:r>
            <a:r>
              <a:rPr lang="ru-RU" dirty="0"/>
              <a:t>раз  случилась  беда  с  Карандашом : грифель  сломался.  </a:t>
            </a:r>
            <a:r>
              <a:rPr lang="ru-RU" dirty="0" smtClean="0"/>
              <a:t>      </a:t>
            </a:r>
            <a:r>
              <a:rPr lang="ru-RU" dirty="0"/>
              <a:t>Плохо  Ручке  одной! Побежала  она  к  Точилке. «Помоги, пожалуйста, у  Карандаша  грифель  сломался!» - просит  Ручка. Точилка  помогла, поточила  Карандаш. Заблестел  грифель, обрадовался  Карандаш</a:t>
            </a:r>
            <a:r>
              <a:rPr lang="ru-RU" dirty="0" smtClean="0"/>
              <a:t>.                                                          </a:t>
            </a:r>
            <a:r>
              <a:rPr lang="ru-RU" dirty="0">
                <a:solidFill>
                  <a:srgbClr val="C00000"/>
                </a:solidFill>
              </a:rPr>
              <a:t>И  стали  Ручка  и  Карандаш  ещё  лучше  в  тетрадках  трудиться. Спасибо  Точилке!</a:t>
            </a:r>
          </a:p>
        </p:txBody>
      </p:sp>
      <p:sp>
        <p:nvSpPr>
          <p:cNvPr id="6" name="Содержимое 5"/>
          <p:cNvSpPr>
            <a:spLocks noGrp="1"/>
          </p:cNvSpPr>
          <p:nvPr>
            <p:ph sz="half" idx="2"/>
          </p:nvPr>
        </p:nvSpPr>
        <p:spPr/>
        <p:txBody>
          <a:bodyPr>
            <a:normAutofit fontScale="47500" lnSpcReduction="20000"/>
          </a:bodyPr>
          <a:lstStyle/>
          <a:p>
            <a:endParaRPr lang="ru-RU" dirty="0"/>
          </a:p>
        </p:txBody>
      </p:sp>
      <p:pic>
        <p:nvPicPr>
          <p:cNvPr id="1027" name="Picture 3" descr="C:\Users\Наташа\Pictures\ручка2.jpg"/>
          <p:cNvPicPr>
            <a:picLocks noChangeAspect="1" noChangeArrowheads="1"/>
          </p:cNvPicPr>
          <p:nvPr/>
        </p:nvPicPr>
        <p:blipFill>
          <a:blip r:embed="rId2" cstate="print"/>
          <a:srcRect/>
          <a:stretch>
            <a:fillRect/>
          </a:stretch>
        </p:blipFill>
        <p:spPr bwMode="auto">
          <a:xfrm>
            <a:off x="4788024" y="620688"/>
            <a:ext cx="2448272" cy="1800200"/>
          </a:xfrm>
          <a:prstGeom prst="rect">
            <a:avLst/>
          </a:prstGeom>
          <a:noFill/>
        </p:spPr>
      </p:pic>
      <p:pic>
        <p:nvPicPr>
          <p:cNvPr id="1028" name="Picture 4" descr="C:\Users\Наташа\Pictures\карандаш2.jpg"/>
          <p:cNvPicPr>
            <a:picLocks noChangeAspect="1" noChangeArrowheads="1"/>
          </p:cNvPicPr>
          <p:nvPr/>
        </p:nvPicPr>
        <p:blipFill>
          <a:blip r:embed="rId3" cstate="print"/>
          <a:srcRect/>
          <a:stretch>
            <a:fillRect/>
          </a:stretch>
        </p:blipFill>
        <p:spPr bwMode="auto">
          <a:xfrm>
            <a:off x="4788024" y="2636912"/>
            <a:ext cx="3456384" cy="2049835"/>
          </a:xfrm>
          <a:prstGeom prst="rect">
            <a:avLst/>
          </a:prstGeom>
          <a:noFill/>
        </p:spPr>
      </p:pic>
      <p:pic>
        <p:nvPicPr>
          <p:cNvPr id="1029" name="Picture 5" descr="C:\Users\Наташа\Pictures\точилка.jpg"/>
          <p:cNvPicPr>
            <a:picLocks noChangeAspect="1" noChangeArrowheads="1"/>
          </p:cNvPicPr>
          <p:nvPr/>
        </p:nvPicPr>
        <p:blipFill>
          <a:blip r:embed="rId4" cstate="print"/>
          <a:srcRect/>
          <a:stretch>
            <a:fillRect/>
          </a:stretch>
        </p:blipFill>
        <p:spPr bwMode="auto">
          <a:xfrm>
            <a:off x="6516216" y="2564904"/>
            <a:ext cx="1743447" cy="165618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900" i="1" dirty="0" smtClean="0">
                <a:solidFill>
                  <a:srgbClr val="0070C0"/>
                </a:solidFill>
              </a:rPr>
              <a:t>Кто  важнее?</a:t>
            </a:r>
            <a:r>
              <a:rPr lang="ru-RU" dirty="0" smtClean="0"/>
              <a:t/>
            </a:r>
            <a:br>
              <a:rPr lang="ru-RU" dirty="0" smtClean="0"/>
            </a:br>
            <a:r>
              <a:rPr lang="ru-RU" sz="2700" dirty="0" smtClean="0"/>
              <a:t>(сочинил  Мелехов  Илья)</a:t>
            </a:r>
            <a:endParaRPr lang="ru-RU" sz="2700" dirty="0"/>
          </a:p>
        </p:txBody>
      </p:sp>
      <p:sp>
        <p:nvSpPr>
          <p:cNvPr id="3" name="Содержимое 2"/>
          <p:cNvSpPr>
            <a:spLocks noGrp="1"/>
          </p:cNvSpPr>
          <p:nvPr>
            <p:ph sz="half" idx="1"/>
          </p:nvPr>
        </p:nvSpPr>
        <p:spPr/>
        <p:txBody>
          <a:bodyPr>
            <a:normAutofit fontScale="55000" lnSpcReduction="20000"/>
          </a:bodyPr>
          <a:lstStyle/>
          <a:p>
            <a:endParaRPr lang="ru-RU" dirty="0" smtClean="0"/>
          </a:p>
          <a:p>
            <a:r>
              <a:rPr lang="ru-RU" dirty="0" smtClean="0"/>
              <a:t>       </a:t>
            </a:r>
            <a:r>
              <a:rPr lang="ru-RU" dirty="0"/>
              <a:t>Жили – были  в  пенале  у  Саши: </a:t>
            </a:r>
            <a:r>
              <a:rPr lang="ru-RU" dirty="0" smtClean="0"/>
              <a:t>Линейка  </a:t>
            </a:r>
            <a:r>
              <a:rPr lang="ru-RU" dirty="0"/>
              <a:t>и </a:t>
            </a:r>
            <a:r>
              <a:rPr lang="ru-RU" dirty="0" smtClean="0"/>
              <a:t>Циркуль</a:t>
            </a:r>
            <a:r>
              <a:rPr lang="ru-RU" dirty="0"/>
              <a:t>. Однажды  они  поссорились. Кто  из  них  важнее? Циркуль  говорит: «Без  меня  нельзя  нарисовать  круг!»  «А  без  меня  нельзя  провести  прямую  линию!» - кричит  </a:t>
            </a:r>
            <a:r>
              <a:rPr lang="ru-RU" dirty="0" smtClean="0"/>
              <a:t>Линейка</a:t>
            </a:r>
            <a:r>
              <a:rPr lang="ru-RU" dirty="0"/>
              <a:t>. Шумят, спорят. </a:t>
            </a:r>
            <a:r>
              <a:rPr lang="ru-RU" dirty="0" smtClean="0"/>
              <a:t>     В  </a:t>
            </a:r>
            <a:r>
              <a:rPr lang="ru-RU" dirty="0"/>
              <a:t>это  время  пришёл  Саша  и  взял  циркуль. Циркуль  обрадовался: «Видишь, </a:t>
            </a:r>
            <a:r>
              <a:rPr lang="ru-RU" dirty="0" smtClean="0"/>
              <a:t>Линейка</a:t>
            </a:r>
            <a:r>
              <a:rPr lang="ru-RU" dirty="0"/>
              <a:t>, меня  мальчик  выбрал! Я  важнее!» </a:t>
            </a:r>
            <a:r>
              <a:rPr lang="ru-RU" dirty="0" smtClean="0"/>
              <a:t>                                  Саша  </a:t>
            </a:r>
            <a:r>
              <a:rPr lang="ru-RU" dirty="0"/>
              <a:t>нарисовал  циркулем  круг  и  взял  линейку. Он  пририсовал  к  кругу  отрезки  и  появилось  на  листке  бумаги  …  солнышко! </a:t>
            </a:r>
            <a:r>
              <a:rPr lang="ru-RU" dirty="0">
                <a:solidFill>
                  <a:srgbClr val="C00000"/>
                </a:solidFill>
              </a:rPr>
              <a:t>Поняли  тогда  и  </a:t>
            </a:r>
            <a:r>
              <a:rPr lang="ru-RU" dirty="0" smtClean="0">
                <a:solidFill>
                  <a:srgbClr val="C00000"/>
                </a:solidFill>
              </a:rPr>
              <a:t>Циркуль</a:t>
            </a:r>
            <a:r>
              <a:rPr lang="ru-RU" dirty="0">
                <a:solidFill>
                  <a:srgbClr val="C00000"/>
                </a:solidFill>
              </a:rPr>
              <a:t>, и  </a:t>
            </a:r>
            <a:r>
              <a:rPr lang="ru-RU" dirty="0" smtClean="0">
                <a:solidFill>
                  <a:srgbClr val="C00000"/>
                </a:solidFill>
              </a:rPr>
              <a:t>Линейка</a:t>
            </a:r>
            <a:r>
              <a:rPr lang="ru-RU" dirty="0">
                <a:solidFill>
                  <a:srgbClr val="C00000"/>
                </a:solidFill>
              </a:rPr>
              <a:t>, что  они  одинаково  важны  для  мальчика  Саши. </a:t>
            </a:r>
            <a:r>
              <a:rPr lang="ru-RU" dirty="0" smtClean="0">
                <a:solidFill>
                  <a:srgbClr val="C00000"/>
                </a:solidFill>
              </a:rPr>
              <a:t>С  </a:t>
            </a:r>
            <a:r>
              <a:rPr lang="ru-RU" dirty="0">
                <a:solidFill>
                  <a:srgbClr val="C00000"/>
                </a:solidFill>
              </a:rPr>
              <a:t>тех  пор  они  больше  не  ссорились.</a:t>
            </a:r>
          </a:p>
        </p:txBody>
      </p:sp>
      <p:sp>
        <p:nvSpPr>
          <p:cNvPr id="4" name="Содержимое 3"/>
          <p:cNvSpPr>
            <a:spLocks noGrp="1"/>
          </p:cNvSpPr>
          <p:nvPr>
            <p:ph sz="half" idx="2"/>
          </p:nvPr>
        </p:nvSpPr>
        <p:spPr/>
        <p:txBody>
          <a:bodyPr>
            <a:normAutofit fontScale="55000" lnSpcReduction="20000"/>
          </a:bodyPr>
          <a:lstStyle/>
          <a:p>
            <a:endParaRPr lang="ru-RU" dirty="0"/>
          </a:p>
        </p:txBody>
      </p:sp>
      <p:pic>
        <p:nvPicPr>
          <p:cNvPr id="3077" name="Picture 5" descr="C:\Users\Наташа\Pictures\солнышко.jpg"/>
          <p:cNvPicPr>
            <a:picLocks noChangeAspect="1" noChangeArrowheads="1"/>
          </p:cNvPicPr>
          <p:nvPr/>
        </p:nvPicPr>
        <p:blipFill>
          <a:blip r:embed="rId2" cstate="print"/>
          <a:srcRect/>
          <a:stretch>
            <a:fillRect/>
          </a:stretch>
        </p:blipFill>
        <p:spPr bwMode="auto">
          <a:xfrm>
            <a:off x="4788024" y="548680"/>
            <a:ext cx="2592288" cy="2520280"/>
          </a:xfrm>
          <a:prstGeom prst="rect">
            <a:avLst/>
          </a:prstGeom>
          <a:noFill/>
        </p:spPr>
      </p:pic>
      <p:pic>
        <p:nvPicPr>
          <p:cNvPr id="2051" name="Picture 3" descr="C:\Users\Наташа\Pictures\линейка циркуль.jpg"/>
          <p:cNvPicPr>
            <a:picLocks noChangeAspect="1" noChangeArrowheads="1"/>
          </p:cNvPicPr>
          <p:nvPr/>
        </p:nvPicPr>
        <p:blipFill>
          <a:blip r:embed="rId3" cstate="print"/>
          <a:srcRect/>
          <a:stretch>
            <a:fillRect/>
          </a:stretch>
        </p:blipFill>
        <p:spPr bwMode="auto">
          <a:xfrm>
            <a:off x="5508104" y="3140968"/>
            <a:ext cx="2592288" cy="14401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chemeClr val="tx2"/>
                </a:solidFill>
              </a:rPr>
              <a:t>Про  школьные  предметы</a:t>
            </a:r>
            <a:r>
              <a:rPr lang="ru-RU" dirty="0" smtClean="0"/>
              <a:t/>
            </a:r>
            <a:br>
              <a:rPr lang="ru-RU" dirty="0" smtClean="0"/>
            </a:br>
            <a:r>
              <a:rPr lang="ru-RU" sz="2700" dirty="0" smtClean="0"/>
              <a:t>(сочинила  </a:t>
            </a:r>
            <a:r>
              <a:rPr lang="ru-RU" sz="2700" dirty="0" err="1" smtClean="0"/>
              <a:t>Альшина</a:t>
            </a:r>
            <a:r>
              <a:rPr lang="ru-RU" sz="2700" dirty="0" smtClean="0"/>
              <a:t>  Юлия)</a:t>
            </a:r>
            <a:endParaRPr lang="ru-RU" sz="2700" dirty="0"/>
          </a:p>
        </p:txBody>
      </p:sp>
      <p:sp>
        <p:nvSpPr>
          <p:cNvPr id="3" name="Содержимое 2"/>
          <p:cNvSpPr>
            <a:spLocks noGrp="1"/>
          </p:cNvSpPr>
          <p:nvPr>
            <p:ph sz="half" idx="1"/>
          </p:nvPr>
        </p:nvSpPr>
        <p:spPr/>
        <p:txBody>
          <a:bodyPr>
            <a:normAutofit fontScale="55000" lnSpcReduction="20000"/>
          </a:bodyPr>
          <a:lstStyle/>
          <a:p>
            <a:endParaRPr lang="ru-RU" sz="1800" dirty="0" smtClean="0"/>
          </a:p>
          <a:p>
            <a:r>
              <a:rPr lang="ru-RU" sz="1800" dirty="0" smtClean="0"/>
              <a:t>           </a:t>
            </a:r>
            <a:r>
              <a:rPr lang="ru-RU" dirty="0" smtClean="0"/>
              <a:t> </a:t>
            </a:r>
            <a:r>
              <a:rPr lang="ru-RU" dirty="0"/>
              <a:t>Жили- были  Ластик, Бумага  и  два  Карандаша. Один  карандаш  был  Красный, а  другой – Зелёный. </a:t>
            </a:r>
            <a:r>
              <a:rPr lang="ru-RU" dirty="0" smtClean="0"/>
              <a:t>               Однажды  </a:t>
            </a:r>
            <a:r>
              <a:rPr lang="ru-RU" dirty="0"/>
              <a:t>Красный  Карандаш  сказал  Бумаге: «Бумага, можно  я  буду  на  тебе  рисовать?» Услышал  этот  разговор  Зелёный  Карандаш  и  тоже  решил  попросить  Бумагу  порисовать  на  ней. Бумага  была  добрая  и  разрешила  Карандашам  рисовать  на  ней. И стали  Карандаши  рисовать. </a:t>
            </a:r>
            <a:r>
              <a:rPr lang="ru-RU" dirty="0" smtClean="0"/>
              <a:t>                                     Но  </a:t>
            </a:r>
            <a:r>
              <a:rPr lang="ru-RU" dirty="0"/>
              <a:t>у  Зелёного  Карандаша  получалось  плохо. Карандаши  стали  ругаться. Их  ссору  остановил  Ластик. Ластик  сказал: «Не  надо  ругаться. Я  ваши  плохие  рисунки  без  проблем  сотру». </a:t>
            </a:r>
            <a:r>
              <a:rPr lang="ru-RU" dirty="0" smtClean="0"/>
              <a:t>                                                             </a:t>
            </a:r>
            <a:r>
              <a:rPr lang="ru-RU" dirty="0" smtClean="0">
                <a:solidFill>
                  <a:srgbClr val="C00000"/>
                </a:solidFill>
              </a:rPr>
              <a:t>И  </a:t>
            </a:r>
            <a:r>
              <a:rPr lang="ru-RU" dirty="0">
                <a:solidFill>
                  <a:srgbClr val="C00000"/>
                </a:solidFill>
              </a:rPr>
              <a:t>Карандаши  перестали  ссориться, потому  что  если  у  них  что – то  не  получалось, им  на  выручку  приходил  Ластик. </a:t>
            </a:r>
          </a:p>
        </p:txBody>
      </p:sp>
      <p:sp>
        <p:nvSpPr>
          <p:cNvPr id="4" name="Содержимое 3"/>
          <p:cNvSpPr>
            <a:spLocks noGrp="1"/>
          </p:cNvSpPr>
          <p:nvPr>
            <p:ph sz="half" idx="2"/>
          </p:nvPr>
        </p:nvSpPr>
        <p:spPr>
          <a:xfrm>
            <a:off x="4648200" y="1916833"/>
            <a:ext cx="4038600" cy="3528392"/>
          </a:xfrm>
        </p:spPr>
        <p:txBody>
          <a:bodyPr>
            <a:normAutofit fontScale="55000" lnSpcReduction="20000"/>
          </a:bodyPr>
          <a:lstStyle/>
          <a:p>
            <a:endParaRPr lang="ru-RU" dirty="0"/>
          </a:p>
        </p:txBody>
      </p:sp>
      <p:pic>
        <p:nvPicPr>
          <p:cNvPr id="4101" name="Picture 5" descr="C:\Users\Наташа\Pictures\бумага и карандаши.jpg"/>
          <p:cNvPicPr>
            <a:picLocks noChangeAspect="1" noChangeArrowheads="1"/>
          </p:cNvPicPr>
          <p:nvPr/>
        </p:nvPicPr>
        <p:blipFill>
          <a:blip r:embed="rId2" cstate="print"/>
          <a:srcRect/>
          <a:stretch>
            <a:fillRect/>
          </a:stretch>
        </p:blipFill>
        <p:spPr bwMode="auto">
          <a:xfrm>
            <a:off x="4716016" y="1916832"/>
            <a:ext cx="3888432" cy="3240359"/>
          </a:xfrm>
          <a:prstGeom prst="rect">
            <a:avLst/>
          </a:prstGeom>
          <a:noFill/>
        </p:spPr>
      </p:pic>
      <p:pic>
        <p:nvPicPr>
          <p:cNvPr id="4102" name="Picture 6" descr="C:\Users\Наташа\Pictures\шк.принадлежности3.jpg"/>
          <p:cNvPicPr>
            <a:picLocks noChangeAspect="1" noChangeArrowheads="1"/>
          </p:cNvPicPr>
          <p:nvPr/>
        </p:nvPicPr>
        <p:blipFill>
          <a:blip r:embed="rId3" cstate="print"/>
          <a:srcRect/>
          <a:stretch>
            <a:fillRect/>
          </a:stretch>
        </p:blipFill>
        <p:spPr bwMode="auto">
          <a:xfrm>
            <a:off x="4572001" y="692696"/>
            <a:ext cx="3816424" cy="432048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00B050"/>
                </a:solidFill>
              </a:rPr>
              <a:t>Спор. </a:t>
            </a:r>
            <a:r>
              <a:rPr lang="ru-RU" sz="2700" dirty="0" smtClean="0"/>
              <a:t>(сочинил  Пономарёв  Иван)</a:t>
            </a:r>
            <a:endParaRPr lang="ru-RU" sz="2700" dirty="0"/>
          </a:p>
        </p:txBody>
      </p:sp>
      <p:sp>
        <p:nvSpPr>
          <p:cNvPr id="3" name="Содержимое 2"/>
          <p:cNvSpPr>
            <a:spLocks noGrp="1"/>
          </p:cNvSpPr>
          <p:nvPr>
            <p:ph sz="half" idx="1"/>
          </p:nvPr>
        </p:nvSpPr>
        <p:spPr>
          <a:xfrm>
            <a:off x="611560" y="692696"/>
            <a:ext cx="3834712" cy="4226776"/>
          </a:xfrm>
        </p:spPr>
        <p:txBody>
          <a:bodyPr>
            <a:normAutofit fontScale="62500" lnSpcReduction="20000"/>
          </a:bodyPr>
          <a:lstStyle/>
          <a:p>
            <a:endParaRPr lang="ru-RU" dirty="0" smtClean="0"/>
          </a:p>
          <a:p>
            <a:r>
              <a:rPr lang="ru-RU" dirty="0" smtClean="0"/>
              <a:t>       </a:t>
            </a:r>
            <a:r>
              <a:rPr lang="ru-RU" dirty="0"/>
              <a:t>В  пенале  жили  </a:t>
            </a:r>
            <a:r>
              <a:rPr lang="ru-RU" dirty="0" smtClean="0"/>
              <a:t>Ручка</a:t>
            </a:r>
            <a:r>
              <a:rPr lang="ru-RU" dirty="0"/>
              <a:t>, </a:t>
            </a:r>
            <a:r>
              <a:rPr lang="ru-RU" dirty="0" smtClean="0"/>
              <a:t>Карандаш</a:t>
            </a:r>
            <a:r>
              <a:rPr lang="ru-RU" dirty="0"/>
              <a:t>, </a:t>
            </a:r>
            <a:r>
              <a:rPr lang="ru-RU" dirty="0" smtClean="0"/>
              <a:t>Ластик  </a:t>
            </a:r>
            <a:r>
              <a:rPr lang="ru-RU" dirty="0"/>
              <a:t>и  </a:t>
            </a:r>
            <a:r>
              <a:rPr lang="ru-RU" dirty="0" smtClean="0"/>
              <a:t>Точилка</a:t>
            </a:r>
            <a:r>
              <a:rPr lang="ru-RU" dirty="0"/>
              <a:t>. Однажды  </a:t>
            </a:r>
            <a:r>
              <a:rPr lang="ru-RU" dirty="0" smtClean="0"/>
              <a:t>Ручка  </a:t>
            </a:r>
            <a:r>
              <a:rPr lang="ru-RU" dirty="0"/>
              <a:t>сказала: </a:t>
            </a:r>
            <a:r>
              <a:rPr lang="ru-RU" dirty="0" smtClean="0"/>
              <a:t>  «</a:t>
            </a:r>
            <a:r>
              <a:rPr lang="ru-RU" dirty="0"/>
              <a:t>Я  самая  главная, потому  что  мной  всегда  пишут». </a:t>
            </a:r>
            <a:r>
              <a:rPr lang="ru-RU" dirty="0" smtClean="0"/>
              <a:t>                                       «</a:t>
            </a:r>
            <a:r>
              <a:rPr lang="ru-RU" dirty="0"/>
              <a:t>Нет  я, - сказал  </a:t>
            </a:r>
            <a:r>
              <a:rPr lang="ru-RU" dirty="0" smtClean="0"/>
              <a:t>Карандаш </a:t>
            </a:r>
            <a:r>
              <a:rPr lang="ru-RU" dirty="0"/>
              <a:t>– я  самый  главный, потому </a:t>
            </a:r>
            <a:r>
              <a:rPr lang="ru-RU" dirty="0" smtClean="0"/>
              <a:t>                                                                      что мной всё подчёркивают».                   «</a:t>
            </a:r>
            <a:r>
              <a:rPr lang="ru-RU" dirty="0"/>
              <a:t>А  я  могу  всё  стирать», - сказал  </a:t>
            </a:r>
            <a:r>
              <a:rPr lang="ru-RU" dirty="0" smtClean="0"/>
              <a:t>Ластик</a:t>
            </a:r>
            <a:r>
              <a:rPr lang="ru-RU" dirty="0"/>
              <a:t>. И  сказала  </a:t>
            </a:r>
            <a:r>
              <a:rPr lang="ru-RU" dirty="0" smtClean="0"/>
              <a:t>Точилка</a:t>
            </a:r>
            <a:r>
              <a:rPr lang="ru-RU" dirty="0"/>
              <a:t>: « Я  тоже  главная, потому  что  я  точу  карандаши».  </a:t>
            </a:r>
            <a:r>
              <a:rPr lang="ru-RU" dirty="0" smtClean="0"/>
              <a:t>                               </a:t>
            </a:r>
            <a:r>
              <a:rPr lang="ru-RU" dirty="0" smtClean="0">
                <a:solidFill>
                  <a:srgbClr val="C00000"/>
                </a:solidFill>
              </a:rPr>
              <a:t>«</a:t>
            </a:r>
            <a:r>
              <a:rPr lang="ru-RU" dirty="0">
                <a:solidFill>
                  <a:srgbClr val="C00000"/>
                </a:solidFill>
              </a:rPr>
              <a:t>Не  ссорьтесь, - сказал  </a:t>
            </a:r>
            <a:r>
              <a:rPr lang="ru-RU" dirty="0" smtClean="0">
                <a:solidFill>
                  <a:srgbClr val="C00000"/>
                </a:solidFill>
              </a:rPr>
              <a:t>Пенал </a:t>
            </a:r>
            <a:r>
              <a:rPr lang="ru-RU" dirty="0">
                <a:solidFill>
                  <a:srgbClr val="C00000"/>
                </a:solidFill>
              </a:rPr>
              <a:t>– для  учёбы  вы  все  нужны!»</a:t>
            </a:r>
          </a:p>
        </p:txBody>
      </p:sp>
      <p:sp>
        <p:nvSpPr>
          <p:cNvPr id="4" name="Содержимое 3"/>
          <p:cNvSpPr>
            <a:spLocks noGrp="1"/>
          </p:cNvSpPr>
          <p:nvPr>
            <p:ph sz="half" idx="2"/>
          </p:nvPr>
        </p:nvSpPr>
        <p:spPr/>
        <p:txBody>
          <a:bodyPr>
            <a:normAutofit fontScale="62500" lnSpcReduction="20000"/>
          </a:bodyPr>
          <a:lstStyle/>
          <a:p>
            <a:endParaRPr lang="ru-RU" dirty="0"/>
          </a:p>
        </p:txBody>
      </p:sp>
      <p:pic>
        <p:nvPicPr>
          <p:cNvPr id="5125" name="Picture 5" descr="C:\Users\Наташа\Pictures\шк.принадлежности4.jpg"/>
          <p:cNvPicPr>
            <a:picLocks noChangeAspect="1" noChangeArrowheads="1"/>
          </p:cNvPicPr>
          <p:nvPr/>
        </p:nvPicPr>
        <p:blipFill>
          <a:blip r:embed="rId2" cstate="print"/>
          <a:srcRect/>
          <a:stretch>
            <a:fillRect/>
          </a:stretch>
        </p:blipFill>
        <p:spPr bwMode="auto">
          <a:xfrm>
            <a:off x="4499992" y="1628800"/>
            <a:ext cx="4320479" cy="3315246"/>
          </a:xfrm>
          <a:prstGeom prst="rect">
            <a:avLst/>
          </a:prstGeom>
          <a:noFill/>
        </p:spPr>
      </p:pic>
      <p:pic>
        <p:nvPicPr>
          <p:cNvPr id="5126" name="Picture 6" descr="C:\Users\Наташа\Pictures\шк.принадлежности2.jpg"/>
          <p:cNvPicPr>
            <a:picLocks noChangeAspect="1" noChangeArrowheads="1"/>
          </p:cNvPicPr>
          <p:nvPr/>
        </p:nvPicPr>
        <p:blipFill>
          <a:blip r:embed="rId3" cstate="print"/>
          <a:srcRect/>
          <a:stretch>
            <a:fillRect/>
          </a:stretch>
        </p:blipFill>
        <p:spPr bwMode="auto">
          <a:xfrm>
            <a:off x="4572000" y="620688"/>
            <a:ext cx="4032448" cy="403244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i="1" dirty="0" smtClean="0">
                <a:solidFill>
                  <a:srgbClr val="C00000"/>
                </a:solidFill>
              </a:rPr>
              <a:t>Про  девочку Дашу  и … </a:t>
            </a:r>
            <a:r>
              <a:rPr lang="ru-RU" dirty="0" smtClean="0"/>
              <a:t/>
            </a:r>
            <a:br>
              <a:rPr lang="ru-RU" dirty="0" smtClean="0"/>
            </a:br>
            <a:r>
              <a:rPr lang="ru-RU" sz="2700" dirty="0" smtClean="0"/>
              <a:t>(сочинила  Ивановская  Лилия)</a:t>
            </a:r>
            <a:endParaRPr lang="ru-RU" sz="2700" dirty="0"/>
          </a:p>
        </p:txBody>
      </p:sp>
      <p:sp>
        <p:nvSpPr>
          <p:cNvPr id="6" name="Содержимое 5"/>
          <p:cNvSpPr>
            <a:spLocks noGrp="1"/>
          </p:cNvSpPr>
          <p:nvPr>
            <p:ph sz="half" idx="1"/>
          </p:nvPr>
        </p:nvSpPr>
        <p:spPr>
          <a:xfrm>
            <a:off x="755576" y="620688"/>
            <a:ext cx="3690696" cy="4298784"/>
          </a:xfrm>
        </p:spPr>
        <p:txBody>
          <a:bodyPr>
            <a:normAutofit fontScale="47500" lnSpcReduction="20000"/>
          </a:bodyPr>
          <a:lstStyle/>
          <a:p>
            <a:r>
              <a:rPr lang="ru-RU" dirty="0" smtClean="0"/>
              <a:t>        </a:t>
            </a:r>
            <a:r>
              <a:rPr lang="ru-RU" dirty="0"/>
              <a:t>Жила  в  одном  доме  девочка  Даша. У  Даши  был  портфель ( она  уже  ходила  в  1 класс). Вот  как – то  раз  пришла  Даша  из  школы, сделала  уроки, поиграла  и  легла  в  спать. </a:t>
            </a:r>
            <a:r>
              <a:rPr lang="ru-RU" dirty="0" smtClean="0"/>
              <a:t>                                                            А  </a:t>
            </a:r>
            <a:r>
              <a:rPr lang="ru-RU" dirty="0"/>
              <a:t>из  портфеля  послышался  тоненький  голосок. Это  был  Ластик. Он  не  спал: </a:t>
            </a:r>
            <a:r>
              <a:rPr lang="ru-RU" dirty="0" smtClean="0"/>
              <a:t>  его  </a:t>
            </a:r>
            <a:r>
              <a:rPr lang="ru-RU" dirty="0"/>
              <a:t>мучила  бессонница. Он  пищал  на  всю  комнату : «Я  главный. Слушайте  все  меня!»  Тут  проснулся  Карандаш  и  сказал: «Спи. Ты  здесь  не  главный. Ты  всё  стираешь  и  этим  портишь  всё». </a:t>
            </a:r>
            <a:r>
              <a:rPr lang="ru-RU" dirty="0" smtClean="0"/>
              <a:t> Проснулись  </a:t>
            </a:r>
            <a:r>
              <a:rPr lang="ru-RU" dirty="0"/>
              <a:t>от  крика  и  другие  жители  портфеля. Они  тоже  вмешались  все  в  спор. Так  продолжалось  несколько  дней.  И  вот  в  одну  из  таких  ночей  Даша  проснулась. Она  открыла  портфель  и … «Ой! –  удивлённо  сказала  Даша – все  предметы  разговаривают». </a:t>
            </a:r>
            <a:r>
              <a:rPr lang="ru-RU" dirty="0" smtClean="0"/>
              <a:t>                             Даша  </a:t>
            </a:r>
            <a:r>
              <a:rPr lang="ru-RU" dirty="0"/>
              <a:t>послушала  их  спор  и  заявила : </a:t>
            </a:r>
            <a:r>
              <a:rPr lang="ru-RU" dirty="0" smtClean="0"/>
              <a:t>      </a:t>
            </a:r>
            <a:r>
              <a:rPr lang="ru-RU" dirty="0" smtClean="0">
                <a:solidFill>
                  <a:srgbClr val="C00000"/>
                </a:solidFill>
              </a:rPr>
              <a:t>« </a:t>
            </a:r>
            <a:r>
              <a:rPr lang="ru-RU" dirty="0">
                <a:solidFill>
                  <a:srgbClr val="C00000"/>
                </a:solidFill>
              </a:rPr>
              <a:t>Не  спорьте. Вы  ведь  все  мне  нужны! Без  каждого  из  вас  мне  будет  трудно  обойтись».</a:t>
            </a:r>
          </a:p>
        </p:txBody>
      </p:sp>
      <p:sp>
        <p:nvSpPr>
          <p:cNvPr id="7" name="Содержимое 6"/>
          <p:cNvSpPr>
            <a:spLocks noGrp="1"/>
          </p:cNvSpPr>
          <p:nvPr>
            <p:ph sz="half" idx="2"/>
          </p:nvPr>
        </p:nvSpPr>
        <p:spPr/>
        <p:txBody>
          <a:bodyPr>
            <a:normAutofit fontScale="47500" lnSpcReduction="20000"/>
          </a:bodyPr>
          <a:lstStyle/>
          <a:p>
            <a:endParaRPr lang="ru-RU"/>
          </a:p>
        </p:txBody>
      </p:sp>
      <p:pic>
        <p:nvPicPr>
          <p:cNvPr id="6146" name="Picture 2" descr="C:\Users\Наташа\Pictures\портфель4.jpg"/>
          <p:cNvPicPr>
            <a:picLocks noChangeAspect="1" noChangeArrowheads="1"/>
          </p:cNvPicPr>
          <p:nvPr/>
        </p:nvPicPr>
        <p:blipFill>
          <a:blip r:embed="rId2" cstate="print"/>
          <a:srcRect/>
          <a:stretch>
            <a:fillRect/>
          </a:stretch>
        </p:blipFill>
        <p:spPr bwMode="auto">
          <a:xfrm>
            <a:off x="4644008" y="548680"/>
            <a:ext cx="4032448" cy="396044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solidFill>
                  <a:srgbClr val="C00000"/>
                </a:solidFill>
              </a:rPr>
              <a:t>Волшебная  Ручка</a:t>
            </a:r>
            <a:r>
              <a:rPr lang="ru-RU" dirty="0" smtClean="0"/>
              <a:t/>
            </a:r>
            <a:br>
              <a:rPr lang="ru-RU" dirty="0" smtClean="0"/>
            </a:br>
            <a:r>
              <a:rPr lang="ru-RU" sz="2700" dirty="0" smtClean="0"/>
              <a:t>(сочинил  </a:t>
            </a:r>
            <a:r>
              <a:rPr lang="ru-RU" sz="2700" dirty="0" err="1" smtClean="0"/>
              <a:t>Зубакин</a:t>
            </a:r>
            <a:r>
              <a:rPr lang="ru-RU" sz="2700" dirty="0" smtClean="0"/>
              <a:t>  Алексей)</a:t>
            </a:r>
            <a:endParaRPr lang="ru-RU" sz="2700" dirty="0"/>
          </a:p>
        </p:txBody>
      </p:sp>
      <p:sp>
        <p:nvSpPr>
          <p:cNvPr id="3" name="Содержимое 2"/>
          <p:cNvSpPr>
            <a:spLocks noGrp="1"/>
          </p:cNvSpPr>
          <p:nvPr>
            <p:ph sz="half" idx="1"/>
          </p:nvPr>
        </p:nvSpPr>
        <p:spPr>
          <a:xfrm>
            <a:off x="683568" y="692696"/>
            <a:ext cx="3762704" cy="4226776"/>
          </a:xfrm>
        </p:spPr>
        <p:txBody>
          <a:bodyPr>
            <a:normAutofit fontScale="47500" lnSpcReduction="20000"/>
          </a:bodyPr>
          <a:lstStyle/>
          <a:p>
            <a:endParaRPr lang="ru-RU" dirty="0" smtClean="0"/>
          </a:p>
          <a:p>
            <a:r>
              <a:rPr lang="ru-RU" dirty="0" smtClean="0"/>
              <a:t>        </a:t>
            </a:r>
            <a:r>
              <a:rPr lang="ru-RU" dirty="0"/>
              <a:t>В  одной  московской  школе  учился  мальчик  Саша. Он  очень  любил  играть, гулять, смотреть  телевизор, а  делать  уроки  не  любил. Однажды  по  дороге  в  школу  Саша  нашёл  странную  Ручку, которая  вдруг  заговорила: «Давай  с  тобой  дружить. Я  буду  за  тебя  делать  уроки  на  одни  пятёрки, но  у  тебя  не  должно  быть  никаких  друзей, кроме  меня». Саша  согласился.</a:t>
            </a:r>
          </a:p>
          <a:p>
            <a:pPr>
              <a:buNone/>
            </a:pPr>
            <a:r>
              <a:rPr lang="ru-RU" dirty="0"/>
              <a:t>           Целый  день  ему  звонили  друзья  и  приглашали  на  горку, на  каток, поиграть  в  шахматы. А  Ручка  шипела: «Ты  забыл  наш  уговор, не  ходи!» Она  сделала  все  уроки  за  Сашу  красиво  и  без  ошибок, но  Саше  почему – то  весело  не  было.</a:t>
            </a:r>
          </a:p>
          <a:p>
            <a:pPr>
              <a:buNone/>
            </a:pPr>
            <a:r>
              <a:rPr lang="ru-RU" dirty="0"/>
              <a:t>            На  следующий  день  он  положил  Ручку  на  то  место, где  её  нашёл. </a:t>
            </a:r>
            <a:r>
              <a:rPr lang="ru-RU" dirty="0" smtClean="0"/>
              <a:t>      </a:t>
            </a:r>
            <a:r>
              <a:rPr lang="ru-RU" dirty="0" smtClean="0">
                <a:solidFill>
                  <a:srgbClr val="C00000"/>
                </a:solidFill>
              </a:rPr>
              <a:t>«</a:t>
            </a:r>
            <a:r>
              <a:rPr lang="ru-RU" dirty="0">
                <a:solidFill>
                  <a:srgbClr val="C00000"/>
                </a:solidFill>
              </a:rPr>
              <a:t>Сам  буду  учиться, без  тебя,» - решил  мальчик.</a:t>
            </a:r>
          </a:p>
        </p:txBody>
      </p:sp>
      <p:sp>
        <p:nvSpPr>
          <p:cNvPr id="4" name="Содержимое 3"/>
          <p:cNvSpPr>
            <a:spLocks noGrp="1"/>
          </p:cNvSpPr>
          <p:nvPr>
            <p:ph sz="half" idx="2"/>
          </p:nvPr>
        </p:nvSpPr>
        <p:spPr/>
        <p:txBody>
          <a:bodyPr>
            <a:normAutofit fontScale="47500" lnSpcReduction="20000"/>
          </a:bodyPr>
          <a:lstStyle/>
          <a:p>
            <a:endParaRPr lang="ru-RU"/>
          </a:p>
        </p:txBody>
      </p:sp>
      <p:pic>
        <p:nvPicPr>
          <p:cNvPr id="7170" name="Picture 2" descr="C:\Users\Наташа\Pictures\ручка.jpg"/>
          <p:cNvPicPr>
            <a:picLocks noChangeAspect="1" noChangeArrowheads="1"/>
          </p:cNvPicPr>
          <p:nvPr/>
        </p:nvPicPr>
        <p:blipFill>
          <a:blip r:embed="rId2" cstate="print"/>
          <a:srcRect/>
          <a:stretch>
            <a:fillRect/>
          </a:stretch>
        </p:blipFill>
        <p:spPr bwMode="auto">
          <a:xfrm>
            <a:off x="4572000" y="836712"/>
            <a:ext cx="4032448" cy="388843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88640"/>
            <a:ext cx="6552728" cy="1080120"/>
          </a:xfrm>
        </p:spPr>
        <p:txBody>
          <a:bodyPr>
            <a:normAutofit fontScale="90000"/>
          </a:bodyPr>
          <a:lstStyle/>
          <a:p>
            <a:r>
              <a:rPr lang="ru-RU" sz="2700" i="1" dirty="0" smtClean="0">
                <a:solidFill>
                  <a:srgbClr val="C00000"/>
                </a:solidFill>
              </a:rPr>
              <a:t>       Сказка  </a:t>
            </a:r>
            <a:r>
              <a:rPr lang="ru-RU" sz="2700" i="1" dirty="0" smtClean="0">
                <a:solidFill>
                  <a:srgbClr val="C00000"/>
                </a:solidFill>
              </a:rPr>
              <a:t>про  школьные  </a:t>
            </a:r>
            <a:r>
              <a:rPr lang="ru-RU" sz="2700" i="1" dirty="0" smtClean="0">
                <a:solidFill>
                  <a:srgbClr val="C00000"/>
                </a:solidFill>
              </a:rPr>
              <a:t>                      принадлежности</a:t>
            </a:r>
            <a:r>
              <a:rPr lang="ru-RU" dirty="0" smtClean="0"/>
              <a:t/>
            </a:r>
            <a:br>
              <a:rPr lang="ru-RU" dirty="0" smtClean="0"/>
            </a:br>
            <a:r>
              <a:rPr lang="ru-RU" sz="2000" dirty="0" smtClean="0"/>
              <a:t>     (</a:t>
            </a:r>
            <a:r>
              <a:rPr lang="ru-RU" sz="2000" dirty="0" smtClean="0"/>
              <a:t>сочинила  Лебедева  Полина)</a:t>
            </a:r>
            <a:endParaRPr lang="ru-RU" sz="2000" dirty="0"/>
          </a:p>
        </p:txBody>
      </p:sp>
      <p:sp>
        <p:nvSpPr>
          <p:cNvPr id="3" name="Содержимое 2"/>
          <p:cNvSpPr>
            <a:spLocks noGrp="1"/>
          </p:cNvSpPr>
          <p:nvPr>
            <p:ph sz="half" idx="1"/>
          </p:nvPr>
        </p:nvSpPr>
        <p:spPr>
          <a:xfrm>
            <a:off x="755576" y="1196752"/>
            <a:ext cx="3888432" cy="4929411"/>
          </a:xfrm>
        </p:spPr>
        <p:txBody>
          <a:bodyPr>
            <a:normAutofit fontScale="25000" lnSpcReduction="20000"/>
          </a:bodyPr>
          <a:lstStyle/>
          <a:p>
            <a:endParaRPr lang="ru-RU" dirty="0" smtClean="0"/>
          </a:p>
          <a:p>
            <a:r>
              <a:rPr lang="ru-RU" sz="4800" dirty="0" smtClean="0"/>
              <a:t>         </a:t>
            </a:r>
            <a:r>
              <a:rPr lang="ru-RU" sz="4800" dirty="0"/>
              <a:t>Жили – были  школьные  принадлежности. Однажды, собираясь  в  школу, они  стали  проверять : все  ли  они  на  месте? Ручки  и  карандаши – на  месте, тетрадки  и  учебники – на   месте, линейка  и  пенал – на  месте. И  вдруг  обнаружилось, что  нет  ластика</a:t>
            </a:r>
            <a:r>
              <a:rPr lang="ru-RU" sz="4800" dirty="0" smtClean="0"/>
              <a:t>.</a:t>
            </a:r>
          </a:p>
          <a:p>
            <a:pPr>
              <a:buNone/>
            </a:pPr>
            <a:r>
              <a:rPr lang="ru-RU" sz="4800" dirty="0" smtClean="0"/>
              <a:t>            Принадлежности  стали  искать  его  в  портфеле. В  этом  углу – нет, в  этом  тоже  нет. И  тут  линейка  предположила, что  он  мог  остаться  на  письменном  столе. Вчера  девочка  учила  уроки  и  брала  его. Портфель  стоял  на  стуле, возле  стола. Линейка  легла  между  портфелем  и  столом, как  мостик. Она  сказала : «Ручка, перейди  по  мне  на  стол  и  посмотри, может  быть , ластик  там?» </a:t>
            </a:r>
          </a:p>
          <a:p>
            <a:pPr>
              <a:buNone/>
            </a:pPr>
            <a:r>
              <a:rPr lang="ru-RU" sz="4800" dirty="0" smtClean="0"/>
              <a:t>          </a:t>
            </a:r>
            <a:r>
              <a:rPr lang="ru-RU" sz="4800" dirty="0"/>
              <a:t>Ручка  перешла  по  ней  на  стол  на  стол  и  начала  искать  ластик. Она  увидела  ластик  на  другом  конце  стола. Он  лежал, придавленный  компьютерным  диском. Ручка  подбежала  и  попыталась  поднять  диск. Но  он  был  тяжелым. Тогда она  позвала  на  помощь  остальных. </a:t>
            </a:r>
            <a:r>
              <a:rPr lang="ru-RU" sz="4800" dirty="0">
                <a:solidFill>
                  <a:srgbClr val="C00000"/>
                </a:solidFill>
              </a:rPr>
              <a:t>Школьные  принадлежности  подбежали  и  все  вместе  легко  освободили  ластик. Вся  довольная  компания  вернулась  в  портфель.             </a:t>
            </a:r>
          </a:p>
        </p:txBody>
      </p:sp>
      <p:sp>
        <p:nvSpPr>
          <p:cNvPr id="4" name="Содержимое 3"/>
          <p:cNvSpPr>
            <a:spLocks noGrp="1"/>
          </p:cNvSpPr>
          <p:nvPr>
            <p:ph sz="half" idx="2"/>
          </p:nvPr>
        </p:nvSpPr>
        <p:spPr/>
        <p:txBody>
          <a:bodyPr>
            <a:normAutofit fontScale="25000" lnSpcReduction="20000"/>
          </a:bodyPr>
          <a:lstStyle/>
          <a:p>
            <a:endParaRPr lang="ru-RU" dirty="0"/>
          </a:p>
        </p:txBody>
      </p:sp>
      <p:pic>
        <p:nvPicPr>
          <p:cNvPr id="8194" name="Picture 2" descr="C:\Users\Наташа\Pictures\ранец.jpg"/>
          <p:cNvPicPr>
            <a:picLocks noChangeAspect="1" noChangeArrowheads="1"/>
          </p:cNvPicPr>
          <p:nvPr/>
        </p:nvPicPr>
        <p:blipFill>
          <a:blip r:embed="rId2" cstate="print"/>
          <a:srcRect/>
          <a:stretch>
            <a:fillRect/>
          </a:stretch>
        </p:blipFill>
        <p:spPr bwMode="auto">
          <a:xfrm>
            <a:off x="5004048" y="1556792"/>
            <a:ext cx="3744416" cy="3240360"/>
          </a:xfrm>
          <a:prstGeom prst="rect">
            <a:avLst/>
          </a:prstGeom>
          <a:noFill/>
        </p:spPr>
      </p:pic>
      <p:pic>
        <p:nvPicPr>
          <p:cNvPr id="8195" name="Picture 3" descr="C:\Users\Наташа\Pictures\ластик.jpg"/>
          <p:cNvPicPr>
            <a:picLocks noChangeAspect="1" noChangeArrowheads="1"/>
          </p:cNvPicPr>
          <p:nvPr/>
        </p:nvPicPr>
        <p:blipFill>
          <a:blip r:embed="rId3" cstate="print"/>
          <a:srcRect/>
          <a:stretch>
            <a:fillRect/>
          </a:stretch>
        </p:blipFill>
        <p:spPr bwMode="auto">
          <a:xfrm>
            <a:off x="5940152" y="4653136"/>
            <a:ext cx="2095500" cy="93610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299</TotalTime>
  <Words>2203</Words>
  <Application>Microsoft Office PowerPoint</Application>
  <PresentationFormat>Экран (4:3)</PresentationFormat>
  <Paragraphs>60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Аспект</vt:lpstr>
      <vt:lpstr>Сочиняем  сказки </vt:lpstr>
      <vt:lpstr>Школьные  принадлежности</vt:lpstr>
      <vt:lpstr>Сказка  о  Карандаше  и  Ручке ( сочинила  Кудрявцева  Вера )</vt:lpstr>
      <vt:lpstr>Кто  важнее? (сочинил  Мелехов  Илья)</vt:lpstr>
      <vt:lpstr>Про  школьные  предметы (сочинила  Альшина  Юлия)</vt:lpstr>
      <vt:lpstr>Спор. (сочинил  Пономарёв  Иван)</vt:lpstr>
      <vt:lpstr>Про  девочку Дашу  и …  (сочинила  Ивановская  Лилия)</vt:lpstr>
      <vt:lpstr>Волшебная  Ручка (сочинил  Зубакин  Алексей)</vt:lpstr>
      <vt:lpstr>       Сказка  про  школьные                        принадлежности      (сочинила  Лебедева  Полина)</vt:lpstr>
      <vt:lpstr>Про  мальчика  Костю  и  … (сочинила  Судакова  Лиза)</vt:lpstr>
      <vt:lpstr>Волшебный  Пенал (сочинил  Чергесбиев  Али)</vt:lpstr>
      <vt:lpstr>Катин  пенал (сочинила  Исмаилова  Марьям)</vt:lpstr>
      <vt:lpstr>Про  девочку  Галю  и  … (сочинила  Мазикина  Вика)</vt:lpstr>
      <vt:lpstr>   Ночной  спор. (сочинил  Блинов  Никита)</vt:lpstr>
      <vt:lpstr>Посуду, игрушки  и другие  предметы</vt:lpstr>
      <vt:lpstr>Сказка  про  Чайник  и  Чашку (сочинила  Дзюбенко  Диана)</vt:lpstr>
      <vt:lpstr>Сказка  про  игрушки                                     (сочинила  Ивановская  Лилия)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Сочиняем  сказки</dc:title>
  <dc:creator>Наташа</dc:creator>
  <cp:lastModifiedBy>Наташа</cp:lastModifiedBy>
  <cp:revision>100</cp:revision>
  <dcterms:created xsi:type="dcterms:W3CDTF">2011-01-30T06:51:51Z</dcterms:created>
  <dcterms:modified xsi:type="dcterms:W3CDTF">2011-02-11T20:41:37Z</dcterms:modified>
</cp:coreProperties>
</file>