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sldIdLst>
    <p:sldId id="256" r:id="rId2"/>
    <p:sldId id="283" r:id="rId3"/>
    <p:sldId id="284" r:id="rId4"/>
    <p:sldId id="257" r:id="rId5"/>
    <p:sldId id="258" r:id="rId6"/>
    <p:sldId id="259" r:id="rId7"/>
    <p:sldId id="260" r:id="rId8"/>
    <p:sldId id="262" r:id="rId9"/>
    <p:sldId id="273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86" r:id="rId22"/>
    <p:sldId id="287" r:id="rId23"/>
    <p:sldId id="285" r:id="rId24"/>
    <p:sldId id="276" r:id="rId25"/>
    <p:sldId id="277" r:id="rId26"/>
    <p:sldId id="278" r:id="rId27"/>
    <p:sldId id="279" r:id="rId28"/>
    <p:sldId id="280" r:id="rId29"/>
    <p:sldId id="281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b="1" u="sng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1C1C1C"/>
    <a:srgbClr val="4D4D4D"/>
    <a:srgbClr val="808080"/>
    <a:srgbClr val="333333"/>
    <a:srgbClr val="6666FF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8B6BB-C46B-49DF-9D6D-85664FE4E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02D50-50DE-4E17-9A89-8F3F8B148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03BDC-730B-4919-8BC6-76EFB32E5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78672-1C6A-46F7-A2B7-0EEB3F3DE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B6C06-5338-4B2D-98D3-BD09BBE7D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B4DB3-5DA2-4037-9CE4-0F2E5810D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065F6-17FC-4CBF-9D5C-FAF7B0D7F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AA940-5711-41A7-9D4F-F8401269C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234439-7934-4AF5-9719-065FFE932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465E4-34D8-440C-84DD-8D3D6D645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6B313-966C-4B62-989A-1824547C6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23A48-75DB-477F-8301-4AF1C5221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u="none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u="none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 u="none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6DB5D54C-5CE0-4907-9639-F01C9EBEE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7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9.jpeg"/><Relationship Id="rId7" Type="http://schemas.openxmlformats.org/officeDocument/2006/relationships/image" Target="../media/image2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2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4.xml"/><Relationship Id="rId5" Type="http://schemas.openxmlformats.org/officeDocument/2006/relationships/slide" Target="slide19.xml"/><Relationship Id="rId4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0" y="1268413"/>
            <a:ext cx="9144000" cy="331311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Развитие жизни на Земле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6676" name="Picture 4" descr="лес каменноугольного период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827088" y="6237288"/>
            <a:ext cx="7632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Лес каменноугольного периода </a:t>
            </a: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539750" y="2349500"/>
            <a:ext cx="8280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u="none"/>
              <a:t>Примерно 350 млн. лет назад Земля была покрыта лесами из древовидных папоротников, хвощей и плаунов. Высота некоторых из них достигала 45 метров, а длина листьев доходила до 1 метра.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7" grpId="0"/>
      <p:bldP spid="156678" grpId="0"/>
      <p:bldP spid="15667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7700" name="Picture 4" descr="древние стрекоз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4140200" y="6021388"/>
            <a:ext cx="5003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Древние стрекозы </a:t>
            </a:r>
          </a:p>
        </p:txBody>
      </p:sp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u="none"/>
              <a:t>В лесах ползали многоножки, пауки, скорпионы, летали гигантские стрекозы. Некоторые стрекозы достигали в размахе крыльев почти 1 метра!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1" grpId="0"/>
      <p:bldP spid="1577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8724" name="Picture 4" descr="стегоцефал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4787900" y="5697538"/>
            <a:ext cx="4033838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Стегоцефалы</a:t>
            </a:r>
          </a:p>
          <a:p>
            <a:pPr>
              <a:spcBef>
                <a:spcPct val="50000"/>
              </a:spcBef>
              <a:defRPr/>
            </a:pPr>
            <a:endParaRPr lang="ru-RU" sz="2800" u="none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0" y="0"/>
            <a:ext cx="896461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u="none">
                <a:solidFill>
                  <a:srgbClr val="FFFF00"/>
                </a:solidFill>
              </a:rPr>
              <a:t>Климат был тёплым и влажным, и в многочисленных болотах  хорошо себя чувствовали древние земноводные – стегоцефалы. Они имели сплошной панцирь на брюхе и на спине с отверстиями для ноздрей и глаз.</a:t>
            </a:r>
          </a:p>
        </p:txBody>
      </p:sp>
      <p:sp>
        <p:nvSpPr>
          <p:cNvPr id="15872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453188"/>
            <a:ext cx="611187" cy="4048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5" grpId="0"/>
      <p:bldP spid="1587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9748" name="Picture 4" descr="первые пресмыкающ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49" name="Text Box 5"/>
          <p:cNvSpPr txBox="1">
            <a:spLocks noChangeArrowheads="1"/>
          </p:cNvSpPr>
          <p:nvPr/>
        </p:nvSpPr>
        <p:spPr bwMode="auto">
          <a:xfrm>
            <a:off x="3309938" y="0"/>
            <a:ext cx="5834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Первые пресмыкающиеся </a:t>
            </a: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0" y="5484813"/>
            <a:ext cx="9144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u="none"/>
              <a:t>Примерно 225 млн. лет назад на Земле появилась новая группа животных- ПРЕСМЫКАЮЩИЕСЯ , или рептилии.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59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9" grpId="0"/>
      <p:bldP spid="1597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0772" name="Picture 4" descr="парк юрского период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179388" y="6165850"/>
            <a:ext cx="4859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2800" u="none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0774" name="Text Box 6"/>
          <p:cNvSpPr txBox="1">
            <a:spLocks noChangeArrowheads="1"/>
          </p:cNvSpPr>
          <p:nvPr/>
        </p:nvSpPr>
        <p:spPr bwMode="auto">
          <a:xfrm>
            <a:off x="2268538" y="6338888"/>
            <a:ext cx="5832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Парк юрского периода</a:t>
            </a: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0" y="1773238"/>
            <a:ext cx="47879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u="none">
                <a:solidFill>
                  <a:srgbClr val="FFFF00"/>
                </a:solidFill>
              </a:rPr>
              <a:t>Динозавр – «ужасный ящер». Все динозавры были наземными животными. Период, когда динозавры особенно расцветали, юрский период (по названию гор Юра в Европе).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4" grpId="0"/>
      <p:bldP spid="160775" grpId="0"/>
      <p:bldP spid="16077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1798" name="Picture 6" descr="птерозав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800" name="Rectangle 8"/>
          <p:cNvSpPr>
            <a:spLocks noChangeArrowheads="1"/>
          </p:cNvSpPr>
          <p:nvPr/>
        </p:nvSpPr>
        <p:spPr bwMode="auto">
          <a:xfrm>
            <a:off x="5111750" y="4203700"/>
            <a:ext cx="40322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Предположительно, питались насекомыми, которых могли хватать своими длинными, тонкими зубами на лету. </a:t>
            </a:r>
          </a:p>
        </p:txBody>
      </p:sp>
      <p:sp>
        <p:nvSpPr>
          <p:cNvPr id="161801" name="Text Box 9"/>
          <p:cNvSpPr txBox="1">
            <a:spLocks noChangeArrowheads="1"/>
          </p:cNvSpPr>
          <p:nvPr/>
        </p:nvSpPr>
        <p:spPr bwMode="auto">
          <a:xfrm>
            <a:off x="0" y="0"/>
            <a:ext cx="40671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Птерозавр (в переводе с греческого «крылатая ящерица»). Это были мелкие летающие рептилии с размахом крыльев около 60 см.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1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0" grpId="0"/>
      <p:bldP spid="1618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2820" name="Picture 4" descr="стегозав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5508625" y="4297363"/>
            <a:ext cx="3635375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b="0" u="none">
              <a:solidFill>
                <a:srgbClr val="000000"/>
              </a:solidFill>
            </a:endParaRPr>
          </a:p>
          <a:p>
            <a:pPr algn="ctr"/>
            <a:r>
              <a:rPr lang="ru-RU" sz="2000" u="none">
                <a:solidFill>
                  <a:srgbClr val="6666FF"/>
                </a:solidFill>
              </a:rPr>
              <a:t>На конце хвоста у стегозавра имелись две пары костных шипов, вероятно, служивших орудием защиты</a:t>
            </a:r>
            <a:r>
              <a:rPr lang="ru-RU" sz="2400" u="none">
                <a:solidFill>
                  <a:srgbClr val="6666FF"/>
                </a:solidFill>
              </a:rPr>
              <a:t>. </a:t>
            </a:r>
            <a:endParaRPr lang="ru-RU" sz="2400" u="none">
              <a:solidFill>
                <a:srgbClr val="6666FF"/>
              </a:solidFill>
              <a:latin typeface="Arial" charset="0"/>
            </a:endParaRPr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0" y="6338888"/>
            <a:ext cx="5256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Стегозавр </a:t>
            </a:r>
          </a:p>
        </p:txBody>
      </p:sp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0" y="0"/>
            <a:ext cx="28432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u="none">
                <a:solidFill>
                  <a:srgbClr val="6666FF"/>
                </a:solidFill>
              </a:rPr>
              <a:t>Стегозавр               (в переводе “крышеящер”) — растительноядный динозавр. Он достигал 9 метров в длину и весил до 9 тонн. </a:t>
            </a:r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5940425" y="0"/>
            <a:ext cx="32035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u="none">
                <a:solidFill>
                  <a:srgbClr val="6666FF"/>
                </a:solidFill>
              </a:rPr>
              <a:t>Тело стегозавра было массивным, сжатым с боков.Его передние ноги были короче задних. Голова небольшая и узкая</a:t>
            </a:r>
            <a:r>
              <a:rPr lang="ru-RU" u="none">
                <a:solidFill>
                  <a:srgbClr val="6666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6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1" grpId="0"/>
      <p:bldP spid="162822" grpId="0"/>
      <p:bldP spid="162823" grpId="0"/>
      <p:bldP spid="1628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3844" name="Picture 4" descr="тираннозав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0" y="0"/>
            <a:ext cx="4284663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0" u="none">
                <a:solidFill>
                  <a:srgbClr val="000000"/>
                </a:solidFill>
              </a:rPr>
              <a:t>Тираннозавр— двуногий хищный динозавр</a:t>
            </a:r>
          </a:p>
          <a:p>
            <a:pPr algn="ctr">
              <a:defRPr/>
            </a:pPr>
            <a:r>
              <a:rPr lang="ru-RU" sz="2000" b="0" u="none">
                <a:solidFill>
                  <a:srgbClr val="000000"/>
                </a:solidFill>
              </a:rPr>
              <a:t>Взрослые тираннозавры могли достигать 12 метров в длину и весили около трех тонн. Пасть с размахом челюстей около метра была усажена острыми зубами с зазубренными краями. Задние мощные трехпалые конечности были приспособлены к быстрому бегу. </a:t>
            </a:r>
            <a:endParaRPr lang="ru-RU" sz="2000" u="none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63846" name="Text Box 6"/>
          <p:cNvSpPr txBox="1">
            <a:spLocks noChangeArrowheads="1"/>
          </p:cNvSpPr>
          <p:nvPr/>
        </p:nvSpPr>
        <p:spPr bwMode="auto">
          <a:xfrm>
            <a:off x="5940425" y="6165850"/>
            <a:ext cx="4824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Тираннозавр </a:t>
            </a:r>
          </a:p>
        </p:txBody>
      </p:sp>
      <p:sp>
        <p:nvSpPr>
          <p:cNvPr id="163847" name="Text Box 7"/>
          <p:cNvSpPr txBox="1">
            <a:spLocks noChangeArrowheads="1"/>
          </p:cNvSpPr>
          <p:nvPr/>
        </p:nvSpPr>
        <p:spPr bwMode="auto">
          <a:xfrm>
            <a:off x="0" y="4797425"/>
            <a:ext cx="4608513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0" u="none">
                <a:solidFill>
                  <a:srgbClr val="000000"/>
                </a:solidFill>
              </a:rPr>
              <a:t>Гибкий мускулистый хвост тираннозавра служил противовесом тяжелой голове и балансиром при ходьбе и беге. Тираннозавр рекс был, несомненно, хищником, но мог питаться и падалью.</a:t>
            </a:r>
            <a:r>
              <a:rPr lang="ru-RU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3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5" grpId="0"/>
      <p:bldP spid="163846" grpId="0"/>
      <p:bldP spid="16384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" descr="брахиозав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5219700" y="0"/>
            <a:ext cx="39243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Брахиозавр был одним из самых крупных наземных динозавров. Длина их тела достигала 25 метров, вес — 70 тонн (это больше, чем вес 20 слонов). Голова взрослого брахиозавра возвышалась над землей на 15 метров. </a:t>
            </a: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755650" y="6338888"/>
            <a:ext cx="5832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Брахиозавр       </a:t>
            </a:r>
          </a:p>
        </p:txBody>
      </p:sp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4932363" y="4365625"/>
            <a:ext cx="4211637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На конце их морды располагались необычно большие ноздри. За счет хорошо развитых рецепторов, брахиозавры тонко чувствовали запахи. Эти крупные динозавры питались исключительно растениями. </a:t>
            </a:r>
          </a:p>
          <a:p>
            <a:pPr>
              <a:spcBef>
                <a:spcPct val="50000"/>
              </a:spcBef>
              <a:defRPr/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4875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453188"/>
            <a:ext cx="611187" cy="4048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48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1" grpId="0"/>
      <p:bldP spid="164872" grpId="0"/>
      <p:bldP spid="1648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41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3419475" y="5300663"/>
            <a:ext cx="28813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Стегозавр 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5795963" y="37163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Трицератопс 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1763713" y="4076700"/>
            <a:ext cx="2736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Тираннозавр 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492375"/>
            <a:ext cx="8640762" cy="1223963"/>
          </a:xfrm>
          <a:solidFill>
            <a:schemeClr val="accent1"/>
          </a:solidFill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Динозавры вымерли примерно 65 млн. лет назад.</a:t>
            </a: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3851275" y="836613"/>
            <a:ext cx="37449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Бронтозавр </a:t>
            </a:r>
          </a:p>
        </p:txBody>
      </p:sp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2268538" y="2060575"/>
            <a:ext cx="6048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u="none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7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7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679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7" grpId="0"/>
      <p:bldP spid="167946" grpId="0"/>
      <p:bldP spid="167945" grpId="0"/>
      <p:bldP spid="167939" grpId="0" build="p" animBg="1"/>
      <p:bldP spid="1679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549275"/>
            <a:ext cx="8085137" cy="577215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ru-RU" sz="3600" smtClean="0"/>
              <a:t> Мы с Вами живем в эпоху динозавров!</a:t>
            </a:r>
          </a:p>
          <a:p>
            <a:pPr marL="0" indent="0" eaLnBrk="1" hangingPunct="1">
              <a:defRPr/>
            </a:pPr>
            <a:r>
              <a:rPr lang="ru-RU" sz="3600" smtClean="0"/>
              <a:t> Конечно, мы знаем, что динозавры давно вымерли. </a:t>
            </a:r>
          </a:p>
          <a:p>
            <a:pPr marL="0" indent="0" eaLnBrk="1" hangingPunct="1">
              <a:defRPr/>
            </a:pPr>
            <a:r>
              <a:rPr lang="ru-RU" sz="3600" smtClean="0"/>
              <a:t> Из всех живых существ прошлого динозавры – самые знаменитые. </a:t>
            </a:r>
          </a:p>
          <a:p>
            <a:pPr marL="0" indent="0" eaLnBrk="1" hangingPunct="1">
              <a:defRPr/>
            </a:pPr>
            <a:r>
              <a:rPr lang="ru-RU" sz="3600" smtClean="0"/>
              <a:t> Но не только они были прежними обитателями нашей планеты.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77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7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7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7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8964" name="Picture 4" descr="древние животны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2124075" y="908050"/>
            <a:ext cx="4319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Древние животные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46700"/>
            <a:ext cx="9144000" cy="15113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Видимо, именно они были предками парнокопытных (к ним относят свиней, оленей, антилоп и др.) и непарнокопытных (лошади, тапиры, носороги), хоботных и даже наземных предков китов и сирен.</a:t>
            </a:r>
          </a:p>
        </p:txBody>
      </p:sp>
      <p:pic>
        <p:nvPicPr>
          <p:cNvPr id="23555" name="Picture 4" descr="15kopyt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50240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3" name="Text Box 5"/>
          <p:cNvSpPr txBox="1">
            <a:spLocks noChangeArrowheads="1"/>
          </p:cNvSpPr>
          <p:nvPr/>
        </p:nvSpPr>
        <p:spPr bwMode="auto">
          <a:xfrm>
            <a:off x="6443663" y="115888"/>
            <a:ext cx="27003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Удивительными животными были кондилартры, сочетавшие в строении скелета признаки, характерные как для хищных, так и для растительноядных животных.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73688"/>
            <a:ext cx="9144000" cy="1484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Фантастический облик имели древние копытные - халикотерии. У этих зверей голова походила на лошадиную, а вместо копыт были огромные когти! Жили халикотерии в лесах, питались древесной листвой и молодыми побегами.</a:t>
            </a:r>
          </a:p>
        </p:txBody>
      </p:sp>
      <p:pic>
        <p:nvPicPr>
          <p:cNvPr id="24579" name="Picture 4" descr="20hali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450" y="0"/>
            <a:ext cx="7254875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0"/>
            <a:ext cx="4500562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  Фороракосы — вымершее семейство хищных нелетающих птиц. Обитали в Южной Америке 62 млн. лет назад.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  Высота типичных представителей составляла 1-3 м.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  Фороракосы были хищными птицами; на концах рудиментарных крыльев развились крючья, возможно, используемые для удержания добычи.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  Предполагается, что они достаточно быстро бегали.</a:t>
            </a:r>
          </a:p>
        </p:txBody>
      </p:sp>
      <p:pic>
        <p:nvPicPr>
          <p:cNvPr id="25603" name="Picture 4" descr="429px-Phorusrhaco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90855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0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8" name="Picture 4" descr="й олень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2500" y="0"/>
            <a:ext cx="5651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0" y="406400"/>
            <a:ext cx="3635375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0" u="none"/>
              <a:t> </a:t>
            </a:r>
          </a:p>
          <a:p>
            <a:r>
              <a:rPr lang="ru-RU" sz="2400" b="0" u="none">
                <a:solidFill>
                  <a:srgbClr val="000000"/>
                </a:solidFill>
              </a:rPr>
              <a:t>Большерогий олень парнокопытное млекопитающее. Появился около 300 тыс. лет назад и вымер в конце ледниковой эпохи. Большерогий олень был размером с современного лося. Передние ноги крупнее задних. Голову самца украшали колоссальные рога  Размах рогов от 200 до 360 см, вес несколько десятков кг. </a:t>
            </a:r>
          </a:p>
          <a:p>
            <a:pPr eaLnBrk="0" hangingPunct="0"/>
            <a:endParaRPr lang="ru-RU" sz="2400" b="0" u="none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71012" name="Picture 4" descr="мамон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0" y="4365625"/>
            <a:ext cx="9144000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800" b="0" u="none"/>
          </a:p>
          <a:p>
            <a:pPr algn="ctr"/>
            <a:r>
              <a:rPr lang="ru-RU" sz="2400" b="0" u="none"/>
              <a:t>Мамонт— млекопитающие рода вымерших слонов. При максимальной высоте животного около 4 м бивни достигали длины почти в 5 м. Тело мамонтов было покрыто густой и плотной шерстью. Мамонт добывал себе пищу из-под снега, разрывая его бивнями.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72036" name="Picture 4" descr="шерстистый носорог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0" y="4614863"/>
            <a:ext cx="9144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0" u="none"/>
              <a:t>Шерстистый носорог достигал 2 м в холке и весил до 2 т. Тело было покрыто длинной густой бурой шерстью, хорошо защищающей от холода. На голове располагались два рога, задний маленький, а передний достигал в длину 1 м и был сильно наклонен вперед. Он использовался носорогом для разрывания снега в поисках пищи.</a:t>
            </a:r>
            <a:r>
              <a:rPr lang="ru-RU" sz="24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73060" name="Picture 4" descr="сфблезубый тиг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0" y="4581525"/>
            <a:ext cx="914400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b="0" u="none"/>
          </a:p>
          <a:p>
            <a:r>
              <a:rPr lang="ru-RU" sz="2400" u="none"/>
              <a:t>Саблезубые тигры —представители кошачьих. Саблезубые кошки были плохими бегунами. На добычу нападали из засады, поднимаясь на задние лапы и ударяя жертву когтями массивных передних лап и верхними клыками длиной до 15-20 см</a:t>
            </a:r>
          </a:p>
          <a:p>
            <a:pPr algn="ctr" eaLnBrk="0" hangingPunct="0"/>
            <a:endParaRPr lang="ru-RU" sz="2400" u="none">
              <a:latin typeface="Arial" charset="0"/>
            </a:endParaRPr>
          </a:p>
        </p:txBody>
      </p:sp>
      <p:sp>
        <p:nvSpPr>
          <p:cNvPr id="17306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453188"/>
            <a:ext cx="611187" cy="4048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5805488"/>
            <a:ext cx="8893175" cy="8763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Ископаемые остатки организмов</a:t>
            </a:r>
          </a:p>
        </p:txBody>
      </p:sp>
      <p:pic>
        <p:nvPicPr>
          <p:cNvPr id="174084" name="Picture 4" descr="отпечаток листа древовидного папартни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046663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85" name="Picture 5" descr="насекомое в янтар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825" y="0"/>
            <a:ext cx="4067175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400" smtClean="0"/>
              <a:t>Эволюция</a:t>
            </a:r>
            <a:r>
              <a:rPr lang="ru-RU" smtClean="0"/>
              <a:t> 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492375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u="sng" smtClean="0"/>
              <a:t>Длительный процесс исторического развития живых организмов от простых до более сложных</a:t>
            </a:r>
          </a:p>
        </p:txBody>
      </p:sp>
      <p:pic>
        <p:nvPicPr>
          <p:cNvPr id="175108" name="Picture 4" descr="трилоб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4004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09" name="Picture 5" descr="динихтис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475" y="0"/>
            <a:ext cx="3024188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0" name="Picture 6" descr="стегоцефал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276475"/>
            <a:ext cx="3382963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1" name="Picture 7" descr="птерозавр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8038" y="2205038"/>
            <a:ext cx="28797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2" name="Picture 8" descr="тираннозавр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7763" y="1989138"/>
            <a:ext cx="291623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3" name="Picture 9" descr="мамонт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4508500"/>
            <a:ext cx="32131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4" name="Picture 10" descr="шерстистый носорог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132138" y="4389438"/>
            <a:ext cx="3595687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115" name="Text Box 11"/>
          <p:cNvSpPr txBox="1">
            <a:spLocks noChangeArrowheads="1"/>
          </p:cNvSpPr>
          <p:nvPr/>
        </p:nvSpPr>
        <p:spPr bwMode="auto">
          <a:xfrm>
            <a:off x="6588125" y="404813"/>
            <a:ext cx="2555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Эволюция </a:t>
            </a:r>
          </a:p>
        </p:txBody>
      </p:sp>
      <p:pic>
        <p:nvPicPr>
          <p:cNvPr id="175116" name="Picture 12" descr="индийский слон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840413" y="4344988"/>
            <a:ext cx="3303587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7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7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5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75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75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75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5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5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/>
      <p:bldP spid="175107" grpId="0" build="p"/>
      <p:bldP spid="1751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8178" name="Group 2"/>
          <p:cNvGraphicFramePr>
            <a:graphicFrameLocks noGrp="1"/>
          </p:cNvGraphicFramePr>
          <p:nvPr/>
        </p:nvGraphicFramePr>
        <p:xfrm>
          <a:off x="395288" y="0"/>
          <a:ext cx="8353425" cy="6858001"/>
        </p:xfrm>
        <a:graphic>
          <a:graphicData uri="http://schemas.openxmlformats.org/drawingml/2006/table">
            <a:tbl>
              <a:tblPr/>
              <a:tblGrid>
                <a:gridCol w="1152525"/>
                <a:gridCol w="2303462"/>
                <a:gridCol w="2719388"/>
                <a:gridCol w="2178050"/>
              </a:tblGrid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Изменения в  растительном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мире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животном мире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изменения, касающиеся Земли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 млрд.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433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млн.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43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 млн.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 млн.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43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 млн.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8215" name="Group 39"/>
          <p:cNvGraphicFramePr>
            <a:graphicFrameLocks noGrp="1"/>
          </p:cNvGraphicFramePr>
          <p:nvPr/>
        </p:nvGraphicFramePr>
        <p:xfrm>
          <a:off x="395288" y="908050"/>
          <a:ext cx="8353425" cy="731520"/>
        </p:xfrm>
        <a:graphic>
          <a:graphicData uri="http://schemas.openxmlformats.org/drawingml/2006/table">
            <a:tbl>
              <a:tblPr/>
              <a:tblGrid>
                <a:gridCol w="1152525"/>
                <a:gridCol w="2303462"/>
                <a:gridCol w="2719388"/>
                <a:gridCol w="21780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 млрд.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океане Земли началось развитие жизни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8227" name="Group 51"/>
          <p:cNvGraphicFramePr>
            <a:graphicFrameLocks noGrp="1"/>
          </p:cNvGraphicFramePr>
          <p:nvPr/>
        </p:nvGraphicFramePr>
        <p:xfrm>
          <a:off x="395288" y="1628775"/>
          <a:ext cx="8353425" cy="1433513"/>
        </p:xfrm>
        <a:graphic>
          <a:graphicData uri="http://schemas.openxmlformats.org/drawingml/2006/table">
            <a:tbl>
              <a:tblPr/>
              <a:tblGrid>
                <a:gridCol w="1152525"/>
                <a:gridCol w="2303462"/>
                <a:gridCol w="2719388"/>
                <a:gridCol w="2178050"/>
              </a:tblGrid>
              <a:tr h="1433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млн.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  океане   водились разнообразные водоросли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океане водились: медузы,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кораллы, морские лилии, трилобиты - дальние родственники раков, рыбы, среди которых хищник динихтис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8239" name="Group 63"/>
          <p:cNvGraphicFramePr>
            <a:graphicFrameLocks noGrp="1"/>
          </p:cNvGraphicFramePr>
          <p:nvPr/>
        </p:nvGraphicFramePr>
        <p:xfrm>
          <a:off x="395288" y="3068638"/>
          <a:ext cx="8353425" cy="1431925"/>
        </p:xfrm>
        <a:graphic>
          <a:graphicData uri="http://schemas.openxmlformats.org/drawingml/2006/table">
            <a:tbl>
              <a:tblPr/>
              <a:tblGrid>
                <a:gridCol w="1152525"/>
                <a:gridCol w="2303462"/>
                <a:gridCol w="2719388"/>
                <a:gridCol w="2178050"/>
              </a:tblGrid>
              <a:tr h="143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 млн.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Леса состоят  из папоротников, хвощей  и  плаунов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лесах ползали: скорпионы,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многоножки; летали: стрекозы; в болотах хорошо чувствовали    себя    стегоцефалы, которые произошли от древних рыб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Живые    существа  заселили сушу. Отмирая,    растения образовывали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залежи   каменного угля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8251" name="Group 75"/>
          <p:cNvGraphicFramePr>
            <a:graphicFrameLocks noGrp="1"/>
          </p:cNvGraphicFramePr>
          <p:nvPr/>
        </p:nvGraphicFramePr>
        <p:xfrm>
          <a:off x="395288" y="4508500"/>
          <a:ext cx="8353425" cy="892175"/>
        </p:xfrm>
        <a:graphic>
          <a:graphicData uri="http://schemas.openxmlformats.org/drawingml/2006/table">
            <a:tbl>
              <a:tblPr/>
              <a:tblGrid>
                <a:gridCol w="1152525"/>
                <a:gridCol w="2303462"/>
                <a:gridCol w="2719388"/>
                <a:gridCol w="2178050"/>
              </a:tblGrid>
              <a:tr h="892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225 млн.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Расцвет       пресмыкающихся.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Динозавры - одна из групп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древних пресмыкающихся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8263" name="Group 87"/>
          <p:cNvGraphicFramePr>
            <a:graphicFrameLocks noGrp="1"/>
          </p:cNvGraphicFramePr>
          <p:nvPr/>
        </p:nvGraphicFramePr>
        <p:xfrm>
          <a:off x="395288" y="5426075"/>
          <a:ext cx="8353425" cy="1431925"/>
        </p:xfrm>
        <a:graphic>
          <a:graphicData uri="http://schemas.openxmlformats.org/drawingml/2006/table">
            <a:tbl>
              <a:tblPr/>
              <a:tblGrid>
                <a:gridCol w="1152525"/>
                <a:gridCol w="2303462"/>
                <a:gridCol w="2719388"/>
                <a:gridCol w="2178050"/>
              </a:tblGrid>
              <a:tr h="143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 млн.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 назад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Появились     разнообразные цветковые растения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Динозавры вымерли.  Появились  птицы  и   млекопитающие:   фороракос   -   хищная птица;     саблезубый     тигр; большерогий олень; мамонт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78275" name="AutoShape 9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5229225"/>
            <a:ext cx="611187" cy="40481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178276" name="AutoShape 10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5661025"/>
            <a:ext cx="611187" cy="40481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178277" name="AutoShape 10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021388"/>
            <a:ext cx="611187" cy="4048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178278" name="AutoShape 10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453188"/>
            <a:ext cx="611187" cy="4048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178279" name="AutoShape 103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4797425"/>
            <a:ext cx="611187" cy="40481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78280" name="AutoShape 10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4365625"/>
            <a:ext cx="611187" cy="40481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8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8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0532" name="Picture 4" descr="древнее ммор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684213" y="404813"/>
            <a:ext cx="73437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Жизнь зародилась в воде около 3,5 млрд. лет назад</a:t>
            </a:r>
          </a:p>
        </p:txBody>
      </p:sp>
      <p:sp>
        <p:nvSpPr>
          <p:cNvPr id="15053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453188"/>
            <a:ext cx="611187" cy="4048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1556" name="Picture 4" descr="коралл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4716463" y="6308725"/>
            <a:ext cx="3600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Кораллы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2580" name="Picture 4" descr="медуз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2771775" y="5805488"/>
            <a:ext cx="3455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Медузы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3604" name="Picture 4" descr="трилоби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4500563" y="404813"/>
            <a:ext cx="3527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Трилобит </a:t>
            </a:r>
          </a:p>
        </p:txBody>
      </p:sp>
      <p:sp>
        <p:nvSpPr>
          <p:cNvPr id="153606" name="Text Box 6"/>
          <p:cNvSpPr txBox="1">
            <a:spLocks noChangeArrowheads="1"/>
          </p:cNvSpPr>
          <p:nvPr/>
        </p:nvSpPr>
        <p:spPr bwMode="auto">
          <a:xfrm>
            <a:off x="0" y="5484813"/>
            <a:ext cx="9144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u="none"/>
              <a:t>Дальние родственники раков. Были одеты панцирем и имели разные размеры. Они жили у дна, где медленно плавали и ползали.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5" grpId="0"/>
      <p:bldP spid="1536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55652" name="Picture 4" descr="акантод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4427538" y="5445125"/>
            <a:ext cx="4319587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Акантод</a:t>
            </a:r>
          </a:p>
          <a:p>
            <a:pPr>
              <a:spcBef>
                <a:spcPct val="50000"/>
              </a:spcBef>
              <a:defRPr/>
            </a:pPr>
            <a:endParaRPr lang="ru-RU" sz="2800" u="none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</a:t>
            </a:r>
            <a:r>
              <a:rPr lang="ru-RU" sz="2800" b="0" u="none">
                <a:solidFill>
                  <a:srgbClr val="000000"/>
                </a:solidFill>
              </a:rPr>
              <a:t>мерно 430 млн. лет назад появились рыбы с настоящими челюстями и зубами. Первыми среди них были маленькие, но свирепые акантоды.</a:t>
            </a:r>
            <a:endParaRPr lang="ru-RU" sz="2800" b="0" u="none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5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/>
      <p:bldP spid="1556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6916" name="Picture 4" descr="динихтис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1835150" y="6092825"/>
            <a:ext cx="4176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u="none">
                <a:effectLst>
                  <a:outerShdw blurRad="38100" dist="38100" dir="2700000" algn="tl">
                    <a:srgbClr val="000000"/>
                  </a:outerShdw>
                </a:effectLst>
              </a:rPr>
              <a:t>Динихтис </a:t>
            </a:r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3924300" y="692150"/>
            <a:ext cx="52197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u="none">
                <a:solidFill>
                  <a:srgbClr val="000000"/>
                </a:solidFill>
              </a:rPr>
              <a:t>Огромный хищник, около 10м в длину, гроза морских обитателей.</a:t>
            </a:r>
          </a:p>
        </p:txBody>
      </p:sp>
      <p:sp>
        <p:nvSpPr>
          <p:cNvPr id="16691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453188"/>
            <a:ext cx="611187" cy="4048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7" grpId="0"/>
      <p:bldP spid="166918" grpId="0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sng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sng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435</TotalTime>
  <Words>1061</Words>
  <Application>Microsoft Office PowerPoint</Application>
  <PresentationFormat>Экран (4:3)</PresentationFormat>
  <Paragraphs>112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Tahoma</vt:lpstr>
      <vt:lpstr>Arial</vt:lpstr>
      <vt:lpstr>Wingdings</vt:lpstr>
      <vt:lpstr>Calibri</vt:lpstr>
      <vt:lpstr>Times New Roman</vt:lpstr>
      <vt:lpstr>Arial Unicode MS</vt:lpstr>
      <vt:lpstr>Океан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Эволюция </vt:lpstr>
    </vt:vector>
  </TitlesOfParts>
  <Company>СКХ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Кочетов Иван Викторович</dc:creator>
  <cp:lastModifiedBy>kiv4ik</cp:lastModifiedBy>
  <cp:revision>8</cp:revision>
  <dcterms:created xsi:type="dcterms:W3CDTF">2008-01-21T05:35:05Z</dcterms:created>
  <dcterms:modified xsi:type="dcterms:W3CDTF">2011-11-26T19:30:56Z</dcterms:modified>
</cp:coreProperties>
</file>