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8" r:id="rId11"/>
    <p:sldId id="269" r:id="rId12"/>
    <p:sldId id="270" r:id="rId13"/>
    <p:sldId id="273" r:id="rId14"/>
    <p:sldId id="271" r:id="rId15"/>
    <p:sldId id="274" r:id="rId16"/>
    <p:sldId id="275" r:id="rId17"/>
    <p:sldId id="276" r:id="rId18"/>
    <p:sldId id="277" r:id="rId19"/>
    <p:sldId id="279" r:id="rId20"/>
    <p:sldId id="290" r:id="rId21"/>
    <p:sldId id="278" r:id="rId22"/>
    <p:sldId id="280" r:id="rId23"/>
    <p:sldId id="291" r:id="rId24"/>
    <p:sldId id="281" r:id="rId25"/>
    <p:sldId id="282" r:id="rId26"/>
    <p:sldId id="283" r:id="rId27"/>
    <p:sldId id="284" r:id="rId28"/>
    <p:sldId id="293" r:id="rId29"/>
    <p:sldId id="285" r:id="rId30"/>
    <p:sldId id="257" r:id="rId31"/>
    <p:sldId id="289" r:id="rId32"/>
    <p:sldId id="287" r:id="rId33"/>
    <p:sldId id="292" r:id="rId34"/>
    <p:sldId id="288" r:id="rId3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8CD83A-366E-40DA-934F-528D89750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0FEBF-EE42-4DF1-B38E-7CBBDA7BB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C359-2F95-4232-8A37-DDCF92827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10F21-8290-41F0-9443-B40A232DE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E6F7-E04B-473C-8150-21F292398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DABDE-3AD5-4F4F-B613-84A0F236F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BB3A8-5ED5-4638-B536-E20C914AA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64F8-AE23-4959-8C4A-9E4416023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77556-BFD9-4888-A345-53F091473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467C-8DD0-45B5-9214-7CAD5B815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3A93C-226D-4750-B294-DB83DCED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ED602-F8F6-403A-BD70-E7EC9B18F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E5A5D-1C30-4D3D-8AB0-6B807817B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A964B99-A60B-4C55-87BD-6A0110704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Microsoft_Office_Word_97_-_20031.doc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hyperlink" Target="http://images.yandex.ru/yandpage?&amp;p=15&amp;text=%D0%BF%D0%B5%D1%89%D0%B5%D1%80%D0%B0%20%D0%BB%D0%B0%D1%81%D0%BA%D0%BE&amp;rpt=simage" TargetMode="External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http://im5-tub.yandex.net/i?id=30865793&amp;tov=5" TargetMode="Externa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26_01_00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973513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195513" y="3213100"/>
            <a:ext cx="13684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Реки 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779838" y="3213100"/>
            <a:ext cx="13684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Озёра 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364163" y="3213100"/>
            <a:ext cx="13684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Ледники 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07950" y="3068638"/>
            <a:ext cx="1871663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Подземные </a:t>
            </a:r>
          </a:p>
          <a:p>
            <a:r>
              <a:rPr lang="ru-RU" sz="2400"/>
              <a:t>воды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877050" y="3068638"/>
            <a:ext cx="22669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Искусственные </a:t>
            </a:r>
          </a:p>
          <a:p>
            <a:r>
              <a:rPr lang="ru-RU" sz="2400"/>
              <a:t>воды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4572000" y="549275"/>
            <a:ext cx="3529013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000"/>
              <a:t>Воды суши</a:t>
            </a:r>
          </a:p>
        </p:txBody>
      </p:sp>
      <p:pic>
        <p:nvPicPr>
          <p:cNvPr id="17420" name="Picture 12" descr="skvajin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950" y="4149725"/>
            <a:ext cx="166211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чу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8175" y="4130675"/>
            <a:ext cx="165576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6" descr="озер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375" y="4103688"/>
            <a:ext cx="1728788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17" descr="ледник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5600" y="4076700"/>
            <a:ext cx="15128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18" descr="канал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64388" y="4076700"/>
            <a:ext cx="17033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5" grpId="0" animBg="1"/>
      <p:bldP spid="17416" grpId="0" animBg="1"/>
      <p:bldP spid="17417" grpId="0" animBg="1"/>
      <p:bldP spid="17418" grpId="0" animBg="1"/>
      <p:bldP spid="174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smtClean="0"/>
              <a:t>Подземные  воды, заключенные между двумя водоупорными пластами называются межпластовыми.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Межпластовые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воды</a:t>
            </a:r>
          </a:p>
        </p:txBody>
      </p:sp>
      <p:pic>
        <p:nvPicPr>
          <p:cNvPr id="30724" name="Picture 4" descr="Подземные вод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575" y="1412875"/>
            <a:ext cx="5940425" cy="5445125"/>
          </a:xfrm>
          <a:prstGeom prst="rect">
            <a:avLst/>
          </a:prstGeom>
          <a:noFill/>
          <a:ln w="3175">
            <a:solidFill>
              <a:srgbClr val="333333"/>
            </a:solidFill>
            <a:miter lim="800000"/>
            <a:headEnd/>
            <a:tailEnd/>
          </a:ln>
          <a:effectLst>
            <a:outerShdw dist="125724" dir="2700000" algn="ctr" rotWithShape="0">
              <a:srgbClr val="333333">
                <a:alpha val="50000"/>
              </a:srgbClr>
            </a:outerShdw>
          </a:effectLst>
        </p:spPr>
      </p:pic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187450" y="2276475"/>
            <a:ext cx="3313113" cy="208915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7400" y="0"/>
            <a:ext cx="32766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Артезианские воды - это воды, которые могут изливаться на поверхность земли (фонтанировать).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0638"/>
            <a:ext cx="6119813" cy="6837362"/>
            <a:chOff x="952" y="630"/>
            <a:chExt cx="3855" cy="3060"/>
          </a:xfrm>
        </p:grpSpPr>
        <p:pic>
          <p:nvPicPr>
            <p:cNvPr id="31749" name="Picture 5" descr="Артезианский источник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52" y="630"/>
              <a:ext cx="3855" cy="3060"/>
            </a:xfrm>
            <a:prstGeom prst="rect">
              <a:avLst/>
            </a:prstGeom>
            <a:noFill/>
            <a:ln w="3175">
              <a:solidFill>
                <a:srgbClr val="333333"/>
              </a:solidFill>
              <a:miter lim="800000"/>
              <a:headEnd/>
              <a:tailEnd/>
            </a:ln>
            <a:effectLst>
              <a:outerShdw dist="117088" dir="2436078" algn="ctr" rotWithShape="0">
                <a:srgbClr val="333333">
                  <a:alpha val="50000"/>
                </a:srgbClr>
              </a:outerShdw>
            </a:effectLst>
          </p:spPr>
        </p:pic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1020" y="799"/>
              <a:ext cx="1679" cy="1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2400">
                  <a:solidFill>
                    <a:srgbClr val="000000"/>
                  </a:solidFill>
                </a:rPr>
                <a:t>        Артезианский источник</a:t>
              </a:r>
            </a:p>
          </p:txBody>
        </p:sp>
      </p:grpSp>
      <p:pic>
        <p:nvPicPr>
          <p:cNvPr id="31752" name="Picture 8" descr="b24695-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2492375"/>
            <a:ext cx="26670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495800" cy="52895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u="sng" smtClean="0">
                <a:solidFill>
                  <a:schemeClr val="tx2"/>
                </a:solidFill>
              </a:rPr>
              <a:t>Грунтовые воды</a:t>
            </a:r>
            <a:r>
              <a:rPr lang="ru-RU" sz="360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defRPr/>
            </a:pPr>
            <a:r>
              <a:rPr lang="ru-RU" sz="2400" smtClean="0"/>
              <a:t>Расположены на первом от поверхности  водоупорном слое </a:t>
            </a:r>
          </a:p>
          <a:p>
            <a:pPr eaLnBrk="1" hangingPunct="1">
              <a:defRPr/>
            </a:pPr>
            <a:r>
              <a:rPr lang="ru-RU" sz="2400" smtClean="0"/>
              <a:t>Их уровень изменяется по сезонам года </a:t>
            </a:r>
          </a:p>
          <a:p>
            <a:pPr eaLnBrk="1" hangingPunct="1">
              <a:defRPr/>
            </a:pPr>
            <a:r>
              <a:rPr lang="ru-RU" sz="2400" smtClean="0"/>
              <a:t>Сильно загрязняются при просачивании сточных вод 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0"/>
            <a:ext cx="4356100" cy="35004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u="sng" smtClean="0">
                <a:solidFill>
                  <a:schemeClr val="tx2"/>
                </a:solidFill>
              </a:rPr>
              <a:t>Межпластовые воды</a:t>
            </a:r>
            <a:r>
              <a:rPr lang="ru-RU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defRPr/>
            </a:pPr>
            <a:r>
              <a:rPr lang="ru-RU" sz="2400" smtClean="0"/>
              <a:t>Находятся между двумя водоупорными слоями </a:t>
            </a:r>
          </a:p>
          <a:p>
            <a:pPr eaLnBrk="1" hangingPunct="1">
              <a:defRPr/>
            </a:pPr>
            <a:r>
              <a:rPr lang="ru-RU" sz="2400" smtClean="0"/>
              <a:t>Их уровень практически постоянен </a:t>
            </a:r>
          </a:p>
          <a:p>
            <a:pPr eaLnBrk="1" hangingPunct="1">
              <a:defRPr/>
            </a:pPr>
            <a:r>
              <a:rPr lang="ru-RU" sz="2400" smtClean="0"/>
              <a:t>Мало загрязнены </a:t>
            </a:r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3608388"/>
            <a:ext cx="7604125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1835150" y="4149725"/>
            <a:ext cx="18351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Грунтовые 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692275" y="5373688"/>
            <a:ext cx="23749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Межпластовые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/>
      <p:bldP spid="32774" grpId="0" build="p"/>
      <p:bldP spid="32777" grpId="0" animBg="1"/>
      <p:bldP spid="327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Минеральные воды – содержат растворенные минеральные вещества и газы. Свойства минеральных вод позволяют лечить некоторые болезни, поддерживать здоровье организма. </a:t>
            </a:r>
          </a:p>
        </p:txBody>
      </p:sp>
      <p:pic>
        <p:nvPicPr>
          <p:cNvPr id="16387" name="Picture 3" descr="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1989138"/>
            <a:ext cx="3149600" cy="47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0229486044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19250"/>
            <a:ext cx="28956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drkwcv 4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46763" y="1773238"/>
            <a:ext cx="3297237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пятигорс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715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3203575" cy="1323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>
                <a:solidFill>
                  <a:schemeClr val="tx2"/>
                </a:solidFill>
              </a:rPr>
              <a:t>Пятигорск </a:t>
            </a:r>
          </a:p>
        </p:txBody>
      </p:sp>
      <p:pic>
        <p:nvPicPr>
          <p:cNvPr id="34822" name="Picture 6" descr="лермонтовские ванн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56050"/>
            <a:ext cx="386080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парк цветни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76688" y="2981325"/>
            <a:ext cx="5167312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p10_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425" y="0"/>
            <a:ext cx="3097213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995738" y="6524625"/>
            <a:ext cx="3024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00"/>
                </a:solidFill>
              </a:rPr>
              <a:t>Парк «Цветник»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50825" y="3933825"/>
            <a:ext cx="338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00"/>
                </a:solidFill>
              </a:rPr>
              <a:t>Лермонтовские ванны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кисловодс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113" y="-7938"/>
            <a:ext cx="9155113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45125"/>
            <a:ext cx="9144000" cy="141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 </a:t>
            </a:r>
            <a:r>
              <a:rPr lang="ru-RU" smtClean="0">
                <a:solidFill>
                  <a:schemeClr val="tx2"/>
                </a:solidFill>
              </a:rPr>
              <a:t>Название свое Кисловодск получил от источника, воду которого горцы называли «ачэ-сух», что означает кислая вода.</a:t>
            </a:r>
          </a:p>
        </p:txBody>
      </p:sp>
      <p:pic>
        <p:nvPicPr>
          <p:cNvPr id="37893" name="Picture 5" descr="Минеральный источни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3550" y="4157663"/>
            <a:ext cx="3600450" cy="2700337"/>
          </a:xfrm>
          <a:prstGeom prst="rect">
            <a:avLst/>
          </a:prstGeom>
          <a:noFill/>
          <a:ln w="12700">
            <a:solidFill>
              <a:srgbClr val="AF071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37891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  <a:effectLst/>
              </a:rPr>
              <a:t>Наиболее известные минеральные источники</a:t>
            </a:r>
            <a:r>
              <a:rPr lang="ru-RU" sz="4000" b="1" smtClean="0">
                <a:solidFill>
                  <a:schemeClr val="tx1"/>
                </a:solidFill>
                <a:effectLst/>
              </a:rPr>
              <a:t/>
            </a:r>
            <a:br>
              <a:rPr lang="ru-RU" sz="4000" b="1" smtClean="0">
                <a:solidFill>
                  <a:schemeClr val="tx1"/>
                </a:solidFill>
                <a:effectLst/>
              </a:rPr>
            </a:br>
            <a:endParaRPr lang="ru-RU" sz="4000" b="1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2050" name="Object 4">
            <a:hlinkClick r:id="rId3" action="ppaction://hlinksldjump"/>
          </p:cNvPr>
          <p:cNvGraphicFramePr>
            <a:graphicFrameLocks noChangeAspect="1"/>
          </p:cNvGraphicFramePr>
          <p:nvPr>
            <p:ph idx="1"/>
          </p:nvPr>
        </p:nvGraphicFramePr>
        <p:xfrm>
          <a:off x="-107950" y="1557338"/>
          <a:ext cx="9648825" cy="5300662"/>
        </p:xfrm>
        <a:graphic>
          <a:graphicData uri="http://schemas.openxmlformats.org/presentationml/2006/ole">
            <p:oleObj spid="_x0000_s2050" name="Документ" r:id="rId4" imgW="5581777" imgH="259386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68638"/>
            <a:ext cx="9144000" cy="37893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« ….Но в одном месте на пути наших капелек оказались залежи известняка. Им стало интересно, что там под ним, внизу. </a:t>
            </a:r>
            <a:r>
              <a:rPr lang="ru-RU" sz="2800" u="sng" smtClean="0"/>
              <a:t>Легко подточив известняк, они проделали отверстие и оказались в пещере.</a:t>
            </a:r>
            <a:r>
              <a:rPr lang="ru-RU" sz="2800" smtClean="0"/>
              <a:t> Там капелькам встретилось ещё несколько ручейков, наверное, таких же любопытных, как и они. Ручейки продолжили свой путь под землёй вместе. Теперь они были похожи на настоящую подземную реку….»</a:t>
            </a:r>
          </a:p>
        </p:txBody>
      </p:sp>
      <p:pic>
        <p:nvPicPr>
          <p:cNvPr id="19459" name="Picture 4" descr="26_01_00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973513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1784_s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888" y="0"/>
            <a:ext cx="3101975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> </a:t>
            </a:r>
            <a:endParaRPr lang="ru-RU" sz="320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Пещерой</a:t>
            </a:r>
            <a:r>
              <a:rPr lang="ru-RU" smtClean="0"/>
              <a:t> называется естественная подземная полость в верхней толще земной коры, сообщающаяся с поверхностью земли одним или несколькими выходными отверстиями.</a:t>
            </a:r>
          </a:p>
        </p:txBody>
      </p:sp>
      <p:pic>
        <p:nvPicPr>
          <p:cNvPr id="20484" name="Picture 5" descr="пещера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150" y="2441575"/>
            <a:ext cx="58880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1508" name="Picture 7" descr="сталакти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Подземные воды</a:t>
            </a:r>
          </a:p>
        </p:txBody>
      </p:sp>
      <p:pic>
        <p:nvPicPr>
          <p:cNvPr id="6147" name="Picture 9" descr="podz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8038" y="2420938"/>
            <a:ext cx="28956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по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5414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Поток известняка, ниспадающий в это подземное озеро Мексики, напоминает окаменевший водопад.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3556" name="Picture 4" descr="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7594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 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email">
            <a:lum contrast="24000"/>
          </a:blip>
          <a:srcRect/>
          <a:stretch>
            <a:fillRect/>
          </a:stretch>
        </p:blipFill>
        <p:spPr bwMode="auto">
          <a:xfrm>
            <a:off x="5940425" y="0"/>
            <a:ext cx="302418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i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62650" y="4581525"/>
            <a:ext cx="31813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425" y="2349500"/>
            <a:ext cx="311308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9" descr="50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9750" y="3933825"/>
            <a:ext cx="4487863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пещера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20605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Вода хороший растворитель. Пещеры образуются вследствие растворения пород водой. Поэтому карстовые пещеры встречаются только там, где залегают растворимые породы: известняк, мрамор, доломит, мел, а также гипс и соль.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5603" name="Picture 6" descr="кар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6245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карст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83100" y="0"/>
            <a:ext cx="46609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 descr="карст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7563"/>
            <a:ext cx="43561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 descr="карст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3357563"/>
            <a:ext cx="46434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сталакт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Сталактиты или капельники - своеобразные натечные образования, спускающиеся наподобие ледяных сосулек с потолка некоторых пещерах, образовавшихся в известняках.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ста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700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СТАЛАГМИТЫ - натечные минеральные образования (чаще известковые) в виде конусов, столбов, растущих с пола пещер и др. подземных полостей в карсте навстречу сталактитам.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1628775"/>
            <a:ext cx="4043362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Сталагмит «Ведьмин палец» в Карлсбадской пещере, США</a:t>
            </a:r>
          </a:p>
        </p:txBody>
      </p:sp>
      <p:pic>
        <p:nvPicPr>
          <p:cNvPr id="28675" name="Picture 5" descr="200px-Witchs_Finger_Carlsbad_Cavern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100"/>
            <a:ext cx="4545013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прова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провал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1238" y="0"/>
            <a:ext cx="4322762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 descr="провал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3573463"/>
            <a:ext cx="43561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провал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44900"/>
            <a:ext cx="450056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Опыт №3.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5600" y="692150"/>
            <a:ext cx="3455988" cy="29527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Возьмите образец и поместите его в баночку с уксусом.</a:t>
            </a:r>
          </a:p>
        </p:txBody>
      </p:sp>
      <p:pic>
        <p:nvPicPr>
          <p:cNvPr id="61444" name="Picture 4" descr="из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9810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 descr="01_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836613"/>
            <a:ext cx="18573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7" descr="Изображение 00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005263"/>
            <a:ext cx="4067175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8" name="Picture 8" descr="Изображение 00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363" y="4005263"/>
            <a:ext cx="3960812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395288" y="3357563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Выращиваем сталактиты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395288" y="2708275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известняк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  <p:bldP spid="61450" grpId="0"/>
      <p:bldP spid="6145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Значение подземных вод 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627313" y="3284538"/>
            <a:ext cx="3744912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 u="sng">
                <a:solidFill>
                  <a:schemeClr val="tx2"/>
                </a:solidFill>
              </a:rPr>
              <a:t>Подземные воды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4581525"/>
            <a:ext cx="3097213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Питьевое </a:t>
            </a:r>
          </a:p>
          <a:p>
            <a:r>
              <a:rPr lang="ru-RU" sz="2400"/>
              <a:t>водоснабжение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1628775"/>
            <a:ext cx="3241675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Регулируют уровень</a:t>
            </a:r>
          </a:p>
          <a:p>
            <a:r>
              <a:rPr lang="ru-RU" sz="2400"/>
              <a:t>воды в реках и озёрах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5830888" y="1484313"/>
            <a:ext cx="3313112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Водоснабжение  </a:t>
            </a:r>
          </a:p>
          <a:p>
            <a:r>
              <a:rPr lang="ru-RU" sz="2400"/>
              <a:t>промышленных </a:t>
            </a:r>
          </a:p>
          <a:p>
            <a:r>
              <a:rPr lang="ru-RU" sz="2400"/>
              <a:t>предприятий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6046788" y="4652963"/>
            <a:ext cx="309721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Орошение полей</a:t>
            </a: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3059113" y="5876925"/>
            <a:ext cx="3168650" cy="765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/>
              <a:t>Используются </a:t>
            </a:r>
          </a:p>
          <a:p>
            <a:r>
              <a:rPr lang="ru-RU" sz="2400"/>
              <a:t>в лечебных целях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nimBg="1"/>
      <p:bldP spid="50182" grpId="0" animBg="1"/>
      <p:bldP spid="50183" grpId="0" animBg="1"/>
      <p:bldP spid="50184" grpId="0" animBg="1"/>
      <p:bldP spid="50185" grpId="0" animBg="1"/>
      <p:bldP spid="5018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Подземные воды — воды, находящиеся в земной коре.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6156325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Как вода попала под землю?</a:t>
            </a:r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Основной источник пополнения подземных вод – атмосферные осадки.</a:t>
            </a:r>
          </a:p>
          <a:p>
            <a:pPr eaLnBrk="1" hangingPunct="1">
              <a:defRPr/>
            </a:pPr>
            <a:r>
              <a:rPr lang="ru-RU" smtClean="0"/>
              <a:t> Вода  просачивается сквозь горные породы сразу после дождя, или таяния снега, либо поступает постепенно через реки и озёра.</a:t>
            </a:r>
          </a:p>
        </p:txBody>
      </p:sp>
      <p:pic>
        <p:nvPicPr>
          <p:cNvPr id="18436" name="Picture 4" descr="дожд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0" y="2819400"/>
            <a:ext cx="304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3816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В настоящее время на всем земном шаре пробурены сотни тысяч скважин, через которые извлекается межпластовая вода, и количество ее под землей в некоторых районах уменьшается год от года.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Если грунтовые воды ежегодно пополняются и их количество остается неизменным, то межпластовые воды пополняются очень медленно, так как их накопление шло сотни и даже тысячи лет.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Подземные воды — драгоценная часть мирового запаса пресных вод. Их надо разумно использовать, расходовать экономно, не допускать загрязнения промышленными отходами. </a:t>
            </a:r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Охрана подземных вод.</a:t>
            </a:r>
          </a:p>
        </p:txBody>
      </p:sp>
      <p:pic>
        <p:nvPicPr>
          <p:cNvPr id="32772" name="Picture 13" descr="Артезианская скваж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2138" y="4581525"/>
            <a:ext cx="3095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4581525"/>
            <a:ext cx="2843212" cy="2276475"/>
          </a:xfrm>
          <a:prstGeom prst="rect">
            <a:avLst/>
          </a:prstGeom>
          <a:noFill/>
          <a:ln w="12700">
            <a:solidFill>
              <a:srgbClr val="AF071F"/>
            </a:solidFill>
            <a:miter lim="800000"/>
            <a:headEnd/>
            <a:tailEnd/>
          </a:ln>
        </p:spPr>
      </p:pic>
      <p:pic>
        <p:nvPicPr>
          <p:cNvPr id="32774" name="Picture 16" descr="10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81525"/>
            <a:ext cx="305911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/>
              <a:t>Найди соответствие.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3635375" cy="4525962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1. Водоупорные породы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2. Грунтовые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3. Артезианские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4. Подземные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5. Источник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6. Минеральные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7. Водопроницаемые породы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8. Межпластовые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9. Водоносный слой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492500" y="1052513"/>
            <a:ext cx="5651500" cy="51419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Н) вода, находящаяся в земной коры.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В) горные породы, пропускающие воду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Г)</a:t>
            </a:r>
            <a:r>
              <a:rPr lang="ru-RU" sz="2000" b="1" smtClean="0"/>
              <a:t> </a:t>
            </a:r>
            <a:r>
              <a:rPr lang="ru-RU" sz="2000" smtClean="0"/>
              <a:t>горные</a:t>
            </a:r>
            <a:r>
              <a:rPr lang="ru-RU" sz="2000" b="1" smtClean="0"/>
              <a:t> </a:t>
            </a:r>
            <a:r>
              <a:rPr lang="ru-RU" sz="2000" smtClean="0"/>
              <a:t>породы, не пропускающие воду.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Е) слой, насыщенный водой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Р) подземные воды, образующие водоносный горизонт над первым от поверхности водоупорным слоем.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Ы) воды, расположенные между двумя водоупорными слоями.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Т) выход подземных вод на земную поверхность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О) подземные воды, насыщенные газами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У) самофонтанирующие подземные воды</a:t>
            </a:r>
          </a:p>
        </p:txBody>
      </p:sp>
      <p:graphicFrame>
        <p:nvGraphicFramePr>
          <p:cNvPr id="55301" name="Group 5"/>
          <p:cNvGraphicFramePr>
            <a:graphicFrameLocks noGrp="1"/>
          </p:cNvGraphicFramePr>
          <p:nvPr/>
        </p:nvGraphicFramePr>
        <p:xfrm>
          <a:off x="0" y="5516563"/>
          <a:ext cx="9144000" cy="1219200"/>
        </p:xfrm>
        <a:graphic>
          <a:graphicData uri="http://schemas.openxmlformats.org/drawingml/2006/table">
            <a:tbl>
              <a:tblPr/>
              <a:tblGrid>
                <a:gridCol w="1165225"/>
                <a:gridCol w="887413"/>
                <a:gridCol w="885825"/>
                <a:gridCol w="887412"/>
                <a:gridCol w="885825"/>
                <a:gridCol w="885825"/>
                <a:gridCol w="887413"/>
                <a:gridCol w="885825"/>
                <a:gridCol w="887412"/>
                <a:gridCol w="885825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термина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/>
              <a:t>Проверка </a:t>
            </a:r>
            <a:r>
              <a:rPr lang="ru-RU" sz="4000" smtClean="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3635375" cy="4525962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1. Водоупорные породы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2. Грунтовые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3. Артезианские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4. Подземные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5. Источник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6. Минеральные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7. Водопроницаемые породы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8. Межпластовые воды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9. Водоносный слой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492500" y="1052513"/>
            <a:ext cx="5651500" cy="51419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Н) вода, находящаяся в земной коры.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В) горные породы, пропускающие воду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Г)</a:t>
            </a:r>
            <a:r>
              <a:rPr lang="ru-RU" sz="2000" b="1" smtClean="0"/>
              <a:t> </a:t>
            </a:r>
            <a:r>
              <a:rPr lang="ru-RU" sz="2000" smtClean="0"/>
              <a:t>горные</a:t>
            </a:r>
            <a:r>
              <a:rPr lang="ru-RU" sz="2000" b="1" smtClean="0"/>
              <a:t> </a:t>
            </a:r>
            <a:r>
              <a:rPr lang="ru-RU" sz="2000" smtClean="0"/>
              <a:t>породы, не пропускающие воду.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Е) слой, насыщенный водой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Р) подземные воды, образующие водоносный горизонт над первым от поверхности водоупорным слоем.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Ы) воды, расположенные между двумя водоупорными слоями.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Т) выход подземных вод на земную поверхность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О) подземные воды, насыщенные газами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У) самофонтанирующие подземные воды</a:t>
            </a:r>
          </a:p>
        </p:txBody>
      </p:sp>
      <p:graphicFrame>
        <p:nvGraphicFramePr>
          <p:cNvPr id="53253" name="Group 5"/>
          <p:cNvGraphicFramePr>
            <a:graphicFrameLocks noGrp="1"/>
          </p:cNvGraphicFramePr>
          <p:nvPr/>
        </p:nvGraphicFramePr>
        <p:xfrm>
          <a:off x="0" y="5516563"/>
          <a:ext cx="9144000" cy="1219200"/>
        </p:xfrm>
        <a:graphic>
          <a:graphicData uri="http://schemas.openxmlformats.org/drawingml/2006/table">
            <a:tbl>
              <a:tblPr/>
              <a:tblGrid>
                <a:gridCol w="1165225"/>
                <a:gridCol w="887413"/>
                <a:gridCol w="885825"/>
                <a:gridCol w="887412"/>
                <a:gridCol w="885825"/>
                <a:gridCol w="885825"/>
                <a:gridCol w="887413"/>
                <a:gridCol w="885825"/>
                <a:gridCol w="887412"/>
                <a:gridCol w="885825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термина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4"/>
          <p:cNvSpPr>
            <a:spLocks noChangeArrowheads="1"/>
          </p:cNvSpPr>
          <p:nvPr/>
        </p:nvSpPr>
        <p:spPr bwMode="auto">
          <a:xfrm>
            <a:off x="395288" y="3573463"/>
            <a:ext cx="2173287" cy="2173287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AutoShape 6"/>
          <p:cNvSpPr>
            <a:spLocks noChangeArrowheads="1"/>
          </p:cNvSpPr>
          <p:nvPr/>
        </p:nvSpPr>
        <p:spPr bwMode="auto">
          <a:xfrm>
            <a:off x="3563938" y="3573463"/>
            <a:ext cx="2173287" cy="2173287"/>
          </a:xfrm>
          <a:prstGeom prst="smileyFace">
            <a:avLst>
              <a:gd name="adj" fmla="val 824"/>
            </a:avLst>
          </a:prstGeom>
          <a:solidFill>
            <a:srgbClr val="FFFF66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AutoShape 7"/>
          <p:cNvSpPr>
            <a:spLocks noChangeArrowheads="1"/>
          </p:cNvSpPr>
          <p:nvPr/>
        </p:nvSpPr>
        <p:spPr bwMode="auto">
          <a:xfrm>
            <a:off x="6659563" y="3573463"/>
            <a:ext cx="2173287" cy="2173287"/>
          </a:xfrm>
          <a:prstGeom prst="smileyFace">
            <a:avLst>
              <a:gd name="adj" fmla="val -4653"/>
            </a:avLst>
          </a:prstGeom>
          <a:solidFill>
            <a:srgbClr val="FFFF66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82" name="Rectangle 1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143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Релаксация</a:t>
            </a:r>
            <a:r>
              <a:rPr lang="ru-RU" sz="3200" smtClean="0"/>
              <a:t> 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sz="quarter" idx="4294967295"/>
          </p:nvPr>
        </p:nvSpPr>
        <p:spPr>
          <a:xfrm>
            <a:off x="3348038" y="1700213"/>
            <a:ext cx="2951162" cy="16557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Что-то понравилось, что-то нет, скучновато!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700213"/>
            <a:ext cx="3203575" cy="16113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Урок понравился, узнал много нового и интересного!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sz="quarter" idx="4294967295"/>
          </p:nvPr>
        </p:nvSpPr>
        <p:spPr>
          <a:xfrm>
            <a:off x="6227763" y="1773238"/>
            <a:ext cx="2916237" cy="15113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Скучно, неинтересно, ничего нового!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Домашнее задание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§ 29, учить определения. </a:t>
            </a:r>
          </a:p>
          <a:p>
            <a:pPr eaLnBrk="1" hangingPunct="1">
              <a:defRPr/>
            </a:pPr>
            <a:r>
              <a:rPr lang="ru-RU" smtClean="0"/>
              <a:t>Творческое задание: найти дополнительный материал о пещерах и оползнях.</a:t>
            </a:r>
          </a:p>
        </p:txBody>
      </p:sp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323850" y="4292600"/>
            <a:ext cx="84963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20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Опыт № 1. 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Чтобы ответить на этот вопрос проведём следующий опыт.</a:t>
            </a:r>
          </a:p>
          <a:p>
            <a:pPr eaLnBrk="1" hangingPunct="1">
              <a:defRPr/>
            </a:pPr>
            <a:r>
              <a:rPr lang="ru-RU" sz="2800" smtClean="0"/>
              <a:t>Перед вами коробочки с горными породами. </a:t>
            </a:r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defRPr/>
            </a:pPr>
            <a:r>
              <a:rPr lang="ru-RU" sz="2800" smtClean="0"/>
              <a:t>Возьмите пипетку и капните воду на каждую горную породу. </a:t>
            </a:r>
          </a:p>
          <a:p>
            <a:pPr eaLnBrk="1" hangingPunct="1">
              <a:defRPr/>
            </a:pPr>
            <a:r>
              <a:rPr lang="ru-RU" sz="2800" smtClean="0"/>
              <a:t>Разложите коробочки на две группы.</a:t>
            </a:r>
          </a:p>
          <a:p>
            <a:pPr eaLnBrk="1" hangingPunct="1">
              <a:defRPr/>
            </a:pPr>
            <a:r>
              <a:rPr lang="ru-RU" sz="2800" smtClean="0"/>
              <a:t>Какой можно сделать вывод? </a:t>
            </a:r>
          </a:p>
        </p:txBody>
      </p:sp>
      <p:pic>
        <p:nvPicPr>
          <p:cNvPr id="8196" name="Picture 4" descr="img_1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75"/>
            <a:ext cx="17922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Галечни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9663" y="2492375"/>
            <a:ext cx="16843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glin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8175" y="2492375"/>
            <a:ext cx="1616075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pic139_b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2492375"/>
            <a:ext cx="1655763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мрамор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375" y="2492375"/>
            <a:ext cx="1806575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0" y="3933825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песок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1908175" y="3860800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глина</a:t>
            </a:r>
          </a:p>
        </p:txBody>
      </p:sp>
      <p:sp>
        <p:nvSpPr>
          <p:cNvPr id="8203" name="Text Box 12"/>
          <p:cNvSpPr txBox="1">
            <a:spLocks noChangeArrowheads="1"/>
          </p:cNvSpPr>
          <p:nvPr/>
        </p:nvSpPr>
        <p:spPr bwMode="auto">
          <a:xfrm>
            <a:off x="3708400" y="3860800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мрамор</a:t>
            </a:r>
          </a:p>
        </p:txBody>
      </p: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5651500" y="3860800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гранит</a:t>
            </a:r>
          </a:p>
        </p:txBody>
      </p:sp>
      <p:sp>
        <p:nvSpPr>
          <p:cNvPr id="8205" name="Text Box 14"/>
          <p:cNvSpPr txBox="1">
            <a:spLocks noChangeArrowheads="1"/>
          </p:cNvSpPr>
          <p:nvPr/>
        </p:nvSpPr>
        <p:spPr bwMode="auto">
          <a:xfrm>
            <a:off x="7524750" y="3860800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галька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smtClean="0"/>
              <a:t>Горные породы и их водопроницаемость</a:t>
            </a:r>
          </a:p>
        </p:txBody>
      </p:sp>
      <p:graphicFrame>
        <p:nvGraphicFramePr>
          <p:cNvPr id="21513" name="Organization Chart 9"/>
          <p:cNvGraphicFramePr>
            <a:graphicFrameLocks/>
          </p:cNvGraphicFramePr>
          <p:nvPr>
            <p:ph idx="1"/>
          </p:nvPr>
        </p:nvGraphicFramePr>
        <p:xfrm>
          <a:off x="0" y="692150"/>
          <a:ext cx="9144000" cy="59055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619250" y="2133600"/>
            <a:ext cx="2881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u="sng"/>
              <a:t>Водопроницаемые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5076825" y="2133600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u="sng"/>
              <a:t>Водоупорные 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539750" y="34290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песок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611188" y="465296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галька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539750" y="594995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гравий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7308850" y="3429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глина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7164388" y="46529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мрамор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7164388" y="594995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гранит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1513" grpId="0"/>
      <p:bldP spid="21534" grpId="0"/>
      <p:bldP spid="21535" grpId="0"/>
      <p:bldP spid="21536" grpId="0"/>
      <p:bldP spid="21537" grpId="0"/>
      <p:bldP spid="21538" grpId="0"/>
      <p:bldP spid="21539" grpId="0"/>
      <p:bldP spid="21540" grpId="0"/>
      <p:bldP spid="215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55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Опыт №2.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5867400" cy="62372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Сравните скорость просачивания воды в двух водопроницаемых породах: песке и гальке.</a:t>
            </a:r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r>
              <a:rPr lang="ru-RU" sz="2400" smtClean="0"/>
              <a:t>Что лучше пропускает воду: песок или гравий?</a:t>
            </a:r>
          </a:p>
          <a:p>
            <a:pPr eaLnBrk="1" hangingPunct="1">
              <a:defRPr/>
            </a:pPr>
            <a:r>
              <a:rPr lang="ru-RU" sz="2800" smtClean="0"/>
              <a:t>Через галечник вода может просочиться за сутки на 100м, через песок до 10 м </a:t>
            </a:r>
          </a:p>
        </p:txBody>
      </p:sp>
      <p:pic>
        <p:nvPicPr>
          <p:cNvPr id="24580" name="Picture 4" descr="Галечни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1844675"/>
            <a:ext cx="251936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img_1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44675"/>
            <a:ext cx="266382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Изображение 0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62600" y="512763"/>
            <a:ext cx="3581400" cy="634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Подпишите на схеме, где располагаются водопроницаемые и водоупорные слои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341438"/>
            <a:ext cx="4500562" cy="39925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Почва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Водопроницаемый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Водоупорный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Водопроницаемый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Водоупорный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557338"/>
            <a:ext cx="421481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0825" y="5229225"/>
            <a:ext cx="88931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/>
              <a:t>Слои горных пород, поры и трещины которых заполнены подземной водой, называются водоносными.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 flipV="1">
            <a:off x="900113" y="2060575"/>
            <a:ext cx="1223962" cy="338455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V="1">
            <a:off x="2124075" y="3284538"/>
            <a:ext cx="71438" cy="208915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По месту залегания подземные воды можно разделить на две группы: грунтовые и межпластовые.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1 группа приготовит рассказ о грунтовых водах.</a:t>
            </a:r>
          </a:p>
          <a:p>
            <a:pPr eaLnBrk="1" hangingPunct="1">
              <a:defRPr/>
            </a:pPr>
            <a:r>
              <a:rPr lang="ru-RU" smtClean="0"/>
              <a:t>2 группа приготовит рассказ о межпластовых водах. </a:t>
            </a:r>
          </a:p>
          <a:p>
            <a:pPr eaLnBrk="1" hangingPunct="1">
              <a:defRPr/>
            </a:pPr>
            <a:r>
              <a:rPr lang="ru-RU" smtClean="0"/>
              <a:t>3 группа выбирает предложения о грунтовых водах</a:t>
            </a:r>
          </a:p>
          <a:p>
            <a:pPr eaLnBrk="1" hangingPunct="1">
              <a:defRPr/>
            </a:pPr>
            <a:r>
              <a:rPr lang="ru-RU" smtClean="0"/>
              <a:t>4 группа выбирает предложения о межпластовых водах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8" name="Picture 4" descr="MCj0434810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67625" y="1268413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12775" y="115888"/>
            <a:ext cx="91440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smtClean="0"/>
              <a:t>Воды,  содержащиеся в водоносном слое, не прикрытом сверху водоупорными породами, называются грунтовыми.</a:t>
            </a:r>
            <a:r>
              <a:rPr lang="ru-RU" sz="4000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Грунтовые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воды</a:t>
            </a:r>
          </a:p>
        </p:txBody>
      </p:sp>
      <p:pic>
        <p:nvPicPr>
          <p:cNvPr id="27653" name="Picture 5" descr="Подземные вод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575" y="1412875"/>
            <a:ext cx="5940425" cy="5445125"/>
          </a:xfrm>
          <a:prstGeom prst="rect">
            <a:avLst/>
          </a:prstGeom>
          <a:noFill/>
          <a:ln w="3175">
            <a:solidFill>
              <a:srgbClr val="333333"/>
            </a:solidFill>
            <a:miter lim="800000"/>
            <a:headEnd/>
            <a:tailEnd/>
          </a:ln>
          <a:effectLst>
            <a:outerShdw dist="125724" dir="2700000" algn="ctr" rotWithShape="0">
              <a:srgbClr val="333333">
                <a:alpha val="50000"/>
              </a:srgbClr>
            </a:outerShdw>
          </a:effectLst>
        </p:spPr>
      </p:pic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763713" y="2205038"/>
            <a:ext cx="2592387" cy="122396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7655" name="Picture 7" descr="25_01_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4508500"/>
            <a:ext cx="2911475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7885113" y="3716338"/>
            <a:ext cx="1258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7667625" y="3500438"/>
            <a:ext cx="147637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00"/>
                </a:solidFill>
              </a:rPr>
              <a:t>Родники 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 flipH="1">
            <a:off x="6732588" y="4005263"/>
            <a:ext cx="1584325" cy="360362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 flipH="1">
            <a:off x="7740650" y="4005263"/>
            <a:ext cx="576263" cy="12954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4" grpId="0" animBg="1"/>
      <p:bldP spid="27657" grpId="0" animBg="1"/>
      <p:bldP spid="27659" grpId="0" animBg="1"/>
      <p:bldP spid="27661" grpId="0" animBg="1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1210</TotalTime>
  <Words>1010</Words>
  <Application>Microsoft Office PowerPoint</Application>
  <PresentationFormat>Экран (4:3)</PresentationFormat>
  <Paragraphs>193</Paragraphs>
  <Slides>34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Wingdings</vt:lpstr>
      <vt:lpstr>Calibri</vt:lpstr>
      <vt:lpstr>Times New Roman</vt:lpstr>
      <vt:lpstr>Круги</vt:lpstr>
      <vt:lpstr>Документ</vt:lpstr>
      <vt:lpstr>Слайд 1</vt:lpstr>
      <vt:lpstr>Подземные воды</vt:lpstr>
      <vt:lpstr>Подземные воды — воды, находящиеся в земной коре.</vt:lpstr>
      <vt:lpstr> Опыт № 1.  </vt:lpstr>
      <vt:lpstr>Горные породы и их водопроницаемость</vt:lpstr>
      <vt:lpstr>Опыт №2.</vt:lpstr>
      <vt:lpstr>Подпишите на схеме, где располагаются водопроницаемые и водоупорные слои</vt:lpstr>
      <vt:lpstr>По месту залегания подземные воды можно разделить на две группы: грунтовые и межпластовые.</vt:lpstr>
      <vt:lpstr>Воды,  содержащиеся в водоносном слое, не прикрытом сверху водоупорными породами, называются грунтовыми. </vt:lpstr>
      <vt:lpstr>Подземные  воды, заключенные между двумя водоупорными пластами называются межпластовыми.</vt:lpstr>
      <vt:lpstr>Слайд 11</vt:lpstr>
      <vt:lpstr>Слайд 12</vt:lpstr>
      <vt:lpstr>Слайд 13</vt:lpstr>
      <vt:lpstr>Слайд 14</vt:lpstr>
      <vt:lpstr>Слайд 15</vt:lpstr>
      <vt:lpstr>Наиболее известные минеральные источники </vt:lpstr>
      <vt:lpstr>Слайд 17</vt:lpstr>
      <vt:lpstr>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Опыт №3.</vt:lpstr>
      <vt:lpstr>Значение подземных вод </vt:lpstr>
      <vt:lpstr>Охрана подземных вод.</vt:lpstr>
      <vt:lpstr>Найди соответствие.</vt:lpstr>
      <vt:lpstr>Проверка  </vt:lpstr>
      <vt:lpstr>Релаксация </vt:lpstr>
      <vt:lpstr>Домашнее задание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kiv4ik</cp:lastModifiedBy>
  <cp:revision>9</cp:revision>
  <dcterms:created xsi:type="dcterms:W3CDTF">2009-02-18T20:36:05Z</dcterms:created>
  <dcterms:modified xsi:type="dcterms:W3CDTF">2011-11-26T20:38:44Z</dcterms:modified>
</cp:coreProperties>
</file>