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00" r:id="rId1"/>
  </p:sldMasterIdLst>
  <p:notesMasterIdLst>
    <p:notesMasterId r:id="rId12"/>
  </p:notesMasterIdLst>
  <p:handoutMasterIdLst>
    <p:handoutMasterId r:id="rId13"/>
  </p:handoutMasterIdLst>
  <p:sldIdLst>
    <p:sldId id="263" r:id="rId2"/>
    <p:sldId id="262" r:id="rId3"/>
    <p:sldId id="279" r:id="rId4"/>
    <p:sldId id="281" r:id="rId5"/>
    <p:sldId id="261" r:id="rId6"/>
    <p:sldId id="270" r:id="rId7"/>
    <p:sldId id="277" r:id="rId8"/>
    <p:sldId id="285" r:id="rId9"/>
    <p:sldId id="284" r:id="rId10"/>
    <p:sldId id="283" r:id="rId11"/>
  </p:sldIdLst>
  <p:sldSz cx="9144000" cy="6858000" type="screen4x3"/>
  <p:notesSz cx="6858000" cy="9144000"/>
  <p:embeddedFontLst>
    <p:embeddedFont>
      <p:font typeface="Franklin Gothic Medium" pitchFamily="34" charset="0"/>
      <p:regular r:id="rId14"/>
      <p:italic r:id="rId15"/>
    </p:embeddedFont>
    <p:embeddedFont>
      <p:font typeface="verdana" pitchFamily="34" charset="0"/>
      <p:regular r:id="rId16"/>
      <p:bold r:id="rId17"/>
      <p:italic r:id="rId18"/>
      <p:boldItalic r:id="rId19"/>
    </p:embeddedFont>
    <p:embeddedFont>
      <p:font typeface="Century Schoolbook" pitchFamily="18" charset="0"/>
      <p:regular r:id="rId20"/>
      <p:bold r:id="rId21"/>
      <p:italic r:id="rId22"/>
      <p:boldItalic r:id="rId23"/>
    </p:embeddedFont>
    <p:embeddedFont>
      <p:font typeface="Monotype Corsiva" pitchFamily="66" charset="0"/>
      <p:italic r:id="rId24"/>
    </p:embeddedFont>
    <p:embeddedFont>
      <p:font typeface="Franklin Gothic Book" pitchFamily="34" charset="0"/>
      <p:regular r:id="rId25"/>
      <p:italic r:id="rId26"/>
    </p:embeddedFont>
    <p:embeddedFont>
      <p:font typeface="Wingdings 2" pitchFamily="18" charset="2"/>
      <p:regular r:id="rId27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660033"/>
    <a:srgbClr val="CC00FF"/>
    <a:srgbClr val="FFCCFF"/>
    <a:srgbClr val="FE0E0E"/>
    <a:srgbClr val="990099"/>
    <a:srgbClr val="9966FF"/>
    <a:srgbClr val="CC3399"/>
    <a:srgbClr val="9900CC"/>
    <a:srgbClr val="FF99FF"/>
    <a:srgbClr val="C400C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99" autoAdjust="0"/>
  </p:normalViewPr>
  <p:slideViewPr>
    <p:cSldViewPr>
      <p:cViewPr varScale="1">
        <p:scale>
          <a:sx n="40" d="100"/>
          <a:sy n="40" d="100"/>
        </p:scale>
        <p:origin x="-81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122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 dirty="0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 dirty="0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880E7AB8-3E3A-423B-BCC2-F8A4D081DE10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 dirty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 dirty="0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8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 dirty="0"/>
          </a:p>
        </p:txBody>
      </p:sp>
      <p:sp>
        <p:nvSpPr>
          <p:cNvPr id="68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5920A556-E299-4225-BDF1-13605C5E9056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326742-30CA-40BD-8388-83259F89E3DE}" type="slidenum">
              <a:rPr lang="ru-RU"/>
              <a:pPr/>
              <a:t>1</a:t>
            </a:fld>
            <a:endParaRPr lang="ru-RU" dirty="0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20A556-E299-4225-BDF1-13605C5E9056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8C3816-C1D9-4E2A-8209-51C9DF96A184}" type="slidenum">
              <a:rPr lang="ru-RU"/>
              <a:pPr/>
              <a:t>3</a:t>
            </a:fld>
            <a:endParaRPr lang="ru-RU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F9D648-4927-4447-A7DE-DDB8E955C742}" type="slidenum">
              <a:rPr lang="ru-RU"/>
              <a:pPr/>
              <a:t>4</a:t>
            </a:fld>
            <a:endParaRPr lang="ru-RU" dirty="0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35E3F5-7BB9-4865-86A4-00613DE2DA12}" type="slidenum">
              <a:rPr lang="ru-RU"/>
              <a:pPr/>
              <a:t>5</a:t>
            </a:fld>
            <a:endParaRPr lang="ru-RU" dirty="0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8C3816-C1D9-4E2A-8209-51C9DF96A184}" type="slidenum">
              <a:rPr lang="ru-RU"/>
              <a:pPr/>
              <a:t>6</a:t>
            </a:fld>
            <a:endParaRPr lang="ru-RU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8C3816-C1D9-4E2A-8209-51C9DF96A184}" type="slidenum">
              <a:rPr lang="ru-RU"/>
              <a:pPr/>
              <a:t>7</a:t>
            </a:fld>
            <a:endParaRPr lang="ru-RU" dirty="0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F6FBA8B-7412-4FF5-95DA-034D9679BF5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09AE-F1D4-4608-9546-6A4555556A0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CCD0-E072-49E6-915E-86A8FF75687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42913" y="103188"/>
            <a:ext cx="8243887" cy="5953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B17A3F9-09AE-4273-8BBD-43C4F6B849EE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Tm="5000"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4149873-B581-4E1F-BA3F-15A957B9F47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A4511-6D3B-4200-8EB0-95AEB095663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 dir="in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D3E5-C49B-4071-98B0-E7DBB0EAB0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51F7575-971E-490B-A97A-D1CA4DC0E7F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30739-FB6F-4167-9433-D19FBF88A6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4E5BC-D6F0-4536-9DB5-8A4D8D7E53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CD248-89BD-4B6B-BEDA-66B116A376D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8489-0101-4F79-AF11-7180C81BFD6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2F908F6-EAE9-4623-AAAE-D14568629F1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ransition>
    <p:zoom dir="in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9.gif"/><Relationship Id="rId7" Type="http://schemas.openxmlformats.org/officeDocument/2006/relationships/image" Target="../media/image1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gif"/><Relationship Id="rId5" Type="http://schemas.openxmlformats.org/officeDocument/2006/relationships/image" Target="../media/image8.jpeg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1">
          <a:blip r:embed="rId3" cstate="print">
            <a:alphaModFix amt="8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66" y="-27384"/>
            <a:ext cx="6357982" cy="14287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spc="300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СИДОРОВ ВИТАЛИЙ </a:t>
            </a:r>
            <a:r>
              <a:rPr lang="ru-RU" sz="4800" spc="300" dirty="0" err="1" smtClean="0">
                <a:solidFill>
                  <a:srgbClr val="0070C0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ВАЛЕРьяНОВИЧ</a:t>
            </a:r>
            <a:endParaRPr lang="ru-RU" sz="4800" spc="300" dirty="0">
              <a:solidFill>
                <a:srgbClr val="0070C0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1340768"/>
            <a:ext cx="3600400" cy="4260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5645274"/>
            <a:ext cx="9144000" cy="1240110"/>
          </a:xfrm>
          <a:prstGeom prst="rect">
            <a:avLst/>
          </a:prstGeom>
        </p:spPr>
        <p:txBody>
          <a:bodyPr vert="horz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i="1" spc="300" dirty="0" smtClean="0">
                <a:solidFill>
                  <a:srgbClr val="7030A0"/>
                </a:solidFill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Почетный работник общего образования Российской Федерации</a:t>
            </a:r>
            <a:endParaRPr kumimoji="0" lang="ru-RU" sz="4800" b="1" i="1" u="none" strike="noStrike" kern="1200" spc="300" normalizeH="0" baseline="0" noProof="0" dirty="0">
              <a:ln>
                <a:noFill/>
              </a:ln>
              <a:solidFill>
                <a:srgbClr val="7030A0"/>
              </a:solidFill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1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zoom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7000"/>
            <a:lum/>
          </a:blip>
          <a:srcRect/>
          <a:stretch>
            <a:fillRect l="-35000" r="-3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 txBox="1">
            <a:spLocks noChangeArrowheads="1"/>
          </p:cNvSpPr>
          <p:nvPr/>
        </p:nvSpPr>
        <p:spPr>
          <a:xfrm>
            <a:off x="714348" y="5786454"/>
            <a:ext cx="7643866" cy="571504"/>
          </a:xfrm>
          <a:prstGeom prst="rect">
            <a:avLst/>
          </a:prstGeom>
          <a:effectLst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i="0" u="none" strike="noStrike" kern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rgbClr val="FF99FF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«Чистопольско – Высельская СОШ»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57166"/>
            <a:ext cx="5362365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24500" cmpd="dbl">
                  <a:noFill/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МОЕ  МЕСТО  РАБОТЫ</a:t>
            </a:r>
            <a:endParaRPr lang="ru-RU" sz="5400" b="1" dirty="0">
              <a:ln w="24500" cmpd="dbl">
                <a:noFill/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 bwMode="auto">
          <a:xfrm>
            <a:off x="5842031" y="3000372"/>
            <a:ext cx="3230563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u="none" strike="noStrike" kern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Муниципальное </a:t>
            </a:r>
            <a:br>
              <a:rPr kumimoji="0" lang="ru-RU" sz="3000" u="none" strike="noStrike" kern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000" u="none" strike="noStrike" kern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образовательное учреждение</a:t>
            </a:r>
          </a:p>
        </p:txBody>
      </p:sp>
      <p:pic>
        <p:nvPicPr>
          <p:cNvPr id="1026" name="Picture 2" descr="C:\Мои документы\Рисунки\Фотографии\школа\прочее\Изображение 002.jp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CCFF">
                <a:tint val="45000"/>
                <a:satMod val="400000"/>
              </a:srgbClr>
            </a:duotone>
            <a:lum bright="10000" contrast="20000"/>
          </a:blip>
          <a:srcRect/>
          <a:stretch>
            <a:fillRect/>
          </a:stretch>
        </p:blipFill>
        <p:spPr bwMode="auto">
          <a:xfrm>
            <a:off x="0" y="1428736"/>
            <a:ext cx="5681603" cy="3708692"/>
          </a:xfrm>
          <a:prstGeom prst="roundRect">
            <a:avLst>
              <a:gd name="adj" fmla="val 18722"/>
            </a:avLst>
          </a:prstGeom>
          <a:noFill/>
          <a:effectLst>
            <a:reflection blurRad="6350" stA="52000" endA="300" endPos="35000" dir="5400000" sy="-100000" algn="bl" rotWithShape="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0"/>
            <a:ext cx="21431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7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gradFill>
          <a:gsLst>
            <a:gs pos="0">
              <a:srgbClr val="FFFFFF"/>
            </a:gs>
            <a:gs pos="18000">
              <a:srgbClr val="FFFFFF"/>
            </a:gs>
            <a:gs pos="0">
              <a:srgbClr val="CAA0C9"/>
            </a:gs>
            <a:gs pos="0">
              <a:srgbClr val="7030A0">
                <a:alpha val="33000"/>
              </a:srgbClr>
            </a:gs>
            <a:gs pos="66000">
              <a:srgbClr val="DCC0DB">
                <a:alpha val="52000"/>
              </a:srgbClr>
            </a:gs>
            <a:gs pos="100000">
              <a:srgbClr val="7030A0">
                <a:alpha val="45000"/>
              </a:srgbClr>
            </a:gs>
          </a:gsLst>
          <a:lin ang="9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24294" y="188640"/>
            <a:ext cx="8119672" cy="92869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28575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rgbClr val="FF00FF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Информационный</a:t>
            </a:r>
            <a:r>
              <a:rPr lang="ru-RU" sz="5400" b="1" spc="50" dirty="0" smtClean="0">
                <a:ln w="28575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rgbClr val="00B05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5400" b="1" spc="50" dirty="0" smtClean="0">
                <a:ln w="28575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rgbClr val="FF00FF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лист</a:t>
            </a:r>
            <a:endParaRPr lang="ru-RU" sz="5400" b="1" spc="50" dirty="0">
              <a:ln w="28575">
                <a:solidFill>
                  <a:schemeClr val="accent2">
                    <a:lumMod val="60000"/>
                    <a:lumOff val="40000"/>
                  </a:schemeClr>
                </a:solidFill>
              </a:ln>
              <a:solidFill>
                <a:srgbClr val="FF00FF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357158" y="908720"/>
            <a:ext cx="8424862" cy="568290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300" b="1" i="1" u="none" strike="noStrike" kern="1200" cap="all" spc="0" normalizeH="0" baseline="0" noProof="0" dirty="0" smtClean="0">
                <a:ln>
                  <a:noFill/>
                </a:ln>
                <a:solidFill>
                  <a:srgbClr val="C400C4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УЧИТЕЛЬ  ФИЗИЧЕСКОЙ КУЛЬТУРЫ</a:t>
            </a:r>
            <a:endParaRPr kumimoji="0" lang="ru-RU" sz="2300" b="1" i="1" u="none" strike="noStrike" kern="1200" cap="all" spc="0" normalizeH="0" baseline="0" noProof="0" dirty="0">
              <a:ln>
                <a:noFill/>
              </a:ln>
              <a:solidFill>
                <a:srgbClr val="C400C4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357158" y="1484784"/>
            <a:ext cx="8424862" cy="1512168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300" b="1" i="1" u="none" strike="noStrike" kern="1200" cap="all" spc="0" normalizeH="0" baseline="0" noProof="0" dirty="0" smtClean="0">
                <a:ln>
                  <a:noFill/>
                </a:ln>
                <a:solidFill>
                  <a:srgbClr val="FF33CC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ОБРАЗОВАНИЕ: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300" b="1" i="1" u="none" strike="noStrike" kern="1200" cap="all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ВЫСШЕЕ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300" b="1" i="1" u="none" strike="noStrike" kern="1200" cap="all" spc="0" normalizeH="0" baseline="0" noProof="0" dirty="0" smtClean="0">
                <a:ln>
                  <a:noFill/>
                </a:ln>
                <a:solidFill>
                  <a:srgbClr val="C400C4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КАЗАНСКИЙ ГОСУДАРСТВЕННЫЙ ПЕДАГОГИЧЕСКИЙ</a:t>
            </a:r>
            <a:r>
              <a:rPr kumimoji="0" lang="ru-RU" sz="2300" b="1" i="1" u="none" strike="noStrike" kern="1200" cap="all" spc="0" normalizeH="0" noProof="0" dirty="0" smtClean="0">
                <a:ln>
                  <a:noFill/>
                </a:ln>
                <a:solidFill>
                  <a:srgbClr val="C400C4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ИНСТИТУТ</a:t>
            </a:r>
            <a:r>
              <a:rPr lang="ru-RU" sz="2300" b="1" i="1" cap="all" dirty="0" smtClean="0">
                <a:solidFill>
                  <a:srgbClr val="C400C4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r>
              <a:rPr lang="ru-RU" sz="2300" b="1" i="1" cap="all" dirty="0" smtClean="0">
                <a:solidFill>
                  <a:srgbClr val="CC00FF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1993</a:t>
            </a:r>
            <a:r>
              <a:rPr lang="ru-RU" sz="2300" b="1" i="1" dirty="0" smtClean="0">
                <a:solidFill>
                  <a:srgbClr val="CC00FF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г</a:t>
            </a:r>
            <a:r>
              <a:rPr lang="ru-RU" sz="2300" b="1" i="1" cap="all" dirty="0" smtClean="0">
                <a:solidFill>
                  <a:srgbClr val="CC00FF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ru-RU" sz="2300" b="1" i="1" u="none" strike="noStrike" kern="1200" cap="all" spc="0" normalizeH="0" baseline="0" noProof="0" dirty="0">
              <a:ln>
                <a:noFill/>
              </a:ln>
              <a:solidFill>
                <a:srgbClr val="CC00FF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285720" y="3068960"/>
            <a:ext cx="8424862" cy="857256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300" b="1" i="1" u="none" strike="noStrike" kern="1200" cap="all" spc="0" normalizeH="0" baseline="0" noProof="0" dirty="0" smtClean="0">
                <a:ln>
                  <a:noFill/>
                </a:ln>
                <a:solidFill>
                  <a:srgbClr val="FF33CC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Педагогический  стаж: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300" b="1" i="1" cap="all" dirty="0" smtClean="0">
                <a:solidFill>
                  <a:srgbClr val="CC00FF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25 лет</a:t>
            </a:r>
            <a:endParaRPr kumimoji="0" lang="ru-RU" sz="2300" b="1" i="1" u="none" strike="noStrike" kern="1200" cap="all" spc="0" normalizeH="0" baseline="0" noProof="0" dirty="0">
              <a:ln>
                <a:noFill/>
              </a:ln>
              <a:solidFill>
                <a:srgbClr val="CC00FF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285720" y="3933056"/>
            <a:ext cx="8424862" cy="857256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300" b="1" i="1" u="none" strike="noStrike" kern="1200" cap="all" spc="0" normalizeH="0" baseline="0" noProof="0" dirty="0" smtClean="0">
                <a:ln>
                  <a:noFill/>
                </a:ln>
                <a:solidFill>
                  <a:srgbClr val="FF33CC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Курсы: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300" b="1" i="1" cap="all" dirty="0" smtClean="0">
                <a:solidFill>
                  <a:srgbClr val="CC00FF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Казань, 2007, 2011 </a:t>
            </a:r>
            <a:r>
              <a:rPr lang="ru-RU" sz="2300" b="1" i="1" dirty="0" smtClean="0">
                <a:solidFill>
                  <a:srgbClr val="CC00FF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гг</a:t>
            </a:r>
            <a:r>
              <a:rPr lang="ru-RU" sz="2300" b="1" i="1" cap="all" dirty="0" smtClean="0">
                <a:solidFill>
                  <a:srgbClr val="CC00FF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ru-RU" sz="2300" b="1" i="1" u="none" strike="noStrike" kern="1200" cap="all" spc="0" normalizeH="0" baseline="0" noProof="0" dirty="0">
              <a:ln>
                <a:noFill/>
              </a:ln>
              <a:solidFill>
                <a:srgbClr val="CC00FF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357158" y="4797152"/>
            <a:ext cx="8424862" cy="504056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300" b="1" i="1" cap="all" dirty="0" err="1" smtClean="0">
                <a:solidFill>
                  <a:srgbClr val="C400C4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ВЫСШая</a:t>
            </a:r>
            <a:r>
              <a:rPr lang="ru-RU" sz="2300" b="1" i="1" cap="all" dirty="0" smtClean="0">
                <a:solidFill>
                  <a:srgbClr val="C400C4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300" b="1" i="1" u="none" strike="noStrike" kern="1200" cap="all" spc="0" normalizeH="0" baseline="0" noProof="0" dirty="0" smtClean="0">
                <a:ln>
                  <a:noFill/>
                </a:ln>
                <a:solidFill>
                  <a:srgbClr val="C400C4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квалификационная  категория</a:t>
            </a:r>
            <a:endParaRPr kumimoji="0" lang="ru-RU" sz="2300" b="1" i="1" u="none" strike="noStrike" kern="1200" cap="all" spc="0" normalizeH="0" baseline="0" noProof="0" dirty="0">
              <a:ln>
                <a:noFill/>
              </a:ln>
              <a:solidFill>
                <a:srgbClr val="C400C4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395610" y="5373216"/>
            <a:ext cx="8424862" cy="864096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300" b="1" i="1" cap="all" dirty="0" smtClean="0">
                <a:solidFill>
                  <a:srgbClr val="C400C4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ДЕПУТАТ ЧИСТОПОЛЬСКО-ВЫСЕЛЬСКОГО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300" b="1" i="1" u="none" strike="noStrike" kern="1200" cap="all" spc="0" normalizeH="0" baseline="0" noProof="0" dirty="0" smtClean="0">
                <a:ln>
                  <a:noFill/>
                </a:ln>
                <a:solidFill>
                  <a:srgbClr val="C400C4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СЕЛЬСКОГО ПОСЕЛЕНИЯ</a:t>
            </a:r>
            <a:endParaRPr kumimoji="0" lang="ru-RU" sz="2300" b="1" i="1" u="none" strike="noStrike" kern="1200" cap="all" spc="0" normalizeH="0" baseline="0" noProof="0" dirty="0">
              <a:ln>
                <a:noFill/>
              </a:ln>
              <a:solidFill>
                <a:srgbClr val="C400C4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323528" y="6309320"/>
            <a:ext cx="8424862" cy="504056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300" b="1" i="1" cap="all" dirty="0" smtClean="0">
                <a:solidFill>
                  <a:srgbClr val="C400C4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ИНСТРУКТОР ПО СПОРТУ</a:t>
            </a:r>
            <a:endParaRPr kumimoji="0" lang="ru-RU" sz="2300" b="1" i="1" u="none" strike="noStrike" kern="1200" cap="all" spc="0" normalizeH="0" baseline="0" noProof="0" dirty="0">
              <a:ln>
                <a:noFill/>
              </a:ln>
              <a:solidFill>
                <a:srgbClr val="C400C4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30000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4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4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9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4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3" grpId="0"/>
      <p:bldP spid="14" grpId="0"/>
      <p:bldP spid="15" grpId="0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1">
          <a:blip r:embed="rId3" cstate="print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340066"/>
            <a:ext cx="7572428" cy="928694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Century Schoolbook" pitchFamily="18" charset="0"/>
              </a:rPr>
              <a:t>МОЕ  ПЕДАГОГИЧЕСКОЕ  КРЕДО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1700808"/>
            <a:ext cx="8572560" cy="2123658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>
              <a:buFont typeface="Wingdings" pitchFamily="2" charset="2"/>
              <a:buNone/>
            </a:pPr>
            <a:r>
              <a:rPr lang="ru-RU" sz="6600" spc="1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Добиваться своей цели,</a:t>
            </a:r>
          </a:p>
          <a:p>
            <a:pPr>
              <a:buFont typeface="Wingdings" pitchFamily="2" charset="2"/>
              <a:buNone/>
            </a:pPr>
            <a:r>
              <a:rPr lang="ru-RU" sz="6600" spc="1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идти в ногу со временем.</a:t>
            </a:r>
          </a:p>
        </p:txBody>
      </p:sp>
    </p:spTree>
  </p:cSld>
  <p:clrMapOvr>
    <a:masterClrMapping/>
  </p:clrMapOvr>
  <p:transition spd="slow" advClick="0" advTm="19000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54000">
              <a:srgbClr val="FC9FCB"/>
            </a:gs>
            <a:gs pos="0">
              <a:srgbClr val="F8B049"/>
            </a:gs>
            <a:gs pos="0">
              <a:srgbClr val="F8B049"/>
            </a:gs>
            <a:gs pos="0">
              <a:srgbClr val="FEE7F2"/>
            </a:gs>
            <a:gs pos="0">
              <a:srgbClr val="C50849">
                <a:alpha val="0"/>
              </a:srgbClr>
            </a:gs>
            <a:gs pos="82001">
              <a:srgbClr val="B43E85">
                <a:alpha val="26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за компьютером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404664"/>
            <a:ext cx="1692038" cy="154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7" descr="i1188rp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8848" y="332656"/>
            <a:ext cx="1814920" cy="1504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" name="Группа 26"/>
          <p:cNvGrpSpPr/>
          <p:nvPr/>
        </p:nvGrpSpPr>
        <p:grpSpPr>
          <a:xfrm>
            <a:off x="898285" y="281213"/>
            <a:ext cx="7274115" cy="6223566"/>
            <a:chOff x="898285" y="281213"/>
            <a:chExt cx="7274115" cy="6223566"/>
          </a:xfrm>
        </p:grpSpPr>
        <p:cxnSp>
          <p:nvCxnSpPr>
            <p:cNvPr id="1028" name="_s1028"/>
            <p:cNvCxnSpPr>
              <a:cxnSpLocks noChangeShapeType="1"/>
            </p:cNvCxnSpPr>
            <p:nvPr/>
          </p:nvCxnSpPr>
          <p:spPr bwMode="auto">
            <a:xfrm rot="16200000" flipV="1">
              <a:off x="5186540" y="1137711"/>
              <a:ext cx="1172693" cy="2545789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rgbClr val="540000"/>
              </a:solidFill>
              <a:miter lim="800000"/>
              <a:headEnd/>
              <a:tailEnd/>
            </a:ln>
          </p:spPr>
        </p:cxnSp>
        <p:sp>
          <p:nvSpPr>
            <p:cNvPr id="12" name="_s1031"/>
            <p:cNvSpPr>
              <a:spLocks noChangeArrowheads="1"/>
            </p:cNvSpPr>
            <p:nvPr/>
          </p:nvSpPr>
          <p:spPr bwMode="auto">
            <a:xfrm>
              <a:off x="3444506" y="281213"/>
              <a:ext cx="2182105" cy="1563611"/>
            </a:xfrm>
            <a:prstGeom prst="roundRect">
              <a:avLst>
                <a:gd name="adj" fmla="val 16667"/>
              </a:avLst>
            </a:prstGeom>
            <a:blipFill dpi="0" rotWithShape="1">
              <a:blip r:embed="rId5" cstate="print">
                <a:alphaModFix amt="65000"/>
              </a:blip>
              <a:srcRect/>
              <a:stretch>
                <a:fillRect/>
              </a:stretch>
            </a:blip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Направление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деятельности</a:t>
              </a:r>
            </a:p>
          </p:txBody>
        </p:sp>
        <p:sp>
          <p:nvSpPr>
            <p:cNvPr id="15" name="_s1034"/>
            <p:cNvSpPr>
              <a:spLocks noChangeArrowheads="1"/>
            </p:cNvSpPr>
            <p:nvPr/>
          </p:nvSpPr>
          <p:spPr bwMode="auto">
            <a:xfrm>
              <a:off x="5990295" y="2945509"/>
              <a:ext cx="2182105" cy="1563611"/>
            </a:xfrm>
            <a:prstGeom prst="roundRect">
              <a:avLst>
                <a:gd name="adj" fmla="val 16667"/>
              </a:avLst>
            </a:prstGeom>
            <a:blipFill dpi="0" rotWithShape="1">
              <a:blip r:embed="rId6" cstate="print">
                <a:alphaModFix amt="60000"/>
              </a:blip>
              <a:srcRect/>
              <a:stretch>
                <a:fillRect/>
              </a:stretch>
            </a:blip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r>
                <a:rPr lang="ru-RU" sz="2000" dirty="0" smtClean="0">
                  <a:latin typeface="Arial" charset="0"/>
                </a:rPr>
                <a:t>Самообразование</a:t>
              </a:r>
            </a:p>
          </p:txBody>
        </p:sp>
        <p:cxnSp>
          <p:nvCxnSpPr>
            <p:cNvPr id="22" name="_s1028"/>
            <p:cNvCxnSpPr>
              <a:cxnSpLocks noChangeShapeType="1"/>
            </p:cNvCxnSpPr>
            <p:nvPr/>
          </p:nvCxnSpPr>
          <p:spPr bwMode="auto">
            <a:xfrm rot="5400000" flipH="1" flipV="1">
              <a:off x="2640751" y="1137710"/>
              <a:ext cx="1172693" cy="2545789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rgbClr val="540000"/>
              </a:solidFill>
              <a:miter lim="800000"/>
              <a:headEnd/>
              <a:tailEnd/>
            </a:ln>
          </p:spPr>
        </p:cxnSp>
        <p:sp>
          <p:nvSpPr>
            <p:cNvPr id="17" name="_s1034"/>
            <p:cNvSpPr>
              <a:spLocks noChangeArrowheads="1"/>
            </p:cNvSpPr>
            <p:nvPr/>
          </p:nvSpPr>
          <p:spPr bwMode="auto">
            <a:xfrm>
              <a:off x="898285" y="2945509"/>
              <a:ext cx="2182105" cy="1563611"/>
            </a:xfrm>
            <a:prstGeom prst="roundRect">
              <a:avLst>
                <a:gd name="adj" fmla="val 16667"/>
              </a:avLst>
            </a:prstGeom>
            <a:blipFill dpi="0" rotWithShape="0">
              <a:blip r:embed="rId7" cstate="print">
                <a:alphaModFix amt="60000"/>
              </a:blip>
              <a:srcRect/>
              <a:stretch>
                <a:fillRect/>
              </a:stretch>
            </a:blip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r>
                <a:rPr lang="ru-RU" sz="2200" dirty="0" smtClean="0">
                  <a:latin typeface="Arial" charset="0"/>
                </a:rPr>
                <a:t>Уроки</a:t>
              </a:r>
            </a:p>
            <a:p>
              <a:pPr lvl="0" algn="ctr"/>
              <a:r>
                <a:rPr lang="ru-RU" sz="2200" dirty="0" smtClean="0">
                  <a:latin typeface="Arial" charset="0"/>
                </a:rPr>
                <a:t>по предметам</a:t>
              </a:r>
            </a:p>
            <a:p>
              <a:pPr lvl="0" algn="ctr"/>
              <a:r>
                <a:rPr lang="ru-RU" sz="2200" dirty="0" smtClean="0">
                  <a:latin typeface="Arial" charset="0"/>
                </a:rPr>
                <a:t>и внеклассная</a:t>
              </a:r>
            </a:p>
            <a:p>
              <a:pPr lvl="0" algn="ctr"/>
              <a:r>
                <a:rPr lang="ru-RU" sz="2200" dirty="0" smtClean="0">
                  <a:latin typeface="Arial" charset="0"/>
                </a:rPr>
                <a:t>работа</a:t>
              </a:r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 rot="5400000">
              <a:off x="2550310" y="2991486"/>
              <a:ext cx="2520280" cy="1379084"/>
            </a:xfrm>
            <a:prstGeom prst="line">
              <a:avLst/>
            </a:prstGeom>
            <a:ln w="28575">
              <a:solidFill>
                <a:srgbClr val="6600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>
              <a:endCxn id="13" idx="0"/>
            </p:cNvCxnSpPr>
            <p:nvPr/>
          </p:nvCxnSpPr>
          <p:spPr>
            <a:xfrm rot="16200000" flipH="1">
              <a:off x="4062478" y="2858402"/>
              <a:ext cx="2520280" cy="1645252"/>
            </a:xfrm>
            <a:prstGeom prst="line">
              <a:avLst/>
            </a:prstGeom>
            <a:ln w="28575">
              <a:solidFill>
                <a:srgbClr val="6600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_s1034"/>
            <p:cNvSpPr>
              <a:spLocks noChangeArrowheads="1"/>
            </p:cNvSpPr>
            <p:nvPr/>
          </p:nvSpPr>
          <p:spPr bwMode="auto">
            <a:xfrm>
              <a:off x="5054191" y="4941168"/>
              <a:ext cx="2182105" cy="1563611"/>
            </a:xfrm>
            <a:prstGeom prst="roundRect">
              <a:avLst>
                <a:gd name="adj" fmla="val 16667"/>
              </a:avLst>
            </a:prstGeom>
            <a:blipFill dpi="0" rotWithShape="1">
              <a:blip r:embed="rId8" cstate="print">
                <a:alphaModFix amt="60000"/>
              </a:blip>
              <a:srcRect/>
              <a:stretch>
                <a:fillRect/>
              </a:stretch>
            </a:blip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r>
                <a:rPr lang="ru-RU" sz="2200" dirty="0" smtClean="0">
                  <a:latin typeface="Arial" charset="0"/>
                </a:rPr>
                <a:t>Организация </a:t>
              </a:r>
            </a:p>
            <a:p>
              <a:pPr lvl="0" algn="ctr"/>
              <a:r>
                <a:rPr lang="ru-RU" sz="2200" dirty="0" smtClean="0">
                  <a:latin typeface="Arial" charset="0"/>
                </a:rPr>
                <a:t>культурного </a:t>
              </a:r>
            </a:p>
            <a:p>
              <a:pPr lvl="0" algn="ctr"/>
              <a:r>
                <a:rPr lang="ru-RU" sz="2200" dirty="0" smtClean="0">
                  <a:latin typeface="Arial" charset="0"/>
                </a:rPr>
                <a:t>досуга</a:t>
              </a:r>
            </a:p>
            <a:p>
              <a:pPr lvl="0" algn="ctr"/>
              <a:r>
                <a:rPr lang="ru-RU" sz="2200" dirty="0" smtClean="0">
                  <a:latin typeface="Arial" charset="0"/>
                </a:rPr>
                <a:t>молодежи</a:t>
              </a:r>
            </a:p>
          </p:txBody>
        </p:sp>
        <p:sp>
          <p:nvSpPr>
            <p:cNvPr id="18" name="_s1034"/>
            <p:cNvSpPr>
              <a:spLocks noChangeArrowheads="1"/>
            </p:cNvSpPr>
            <p:nvPr/>
          </p:nvSpPr>
          <p:spPr bwMode="auto">
            <a:xfrm>
              <a:off x="2029855" y="4941168"/>
              <a:ext cx="2182105" cy="1563611"/>
            </a:xfrm>
            <a:prstGeom prst="roundRect">
              <a:avLst>
                <a:gd name="adj" fmla="val 16667"/>
              </a:avLst>
            </a:prstGeom>
            <a:blipFill dpi="0" rotWithShape="1">
              <a:blip r:embed="rId8" cstate="print">
                <a:alphaModFix amt="60000"/>
              </a:blip>
              <a:srcRect/>
              <a:stretch>
                <a:fillRect/>
              </a:stretch>
            </a:blip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r>
                <a:rPr lang="ru-RU" sz="2200" dirty="0" smtClean="0">
                  <a:latin typeface="Arial" charset="0"/>
                </a:rPr>
                <a:t>Создание</a:t>
              </a:r>
            </a:p>
            <a:p>
              <a:pPr lvl="0" algn="ctr"/>
              <a:r>
                <a:rPr lang="ru-RU" sz="2200" dirty="0" smtClean="0">
                  <a:latin typeface="Arial" charset="0"/>
                </a:rPr>
                <a:t>программного и</a:t>
              </a:r>
            </a:p>
            <a:p>
              <a:pPr lvl="0" algn="ctr"/>
              <a:r>
                <a:rPr lang="ru-RU" sz="2200" dirty="0" smtClean="0">
                  <a:latin typeface="Arial" charset="0"/>
                </a:rPr>
                <a:t>методического</a:t>
              </a:r>
            </a:p>
            <a:p>
              <a:pPr lvl="0" algn="ctr"/>
              <a:r>
                <a:rPr lang="ru-RU" sz="2200" dirty="0" smtClean="0">
                  <a:latin typeface="Arial" charset="0"/>
                </a:rPr>
                <a:t>обеспечения</a:t>
              </a:r>
            </a:p>
          </p:txBody>
        </p:sp>
      </p:grpSp>
    </p:spTree>
  </p:cSld>
  <p:clrMapOvr>
    <a:masterClrMapping/>
  </p:clrMapOvr>
  <p:transition spd="slow" advClick="0" advTm="11000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1">
          <a:blip r:embed="rId3" cstate="print">
            <a:alphaModFix amt="7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1" name="Rectangle 7"/>
          <p:cNvSpPr>
            <a:spLocks noGrp="1" noChangeArrowheads="1"/>
          </p:cNvSpPr>
          <p:nvPr>
            <p:ph type="title"/>
          </p:nvPr>
        </p:nvSpPr>
        <p:spPr>
          <a:xfrm>
            <a:off x="1500166" y="71414"/>
            <a:ext cx="6357982" cy="877887"/>
          </a:xfr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3200" spc="100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Тема  </a:t>
            </a:r>
            <a:r>
              <a:rPr lang="ru-RU" sz="3200" spc="100" dirty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самообразования:</a:t>
            </a:r>
          </a:p>
        </p:txBody>
      </p:sp>
      <p:sp>
        <p:nvSpPr>
          <p:cNvPr id="5735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214282" y="2233934"/>
            <a:ext cx="7786710" cy="3643338"/>
          </a:xfrm>
        </p:spPr>
        <p:txBody>
          <a:bodyPr>
            <a:noAutofit/>
          </a:bodyPr>
          <a:lstStyle/>
          <a:p>
            <a:pPr marL="620713">
              <a:lnSpc>
                <a:spcPts val="3500"/>
              </a:lnSpc>
              <a:buClr>
                <a:srgbClr val="FF0000"/>
              </a:buClr>
              <a:buBlip>
                <a:blip r:embed="rId4"/>
              </a:buBlip>
            </a:pPr>
            <a:r>
              <a:rPr lang="ru-RU" sz="2400" i="1" dirty="0" smtClean="0">
                <a:solidFill>
                  <a:srgbClr val="0070C0"/>
                </a:solidFill>
              </a:rPr>
              <a:t>Изучение книг и статей по выбранной теме;</a:t>
            </a:r>
          </a:p>
          <a:p>
            <a:pPr marL="620713">
              <a:lnSpc>
                <a:spcPts val="3500"/>
              </a:lnSpc>
              <a:buClr>
                <a:srgbClr val="FF0000"/>
              </a:buClr>
              <a:buBlip>
                <a:blip r:embed="rId4"/>
              </a:buBlip>
            </a:pPr>
            <a:r>
              <a:rPr lang="ru-RU" sz="2400" i="1" dirty="0" smtClean="0">
                <a:solidFill>
                  <a:srgbClr val="0070C0"/>
                </a:solidFill>
              </a:rPr>
              <a:t>Посещение уроков учителей;</a:t>
            </a:r>
          </a:p>
          <a:p>
            <a:pPr marL="620713">
              <a:lnSpc>
                <a:spcPts val="3500"/>
              </a:lnSpc>
              <a:buClr>
                <a:srgbClr val="FF0000"/>
              </a:buClr>
              <a:buBlip>
                <a:blip r:embed="rId4"/>
              </a:buBlip>
            </a:pPr>
            <a:r>
              <a:rPr lang="ru-RU" sz="2400" i="1" dirty="0" smtClean="0">
                <a:solidFill>
                  <a:srgbClr val="0070C0"/>
                </a:solidFill>
              </a:rPr>
              <a:t>Выступления </a:t>
            </a:r>
            <a:r>
              <a:rPr lang="ru-RU" sz="2400" i="1" dirty="0">
                <a:solidFill>
                  <a:srgbClr val="0070C0"/>
                </a:solidFill>
              </a:rPr>
              <a:t>на заседаниях </a:t>
            </a:r>
            <a:r>
              <a:rPr lang="ru-RU" sz="2400" i="1" dirty="0" smtClean="0">
                <a:solidFill>
                  <a:srgbClr val="0070C0"/>
                </a:solidFill>
              </a:rPr>
              <a:t>ММО</a:t>
            </a:r>
            <a:r>
              <a:rPr lang="ru-RU" sz="2400" i="1" dirty="0">
                <a:solidFill>
                  <a:srgbClr val="0070C0"/>
                </a:solidFill>
              </a:rPr>
              <a:t>;</a:t>
            </a:r>
          </a:p>
          <a:p>
            <a:pPr marL="620713">
              <a:lnSpc>
                <a:spcPts val="3500"/>
              </a:lnSpc>
              <a:buClr>
                <a:srgbClr val="FF0000"/>
              </a:buClr>
              <a:buBlip>
                <a:blip r:embed="rId4"/>
              </a:buBlip>
            </a:pPr>
            <a:r>
              <a:rPr lang="ru-RU" sz="2400" i="1" dirty="0">
                <a:solidFill>
                  <a:srgbClr val="0070C0"/>
                </a:solidFill>
              </a:rPr>
              <a:t>Выступления на педсоветах;</a:t>
            </a:r>
          </a:p>
          <a:p>
            <a:pPr marL="620713">
              <a:lnSpc>
                <a:spcPts val="3500"/>
              </a:lnSpc>
              <a:buClr>
                <a:srgbClr val="FF0000"/>
              </a:buClr>
              <a:buBlip>
                <a:blip r:embed="rId4"/>
              </a:buBlip>
            </a:pPr>
            <a:r>
              <a:rPr lang="ru-RU" sz="2400" i="1" dirty="0">
                <a:solidFill>
                  <a:srgbClr val="0070C0"/>
                </a:solidFill>
              </a:rPr>
              <a:t>Введение методики в практику;</a:t>
            </a:r>
          </a:p>
          <a:p>
            <a:pPr marL="620713">
              <a:lnSpc>
                <a:spcPts val="3500"/>
              </a:lnSpc>
              <a:buClr>
                <a:srgbClr val="FF0000"/>
              </a:buClr>
              <a:buBlip>
                <a:blip r:embed="rId4"/>
              </a:buBlip>
            </a:pPr>
            <a:r>
              <a:rPr lang="ru-RU" sz="2400" i="1" dirty="0">
                <a:solidFill>
                  <a:srgbClr val="0070C0"/>
                </a:solidFill>
              </a:rPr>
              <a:t>Открытые </a:t>
            </a:r>
            <a:r>
              <a:rPr lang="ru-RU" sz="2400" i="1" dirty="0" smtClean="0">
                <a:solidFill>
                  <a:srgbClr val="0070C0"/>
                </a:solidFill>
              </a:rPr>
              <a:t>уроки;</a:t>
            </a:r>
          </a:p>
          <a:p>
            <a:pPr marL="620713">
              <a:lnSpc>
                <a:spcPts val="3500"/>
              </a:lnSpc>
              <a:buClr>
                <a:srgbClr val="FF0000"/>
              </a:buClr>
              <a:buBlip>
                <a:blip r:embed="rId4"/>
              </a:buBlip>
            </a:pPr>
            <a:r>
              <a:rPr lang="ru-RU" sz="2400" i="1" dirty="0" smtClean="0">
                <a:solidFill>
                  <a:srgbClr val="0070C0"/>
                </a:solidFill>
              </a:rPr>
              <a:t>Мастер-классы;</a:t>
            </a:r>
          </a:p>
          <a:p>
            <a:pPr marL="620713">
              <a:lnSpc>
                <a:spcPts val="3500"/>
              </a:lnSpc>
              <a:buClr>
                <a:srgbClr val="FF0000"/>
              </a:buClr>
              <a:buBlip>
                <a:blip r:embed="rId4"/>
              </a:buBlip>
            </a:pPr>
            <a:r>
              <a:rPr lang="ru-RU" sz="2400" i="1" dirty="0" smtClean="0">
                <a:solidFill>
                  <a:srgbClr val="0070C0"/>
                </a:solidFill>
              </a:rPr>
              <a:t>Творческое </a:t>
            </a:r>
            <a:r>
              <a:rPr lang="ru-RU" sz="2400" i="1" dirty="0">
                <a:solidFill>
                  <a:srgbClr val="0070C0"/>
                </a:solidFill>
              </a:rPr>
              <a:t>сотрудничество с учителями.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908720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indent="-3175" algn="ctr">
              <a:buFontTx/>
              <a:buNone/>
            </a:pPr>
            <a:r>
              <a:rPr lang="ru-RU" sz="3200" b="1" i="1" dirty="0" smtClean="0">
                <a:solidFill>
                  <a:srgbClr val="C400C4"/>
                </a:solidFill>
                <a:latin typeface="Times New Roman" pitchFamily="18" charset="0"/>
                <a:cs typeface="Times New Roman" pitchFamily="18" charset="0"/>
              </a:rPr>
              <a:t>"Воспитание познавательного интереса и творческой инициативы учащихся"</a:t>
            </a:r>
            <a:endParaRPr lang="ru-RU" sz="3200" b="1" i="1" dirty="0">
              <a:solidFill>
                <a:srgbClr val="C400C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C:\Мои документы\Рисунки\Анимация\книги\book_5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000041"/>
              </a:clrFrom>
              <a:clrTo>
                <a:srgbClr val="00004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3643314"/>
            <a:ext cx="2143140" cy="214314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28000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7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7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7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73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73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73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73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73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73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73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73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73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73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73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73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73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73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73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73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73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73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73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73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73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1" grpId="0"/>
      <p:bldP spid="57352" grpId="0" uiExpand="1" build="p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1">
          <a:blip r:embed="rId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85786" y="1071546"/>
          <a:ext cx="7930589" cy="4851965"/>
        </p:xfrm>
        <a:graphic>
          <a:graphicData uri="http://schemas.openxmlformats.org/drawingml/2006/table">
            <a:tbl>
              <a:tblPr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524032"/>
                <a:gridCol w="2595147"/>
                <a:gridCol w="2596125"/>
                <a:gridCol w="215285"/>
              </a:tblGrid>
              <a:tr h="10013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Schoolbook"/>
                          <a:ea typeface="Times New Roman"/>
                        </a:rPr>
                        <a:t>Диагностика</a:t>
                      </a:r>
                    </a:p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800" b="1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entury Schoolbook"/>
                        <a:ea typeface="Times New Roman"/>
                      </a:endParaRPr>
                    </a:p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66675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6675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4000">
                          <a:srgbClr val="FC9FCB"/>
                        </a:gs>
                        <a:gs pos="0">
                          <a:srgbClr val="F8B049"/>
                        </a:gs>
                        <a:gs pos="0">
                          <a:srgbClr val="F8B049"/>
                        </a:gs>
                        <a:gs pos="0">
                          <a:srgbClr val="FEE7F2"/>
                        </a:gs>
                        <a:gs pos="0">
                          <a:srgbClr val="C50849">
                            <a:alpha val="0"/>
                          </a:srgbClr>
                        </a:gs>
                        <a:gs pos="82001">
                          <a:srgbClr val="B43E85">
                            <a:alpha val="26000"/>
                          </a:srgbClr>
                        </a:gs>
                      </a:gsLst>
                      <a:lin ang="5400000" scaled="0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600" b="1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entury Schoolbook"/>
                        <a:ea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Schoolbook"/>
                          <a:ea typeface="Times New Roman"/>
                        </a:rPr>
                        <a:t>Тесты</a:t>
                      </a:r>
                      <a:r>
                        <a:rPr lang="ru-RU" sz="1800" b="1" baseline="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Schoolbook"/>
                          <a:ea typeface="Times New Roman"/>
                        </a:rPr>
                        <a:t>Лекции</a:t>
                      </a:r>
                      <a:endParaRPr lang="ru-RU" sz="1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66675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4000">
                          <a:srgbClr val="FC9FCB"/>
                        </a:gs>
                        <a:gs pos="0">
                          <a:srgbClr val="F8B049"/>
                        </a:gs>
                        <a:gs pos="0">
                          <a:srgbClr val="F8B049"/>
                        </a:gs>
                        <a:gs pos="0">
                          <a:srgbClr val="FEE7F2"/>
                        </a:gs>
                        <a:gs pos="0">
                          <a:srgbClr val="C50849">
                            <a:alpha val="0"/>
                          </a:srgbClr>
                        </a:gs>
                        <a:gs pos="82001">
                          <a:srgbClr val="B43E85">
                            <a:alpha val="26000"/>
                          </a:srgb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Schoolbook"/>
                          <a:ea typeface="Times New Roman"/>
                        </a:rPr>
                        <a:t>Конференции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66675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4000">
                          <a:srgbClr val="FC9FCB"/>
                        </a:gs>
                        <a:gs pos="0">
                          <a:srgbClr val="F8B049"/>
                        </a:gs>
                        <a:gs pos="0">
                          <a:srgbClr val="F8B049"/>
                        </a:gs>
                        <a:gs pos="0">
                          <a:srgbClr val="FEE7F2"/>
                        </a:gs>
                        <a:gs pos="0">
                          <a:srgbClr val="C50849">
                            <a:alpha val="0"/>
                          </a:srgbClr>
                        </a:gs>
                        <a:gs pos="82001">
                          <a:srgbClr val="B43E85">
                            <a:alpha val="26000"/>
                          </a:srgbClr>
                        </a:gs>
                      </a:gsLst>
                      <a:lin ang="5400000" scaled="0"/>
                    </a:gradFill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entury Schoolbook"/>
                        <a:ea typeface="Times New Roman"/>
                      </a:endParaRPr>
                    </a:p>
                  </a:txBody>
                  <a:tcPr marL="68580" marR="68580" marT="0" marB="0" anchor="b">
                    <a:lnL w="66675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8111">
                <a:tc rowSpan="2">
                  <a:txBody>
                    <a:bodyPr/>
                    <a:lstStyle/>
                    <a:p>
                      <a:pPr marL="271463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Schoolbook"/>
                          <a:ea typeface="Times New Roman"/>
                        </a:rPr>
                        <a:t>Работа с одаренными детьми</a:t>
                      </a:r>
                      <a:endParaRPr lang="ru-RU" sz="1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66675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4000">
                          <a:srgbClr val="FC9FCB"/>
                        </a:gs>
                        <a:gs pos="0">
                          <a:srgbClr val="F8B049"/>
                        </a:gs>
                        <a:gs pos="0">
                          <a:srgbClr val="F8B049"/>
                        </a:gs>
                        <a:gs pos="0">
                          <a:srgbClr val="FEE7F2"/>
                        </a:gs>
                        <a:gs pos="0">
                          <a:srgbClr val="C50849">
                            <a:alpha val="0"/>
                          </a:srgbClr>
                        </a:gs>
                        <a:gs pos="82001">
                          <a:srgbClr val="B43E85">
                            <a:alpha val="26000"/>
                          </a:srgbClr>
                        </a:gs>
                      </a:gsLst>
                      <a:lin ang="5400000" scaled="0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10668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Schoolbook"/>
                          <a:ea typeface="Times New Roman"/>
                        </a:rPr>
                        <a:t>Консультации.</a:t>
                      </a:r>
                      <a:endParaRPr lang="ru-RU" sz="1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  <a:p>
                      <a:pPr marR="10668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Schoolbook"/>
                          <a:ea typeface="Times New Roman"/>
                        </a:rPr>
                        <a:t>Индивидуальные беседы</a:t>
                      </a:r>
                      <a:endParaRPr lang="ru-RU" sz="1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66675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4000">
                          <a:srgbClr val="FC9FCB"/>
                        </a:gs>
                        <a:gs pos="0">
                          <a:srgbClr val="F8B049"/>
                        </a:gs>
                        <a:gs pos="0">
                          <a:srgbClr val="F8B049"/>
                        </a:gs>
                        <a:gs pos="0">
                          <a:srgbClr val="FEE7F2"/>
                        </a:gs>
                        <a:gs pos="0">
                          <a:srgbClr val="C50849">
                            <a:alpha val="0"/>
                          </a:srgbClr>
                        </a:gs>
                        <a:gs pos="82001">
                          <a:srgbClr val="B43E85">
                            <a:alpha val="26000"/>
                          </a:srgbClr>
                        </a:gs>
                      </a:gsLst>
                      <a:lin ang="5400000" scaled="0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894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b="1" spc="200" baseline="0" dirty="0">
                        <a:solidFill>
                          <a:srgbClr val="FF0000"/>
                        </a:solidFill>
                        <a:effectLst>
                          <a:glow rad="101600">
                            <a:srgbClr val="0033CC"/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66675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6675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artDeco"/>
                      <a:lightRig rig="flood" dir="t"/>
                    </a:cell3D>
                    <a:gradFill>
                      <a:gsLst>
                        <a:gs pos="54000">
                          <a:srgbClr val="FC9FCB"/>
                        </a:gs>
                        <a:gs pos="0">
                          <a:srgbClr val="F8B049"/>
                        </a:gs>
                        <a:gs pos="0">
                          <a:srgbClr val="F8B049"/>
                        </a:gs>
                        <a:gs pos="0">
                          <a:srgbClr val="FEE7F2"/>
                        </a:gs>
                        <a:gs pos="0">
                          <a:srgbClr val="C50849">
                            <a:alpha val="0"/>
                          </a:srgbClr>
                        </a:gs>
                        <a:gs pos="82001">
                          <a:srgbClr val="B43E85">
                            <a:alpha val="26000"/>
                          </a:srgbClr>
                        </a:gs>
                      </a:gsLst>
                      <a:lin ang="5400000" scaled="0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97851">
                <a:tc rowSpan="2">
                  <a:txBody>
                    <a:bodyPr/>
                    <a:lstStyle/>
                    <a:p>
                      <a:pPr marL="1117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Schoolbook"/>
                          <a:ea typeface="Times New Roman"/>
                        </a:rPr>
                        <a:t>Обмен опытом</a:t>
                      </a:r>
                      <a:endParaRPr lang="ru-RU" sz="1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66675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4000">
                          <a:srgbClr val="FC9FCB"/>
                        </a:gs>
                        <a:gs pos="0">
                          <a:srgbClr val="F8B049"/>
                        </a:gs>
                        <a:gs pos="0">
                          <a:srgbClr val="F8B049"/>
                        </a:gs>
                        <a:gs pos="0">
                          <a:srgbClr val="FEE7F2"/>
                        </a:gs>
                        <a:gs pos="0">
                          <a:srgbClr val="C50849">
                            <a:alpha val="0"/>
                          </a:srgbClr>
                        </a:gs>
                        <a:gs pos="82001">
                          <a:srgbClr val="B43E85">
                            <a:alpha val="26000"/>
                          </a:srgbClr>
                        </a:gs>
                      </a:gsLst>
                      <a:lin ang="5400000" scaled="0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10668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Schoolbook"/>
                          <a:ea typeface="Times New Roman"/>
                        </a:rPr>
                        <a:t>Совместные праздники.</a:t>
                      </a:r>
                      <a:endParaRPr lang="ru-RU" sz="1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  <a:p>
                      <a:pPr marR="10668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Schoolbook"/>
                          <a:ea typeface="Times New Roman"/>
                        </a:rPr>
                        <a:t>Спортивные соревнования.</a:t>
                      </a:r>
                      <a:endParaRPr lang="ru-RU" sz="1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  <a:p>
                      <a:pPr marR="10668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Schoolbook"/>
                          <a:ea typeface="Times New Roman"/>
                        </a:rPr>
                        <a:t>Экскурсии</a:t>
                      </a:r>
                      <a:endParaRPr lang="ru-RU" sz="1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66675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6675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4000">
                          <a:srgbClr val="FC9FCB"/>
                        </a:gs>
                        <a:gs pos="0">
                          <a:srgbClr val="F8B049"/>
                        </a:gs>
                        <a:gs pos="0">
                          <a:srgbClr val="F8B049"/>
                        </a:gs>
                        <a:gs pos="0">
                          <a:srgbClr val="FEE7F2"/>
                        </a:gs>
                        <a:gs pos="0">
                          <a:srgbClr val="C50849">
                            <a:alpha val="0"/>
                          </a:srgbClr>
                        </a:gs>
                        <a:gs pos="82001">
                          <a:srgbClr val="B43E85">
                            <a:alpha val="26000"/>
                          </a:srgbClr>
                        </a:gs>
                      </a:gsLst>
                      <a:lin ang="5400000" scaled="0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62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Schoolbook"/>
                          <a:ea typeface="Times New Roman"/>
                        </a:rPr>
                        <a:t>Анализ педагогических 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Schoolbook"/>
                          <a:ea typeface="Times New Roman"/>
                        </a:rPr>
                        <a:t>ситуаций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6675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6675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4000">
                          <a:srgbClr val="FC9FCB"/>
                        </a:gs>
                        <a:gs pos="0">
                          <a:srgbClr val="F8B049"/>
                        </a:gs>
                        <a:gs pos="0">
                          <a:srgbClr val="F8B049"/>
                        </a:gs>
                        <a:gs pos="0">
                          <a:srgbClr val="FEE7F2"/>
                        </a:gs>
                        <a:gs pos="0">
                          <a:srgbClr val="C50849">
                            <a:alpha val="0"/>
                          </a:srgbClr>
                        </a:gs>
                        <a:gs pos="82001">
                          <a:srgbClr val="B43E85">
                            <a:alpha val="26000"/>
                          </a:srgbClr>
                        </a:gs>
                      </a:gsLst>
                      <a:lin ang="5400000" scaled="0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9008">
                <a:tc>
                  <a:txBody>
                    <a:bodyPr/>
                    <a:lstStyle/>
                    <a:p>
                      <a:pPr marL="11176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Schoolbook"/>
                          <a:ea typeface="Times New Roman"/>
                        </a:rPr>
                        <a:t>Открытые уроки</a:t>
                      </a:r>
                      <a:endParaRPr lang="ru-RU" sz="1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66675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6675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4000">
                          <a:srgbClr val="FC9FCB"/>
                        </a:gs>
                        <a:gs pos="0">
                          <a:srgbClr val="F8B049"/>
                        </a:gs>
                        <a:gs pos="0">
                          <a:srgbClr val="F8B049"/>
                        </a:gs>
                        <a:gs pos="0">
                          <a:srgbClr val="FEE7F2"/>
                        </a:gs>
                        <a:gs pos="0">
                          <a:srgbClr val="C50849">
                            <a:alpha val="0"/>
                          </a:srgbClr>
                        </a:gs>
                        <a:gs pos="82001">
                          <a:srgbClr val="B43E85">
                            <a:alpha val="26000"/>
                          </a:srgbClr>
                        </a:gs>
                      </a:gsLst>
                      <a:lin ang="5400000" scaled="0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10668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 Schoolbook"/>
                          <a:ea typeface="Times New Roman"/>
                        </a:rPr>
                        <a:t>Секции</a:t>
                      </a:r>
                      <a:endParaRPr lang="ru-RU" sz="1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66675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6675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4000">
                          <a:srgbClr val="FC9FCB"/>
                        </a:gs>
                        <a:gs pos="0">
                          <a:srgbClr val="F8B049"/>
                        </a:gs>
                        <a:gs pos="0">
                          <a:srgbClr val="F8B049"/>
                        </a:gs>
                        <a:gs pos="0">
                          <a:srgbClr val="FEE7F2"/>
                        </a:gs>
                        <a:gs pos="0">
                          <a:srgbClr val="C50849">
                            <a:alpha val="0"/>
                          </a:srgbClr>
                        </a:gs>
                        <a:gs pos="82001">
                          <a:srgbClr val="B43E85">
                            <a:alpha val="26000"/>
                          </a:srgbClr>
                        </a:gs>
                      </a:gsLst>
                      <a:lin ang="5400000" scaled="0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0" name="Группа 19"/>
          <p:cNvGrpSpPr/>
          <p:nvPr/>
        </p:nvGrpSpPr>
        <p:grpSpPr>
          <a:xfrm>
            <a:off x="1285853" y="1505264"/>
            <a:ext cx="6643733" cy="3888000"/>
            <a:chOff x="1285853" y="1505264"/>
            <a:chExt cx="6643733" cy="3888000"/>
          </a:xfrm>
        </p:grpSpPr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1285853" y="3484609"/>
              <a:ext cx="2015590" cy="1571"/>
            </a:xfrm>
            <a:prstGeom prst="line">
              <a:avLst/>
            </a:prstGeom>
            <a:ln w="38100">
              <a:solidFill>
                <a:srgbClr val="FFCC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5400000" flipH="1" flipV="1">
              <a:off x="5753889" y="1890227"/>
              <a:ext cx="777601" cy="431822"/>
            </a:xfrm>
            <a:prstGeom prst="line">
              <a:avLst/>
            </a:prstGeom>
            <a:ln w="38100">
              <a:solidFill>
                <a:srgbClr val="FFCC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2686689" y="1890227"/>
              <a:ext cx="777601" cy="431822"/>
            </a:xfrm>
            <a:prstGeom prst="line">
              <a:avLst/>
            </a:prstGeom>
            <a:ln w="38100">
              <a:solidFill>
                <a:srgbClr val="FFCC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 flipH="1" flipV="1">
              <a:off x="4579169" y="1927930"/>
              <a:ext cx="989672" cy="144341"/>
            </a:xfrm>
            <a:prstGeom prst="line">
              <a:avLst/>
            </a:prstGeom>
            <a:ln w="38100">
              <a:solidFill>
                <a:srgbClr val="FFCC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3541841" y="1891845"/>
              <a:ext cx="989672" cy="216510"/>
            </a:xfrm>
            <a:prstGeom prst="line">
              <a:avLst/>
            </a:prstGeom>
            <a:ln w="38100">
              <a:solidFill>
                <a:srgbClr val="FFCC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5907475" y="3483038"/>
              <a:ext cx="2022111" cy="1571"/>
            </a:xfrm>
            <a:prstGeom prst="line">
              <a:avLst/>
            </a:prstGeom>
            <a:ln w="38100">
              <a:solidFill>
                <a:srgbClr val="FFCC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2559701" y="4643613"/>
              <a:ext cx="777600" cy="721701"/>
            </a:xfrm>
            <a:prstGeom prst="line">
              <a:avLst/>
            </a:prstGeom>
            <a:ln w="38100">
              <a:solidFill>
                <a:srgbClr val="FFCC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5400000">
              <a:off x="4448107" y="4768090"/>
              <a:ext cx="320612" cy="1604"/>
            </a:xfrm>
            <a:prstGeom prst="line">
              <a:avLst/>
            </a:prstGeom>
            <a:ln w="38100">
              <a:solidFill>
                <a:srgbClr val="FFCC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rot="16200000" flipH="1">
              <a:off x="5879525" y="4643613"/>
              <a:ext cx="777600" cy="721701"/>
            </a:xfrm>
            <a:prstGeom prst="line">
              <a:avLst/>
            </a:prstGeom>
            <a:ln w="38100">
              <a:solidFill>
                <a:srgbClr val="FFCC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Прямоугольник 18"/>
          <p:cNvSpPr/>
          <p:nvPr/>
        </p:nvSpPr>
        <p:spPr>
          <a:xfrm>
            <a:off x="3357554" y="2521823"/>
            <a:ext cx="2534459" cy="20351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3000"/>
              </a:lnSpc>
            </a:pPr>
            <a:r>
              <a:rPr lang="ru-RU" sz="3000" spc="200" dirty="0" smtClean="0">
                <a:solidFill>
                  <a:schemeClr val="bg1"/>
                </a:solidFill>
                <a:effectLst>
                  <a:glow rad="101600">
                    <a:srgbClr val="FF99FF">
                      <a:alpha val="60000"/>
                    </a:srgbClr>
                  </a:glow>
                </a:effectLst>
                <a:latin typeface="Monotype Corsiva"/>
                <a:ea typeface="Times New Roman"/>
              </a:rPr>
              <a:t>Работа</a:t>
            </a:r>
            <a:endParaRPr lang="ru-RU" sz="3000" b="1" cap="none" spc="300" dirty="0" smtClean="0">
              <a:ln w="28575">
                <a:solidFill>
                  <a:srgbClr val="3366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glow rad="101600">
                  <a:srgbClr val="FF99FF">
                    <a:alpha val="60000"/>
                  </a:srgbClr>
                </a:glow>
              </a:effectLst>
              <a:latin typeface="Monotype Corsiva" pitchFamily="66" charset="0"/>
            </a:endParaRPr>
          </a:p>
          <a:p>
            <a:pPr algn="ctr">
              <a:lnSpc>
                <a:spcPts val="3000"/>
              </a:lnSpc>
            </a:pPr>
            <a:r>
              <a:rPr lang="ru-RU" sz="3000" spc="200" dirty="0" smtClean="0">
                <a:solidFill>
                  <a:schemeClr val="bg1"/>
                </a:solidFill>
                <a:effectLst>
                  <a:glow rad="101600">
                    <a:srgbClr val="FF99FF">
                      <a:alpha val="60000"/>
                    </a:srgbClr>
                  </a:glow>
                </a:effectLst>
                <a:latin typeface="Monotype Corsiva"/>
                <a:ea typeface="Times New Roman"/>
              </a:rPr>
              <a:t>со</a:t>
            </a:r>
          </a:p>
          <a:p>
            <a:pPr algn="ctr">
              <a:lnSpc>
                <a:spcPts val="3000"/>
              </a:lnSpc>
            </a:pPr>
            <a:r>
              <a:rPr lang="ru-RU" sz="3000" spc="200" dirty="0" smtClean="0">
                <a:solidFill>
                  <a:schemeClr val="bg1"/>
                </a:solidFill>
                <a:effectLst>
                  <a:glow rad="101600">
                    <a:srgbClr val="FF99FF">
                      <a:alpha val="60000"/>
                    </a:srgbClr>
                  </a:glow>
                </a:effectLst>
                <a:latin typeface="Monotype Corsiva"/>
              </a:rPr>
              <a:t>школьниками</a:t>
            </a:r>
            <a:endParaRPr lang="ru-RU" sz="3000" b="1" spc="300" dirty="0" smtClean="0">
              <a:ln w="28575">
                <a:solidFill>
                  <a:srgbClr val="3366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glow rad="101600">
                  <a:srgbClr val="FF99FF">
                    <a:alpha val="60000"/>
                  </a:srgbClr>
                </a:glow>
              </a:effectLst>
              <a:latin typeface="Monotype Corsiva" pitchFamily="66" charset="0"/>
            </a:endParaRPr>
          </a:p>
          <a:p>
            <a:pPr algn="ctr">
              <a:lnSpc>
                <a:spcPts val="3000"/>
              </a:lnSpc>
            </a:pPr>
            <a:r>
              <a:rPr lang="ru-RU" sz="3000" spc="200" dirty="0" smtClean="0">
                <a:solidFill>
                  <a:schemeClr val="bg1"/>
                </a:solidFill>
                <a:effectLst>
                  <a:glow rad="101600">
                    <a:srgbClr val="FF99FF">
                      <a:alpha val="60000"/>
                    </a:srgbClr>
                  </a:glow>
                </a:effectLst>
                <a:latin typeface="Monotype Corsiva"/>
                <a:ea typeface="Times New Roman"/>
              </a:rPr>
              <a:t>и с</a:t>
            </a:r>
          </a:p>
          <a:p>
            <a:pPr algn="ctr">
              <a:lnSpc>
                <a:spcPts val="3000"/>
              </a:lnSpc>
            </a:pPr>
            <a:r>
              <a:rPr lang="ru-RU" sz="3000" spc="200" dirty="0" smtClean="0">
                <a:solidFill>
                  <a:schemeClr val="bg1"/>
                </a:solidFill>
                <a:effectLst>
                  <a:glow rad="101600">
                    <a:srgbClr val="FF99FF">
                      <a:alpha val="60000"/>
                    </a:srgbClr>
                  </a:glow>
                </a:effectLst>
                <a:latin typeface="Monotype Corsiva"/>
                <a:ea typeface="Times New Roman"/>
              </a:rPr>
              <a:t>молодежью</a:t>
            </a:r>
            <a:endParaRPr lang="ru-RU" sz="3000" b="1" cap="none" spc="300" dirty="0">
              <a:ln w="28575">
                <a:solidFill>
                  <a:srgbClr val="3366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glow rad="101600">
                  <a:srgbClr val="FF99FF">
                    <a:alpha val="60000"/>
                  </a:srgbClr>
                </a:glo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Click="0" advTm="20000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zoom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zoom dir="in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4284</TotalTime>
  <Words>177</Words>
  <Application>Microsoft Office PowerPoint</Application>
  <PresentationFormat>Экран (4:3)</PresentationFormat>
  <Paragraphs>72</Paragraphs>
  <Slides>10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Arial</vt:lpstr>
      <vt:lpstr>Times New Roman</vt:lpstr>
      <vt:lpstr>Franklin Gothic Medium</vt:lpstr>
      <vt:lpstr>verdana</vt:lpstr>
      <vt:lpstr>Century Schoolbook</vt:lpstr>
      <vt:lpstr>Monotype Corsiva</vt:lpstr>
      <vt:lpstr>Wingdings</vt:lpstr>
      <vt:lpstr>Franklin Gothic Book</vt:lpstr>
      <vt:lpstr>Wingdings 2</vt:lpstr>
      <vt:lpstr>Трек</vt:lpstr>
      <vt:lpstr>СИДОРОВ ВИТАЛИЙ ВАЛЕРьяНОВИЧ</vt:lpstr>
      <vt:lpstr>Слайд 2</vt:lpstr>
      <vt:lpstr>Слайд 3</vt:lpstr>
      <vt:lpstr>МОЕ  ПЕДАГОГИЧЕСКОЕ  КРЕДО</vt:lpstr>
      <vt:lpstr>Слайд 5</vt:lpstr>
      <vt:lpstr>Тема  самообразования: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Виталий</cp:lastModifiedBy>
  <cp:revision>2798</cp:revision>
  <dcterms:created xsi:type="dcterms:W3CDTF">2008-04-05T14:28:43Z</dcterms:created>
  <dcterms:modified xsi:type="dcterms:W3CDTF">2011-11-27T09:57:38Z</dcterms:modified>
</cp:coreProperties>
</file>