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Masters/slideMaster7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  <p:sldMasterId id="2147483744" r:id="rId2"/>
    <p:sldMasterId id="2147483768" r:id="rId3"/>
    <p:sldMasterId id="2147483792" r:id="rId4"/>
    <p:sldMasterId id="2147483804" r:id="rId5"/>
    <p:sldMasterId id="2147483816" r:id="rId6"/>
    <p:sldMasterId id="2147483828" r:id="rId7"/>
    <p:sldMasterId id="2147483840" r:id="rId8"/>
  </p:sldMasterIdLst>
  <p:sldIdLst>
    <p:sldId id="256" r:id="rId9"/>
    <p:sldId id="281" r:id="rId10"/>
    <p:sldId id="257" r:id="rId11"/>
    <p:sldId id="258" r:id="rId12"/>
    <p:sldId id="259" r:id="rId13"/>
    <p:sldId id="260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83" r:id="rId22"/>
    <p:sldId id="269" r:id="rId23"/>
    <p:sldId id="272" r:id="rId24"/>
    <p:sldId id="287" r:id="rId25"/>
    <p:sldId id="271" r:id="rId26"/>
    <p:sldId id="273" r:id="rId27"/>
    <p:sldId id="284" r:id="rId28"/>
    <p:sldId id="274" r:id="rId29"/>
    <p:sldId id="276" r:id="rId30"/>
    <p:sldId id="282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checke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checker dir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checker dir="vert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checker dir="vert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checker dir="vert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checker dir="vert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checker dir="vert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checker dir="vert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checker dir="vert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hecker dir="vert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checker dir="vert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checker dir="vert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checker dir="vert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checker dir="vert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checker dir="vert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hecker dir="vert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hecker dir="vert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hecker dir="vert"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checker dir="vert"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checker dir="vert"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screen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hecker dir="vert"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hecke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hecker dir="vert"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hecker dir="vert"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hecke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>
    <p:checker dir="vert"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>
    <p:checker dir="vert"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>
    <p:checker dir="vert"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ransition>
    <p:checker dir="vert"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ransition>
    <p:checker dir="vert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ransition>
    <p:checker dir="vert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screen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ransition>
    <p:checker dir="vert"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ransition>
    <p:checker dir="vert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5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0"/>
            <a:ext cx="6960414" cy="1795456"/>
          </a:xfrm>
        </p:spPr>
        <p:txBody>
          <a:bodyPr>
            <a:normAutofit/>
          </a:bodyPr>
          <a:lstStyle/>
          <a:p>
            <a:r>
              <a:rPr lang="ru-RU" sz="8000" b="1" dirty="0" smtClean="0"/>
              <a:t>Паранаука</a:t>
            </a:r>
            <a:endParaRPr lang="ru-RU" sz="8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41040" y="5301208"/>
            <a:ext cx="4602960" cy="1556792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sz="2000" b="1" dirty="0" smtClean="0">
                <a:solidFill>
                  <a:schemeClr val="bg1"/>
                </a:solidFill>
              </a:rPr>
              <a:t>АВТОР:  Иванова Алена, ученица 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10 класса МКОУ « СЛОБОДО – ТУРИНСКАЯ СОШ№2»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01046fdx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67544" y="1772816"/>
            <a:ext cx="5357850" cy="3673104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14290"/>
            <a:ext cx="4824536" cy="2494630"/>
          </a:xfrm>
          <a:solidFill>
            <a:srgbClr val="FFFF00"/>
          </a:solidFill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bg1"/>
                </a:solidFill>
              </a:rPr>
              <a:t>Ложное учение о локализации отдельных психических способностей в различных участках мозга, якобы различаемых путём непосредственного ощупывания внешнего рельефа человеческого черепа.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122" name="WordArt 2"/>
          <p:cNvSpPr>
            <a:spLocks noChangeArrowheads="1" noChangeShapeType="1" noTextEdit="1"/>
          </p:cNvSpPr>
          <p:nvPr/>
        </p:nvSpPr>
        <p:spPr bwMode="auto">
          <a:xfrm>
            <a:off x="4355976" y="4071942"/>
            <a:ext cx="4464496" cy="2786058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 rtl="0"/>
            <a:r>
              <a:rPr lang="ru-RU" sz="3600" b="1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Френология</a:t>
            </a:r>
            <a:endParaRPr lang="ru-RU" sz="3600" b="1" kern="10" spc="0" dirty="0">
              <a:ln w="9525">
                <a:noFill/>
                <a:round/>
                <a:headEnd/>
                <a:tailEnd/>
              </a:ln>
              <a:solidFill>
                <a:srgbClr val="FF0000"/>
              </a:solidFill>
              <a:effectLst>
                <a:outerShdw dist="53882" dir="2700000" algn="ctr" rotWithShape="0">
                  <a:srgbClr val="C0C0C0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5" name="Рисунок 4" descr="numerology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448956" y="0"/>
            <a:ext cx="3695044" cy="3571876"/>
          </a:xfrm>
          <a:prstGeom prst="rect">
            <a:avLst/>
          </a:prstGeom>
        </p:spPr>
      </p:pic>
      <p:pic>
        <p:nvPicPr>
          <p:cNvPr id="6" name="Рисунок 5" descr="phreno0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2786058"/>
            <a:ext cx="3819268" cy="4071942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1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st-c_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857752" y="3214682"/>
            <a:ext cx="4444848" cy="3643318"/>
          </a:xfrm>
          <a:prstGeom prst="rect">
            <a:avLst/>
          </a:prstGeom>
        </p:spPr>
      </p:pic>
      <p:pic>
        <p:nvPicPr>
          <p:cNvPr id="8" name="Рисунок 7" descr="labirint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" y="3214686"/>
            <a:ext cx="4786313" cy="3643314"/>
          </a:xfrm>
          <a:prstGeom prst="rect">
            <a:avLst/>
          </a:prstGeom>
        </p:spPr>
      </p:pic>
      <p:sp>
        <p:nvSpPr>
          <p:cNvPr id="6147" name="WordArt 3"/>
          <p:cNvSpPr>
            <a:spLocks noChangeArrowheads="1" noChangeShapeType="1" noTextEdit="1"/>
          </p:cNvSpPr>
          <p:nvPr/>
        </p:nvSpPr>
        <p:spPr bwMode="auto">
          <a:xfrm>
            <a:off x="1619672" y="1785926"/>
            <a:ext cx="4671587" cy="2291146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 rtl="0"/>
            <a:r>
              <a:rPr lang="ru-RU" sz="3600" kern="10" spc="0" dirty="0" smtClean="0">
                <a:ln w="9525">
                  <a:round/>
                  <a:headEnd/>
                  <a:tailEnd/>
                </a:ln>
                <a:solidFill>
                  <a:srgbClr val="FF0000"/>
                </a:solidFill>
                <a:effectLst/>
                <a:latin typeface="Times New Roman"/>
                <a:cs typeface="Times New Roman"/>
              </a:rPr>
              <a:t>Геомантия</a:t>
            </a:r>
            <a:endParaRPr lang="ru-RU" sz="3600" kern="10" spc="0" dirty="0">
              <a:ln w="9525">
                <a:round/>
                <a:headEnd/>
                <a:tailEnd/>
              </a:ln>
              <a:solidFill>
                <a:srgbClr val="FF0000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548680"/>
            <a:ext cx="8892480" cy="1569660"/>
          </a:xfrm>
          <a:prstGeom prst="rect">
            <a:avLst/>
          </a:prstGeom>
          <a:solidFill>
            <a:srgbClr val="00B050"/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Популярный в арабских странах метод гадания, основанный на толковании отметок на земле или рисунков, которые образуются в результате подбрасывания горсти земли, камешков или песчинок.</a:t>
            </a:r>
            <a:r>
              <a:rPr lang="ru-RU" sz="2400" b="1" dirty="0" smtClean="0"/>
              <a:t> </a:t>
            </a:r>
            <a:endParaRPr lang="ru-RU" sz="2400" b="1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252665333177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357422" y="857232"/>
            <a:ext cx="4381520" cy="3895725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4811718"/>
            <a:ext cx="8229600" cy="2046282"/>
          </a:xfrm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/>
              <a:t>     </a:t>
            </a:r>
            <a:r>
              <a:rPr lang="ru-RU" b="1" dirty="0" smtClean="0">
                <a:solidFill>
                  <a:schemeClr val="bg1"/>
                </a:solidFill>
              </a:rPr>
              <a:t>Определение типа личности человека и его душевных качеств, исходя из анализа характерных особенностей лица и выражения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170" name="WordArt 2"/>
          <p:cNvSpPr>
            <a:spLocks noChangeArrowheads="1" noChangeShapeType="1" noTextEdit="1"/>
          </p:cNvSpPr>
          <p:nvPr/>
        </p:nvSpPr>
        <p:spPr bwMode="auto">
          <a:xfrm>
            <a:off x="0" y="0"/>
            <a:ext cx="8929718" cy="1357298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/>
                <a:latin typeface="Impact"/>
              </a:rPr>
              <a:t>Физиогномика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/>
              <a:latin typeface="Impact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717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WordArt 2"/>
          <p:cNvSpPr>
            <a:spLocks noChangeArrowheads="1" noChangeShapeType="1" noTextEdit="1"/>
          </p:cNvSpPr>
          <p:nvPr/>
        </p:nvSpPr>
        <p:spPr bwMode="auto">
          <a:xfrm>
            <a:off x="0" y="0"/>
            <a:ext cx="8858280" cy="15716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b="1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Толкование сновидений</a:t>
            </a:r>
            <a:endParaRPr lang="ru-RU" sz="3600" b="1" kern="10" spc="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pic>
        <p:nvPicPr>
          <p:cNvPr id="6" name="Рисунок 5" descr="dilbestesleeppppzk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1520" y="1628800"/>
            <a:ext cx="3976696" cy="500063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714876" y="2428868"/>
            <a:ext cx="3786182" cy="3785652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Сновидения- субъективно переживаемые психические явления, периодически возникающие во время естественного сна. А толкование-это то, что предвещает нам сон. </a:t>
            </a:r>
            <a:endParaRPr lang="ru-RU" sz="2400" b="1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</a:rPr>
              <a:t>УФОЛОГИЯ</a:t>
            </a:r>
            <a:endParaRPr lang="ru-RU" sz="80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NC\Pictures\small_2aliens_jp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132856"/>
            <a:ext cx="4512501" cy="338437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572000" y="1556792"/>
            <a:ext cx="432048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Пришельцы оставляют в наше время немало следов своего пребывания на Земле. Сюда можно отнести показания очевидцев, которые по их рассказам были похищении пришельцами. Этих свидетельств все больше, и трудно отличить где правда, а где выдумка человеческого воображения. По словам опытных </a:t>
            </a:r>
            <a:r>
              <a:rPr lang="ru-RU" b="1" dirty="0" err="1" smtClean="0">
                <a:solidFill>
                  <a:schemeClr val="bg1"/>
                </a:solidFill>
              </a:rPr>
              <a:t>уфологов</a:t>
            </a:r>
            <a:r>
              <a:rPr lang="ru-RU" b="1" dirty="0" smtClean="0">
                <a:solidFill>
                  <a:schemeClr val="bg1"/>
                </a:solidFill>
              </a:rPr>
              <a:t> подтверждается лишь треть случаев. Подтверждается – термин довольно условный, который оценивается по тому, как адекватно ведет себя собеседник. 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52"/>
            <a:ext cx="4214810" cy="585791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b="1" dirty="0" smtClean="0"/>
              <a:t>Значение </a:t>
            </a:r>
            <a:r>
              <a:rPr lang="ru-RU" sz="2400" b="1" dirty="0" err="1" smtClean="0"/>
              <a:t>паранауки</a:t>
            </a:r>
            <a:r>
              <a:rPr lang="ru-RU" sz="2400" b="1" dirty="0" smtClean="0"/>
              <a:t> не только в том, что они удовлетворяют духовные потребности невежественных людей. Паранаука в ее современном виде — естественный спутник науки и вместе с тем вызов ей в условиях демократического общественного устройства, когда наука вынуждена вести диалог с другими </a:t>
            </a:r>
            <a:r>
              <a:rPr lang="ru-RU" sz="2400" b="1" dirty="0" err="1" smtClean="0"/>
              <a:t>социокультурными</a:t>
            </a:r>
            <a:r>
              <a:rPr lang="ru-RU" sz="2400" b="1" dirty="0" smtClean="0"/>
              <a:t> системами и не может окончательно устранить оппонентов.</a:t>
            </a:r>
            <a:endParaRPr lang="ru-RU" sz="2400" b="1" dirty="0"/>
          </a:p>
        </p:txBody>
      </p:sp>
      <p:pic>
        <p:nvPicPr>
          <p:cNvPr id="4" name="Рисунок 3" descr="72513759_vedezevanje1.gif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730750" y="0"/>
            <a:ext cx="4413250" cy="6858000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Прославившиеся люди: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4614866" cy="4177038"/>
          </a:xfrm>
          <a:solidFill>
            <a:srgbClr val="FFFF00"/>
          </a:solidFill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Мария </a:t>
            </a:r>
            <a:r>
              <a:rPr lang="ru-RU" dirty="0" err="1" smtClean="0"/>
              <a:t>Ленорман</a:t>
            </a:r>
            <a:r>
              <a:rPr lang="ru-RU" dirty="0" smtClean="0"/>
              <a:t>. </a:t>
            </a:r>
            <a:r>
              <a:rPr lang="ru-RU" b="1" dirty="0" smtClean="0"/>
              <a:t>Знаменитая французская гадалка и пророчица по прозвищу Черная Мария прославилась благодаря тому, что предсказывала даты смерти самых знаменитых на то время людей. Она знала когда и как ее настигнет смерть. </a:t>
            </a:r>
            <a:r>
              <a:rPr lang="ru-RU" b="1" dirty="0" err="1" smtClean="0"/>
              <a:t>Ленорман</a:t>
            </a:r>
            <a:r>
              <a:rPr lang="ru-RU" b="1" dirty="0" smtClean="0"/>
              <a:t> не ошиблась ни разу.</a:t>
            </a:r>
            <a:endParaRPr lang="ru-RU" b="1" dirty="0"/>
          </a:p>
        </p:txBody>
      </p:sp>
      <p:pic>
        <p:nvPicPr>
          <p:cNvPr id="4" name="Рисунок 3" descr="lenorm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357817" y="1571612"/>
            <a:ext cx="2593197" cy="4286280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5364088" y="5517232"/>
            <a:ext cx="237626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МАРИЯ ЛЕНОРМАН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4043362" cy="5883328"/>
          </a:xfrm>
          <a:solidFill>
            <a:srgbClr val="FFFF00"/>
          </a:solidFill>
        </p:spPr>
        <p:txBody>
          <a:bodyPr>
            <a:normAutofit fontScale="92500" lnSpcReduction="20000"/>
          </a:bodyPr>
          <a:lstStyle/>
          <a:p>
            <a:r>
              <a:rPr lang="ru-RU" sz="5200" b="1" dirty="0" smtClean="0">
                <a:solidFill>
                  <a:srgbClr val="FF0000"/>
                </a:solidFill>
              </a:rPr>
              <a:t>Аристотель</a:t>
            </a:r>
          </a:p>
          <a:p>
            <a:pPr>
              <a:buNone/>
            </a:pPr>
            <a:r>
              <a:rPr lang="ru-RU" dirty="0" smtClean="0"/>
              <a:t>     </a:t>
            </a:r>
            <a:r>
              <a:rPr lang="ru-RU" b="1" dirty="0" smtClean="0"/>
              <a:t>Много внимания уделял изучению особенностей человеческого лица. Он считал, что черты лица, его форма, общее выражение присущи определенным типам людей, с конкретными чертами характера, склонностями к различной деятельности, способностями и интеллектом</a:t>
            </a:r>
            <a:endParaRPr lang="ru-RU" b="1" dirty="0"/>
          </a:p>
        </p:txBody>
      </p:sp>
      <p:pic>
        <p:nvPicPr>
          <p:cNvPr id="4" name="Рисунок 3" descr="1268712281_38a279d07a0c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958222" y="642918"/>
            <a:ext cx="3647624" cy="4929222"/>
          </a:xfrm>
          <a:prstGeom prst="rect">
            <a:avLst/>
          </a:prstGeom>
        </p:spPr>
      </p:pic>
      <p:sp>
        <p:nvSpPr>
          <p:cNvPr id="7" name="Овал 6"/>
          <p:cNvSpPr/>
          <p:nvPr/>
        </p:nvSpPr>
        <p:spPr>
          <a:xfrm>
            <a:off x="5292080" y="5805264"/>
            <a:ext cx="3240360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АРИСТОТЕЛЬ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23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643042" y="285728"/>
            <a:ext cx="6059170" cy="6000768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71934" y="500042"/>
            <a:ext cx="4614866" cy="5954766"/>
          </a:xfrm>
          <a:solidFill>
            <a:srgbClr val="FFFF00"/>
          </a:solidFill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    </a:t>
            </a:r>
            <a:r>
              <a:rPr lang="ru-RU" sz="3900" b="1" dirty="0" err="1" smtClean="0">
                <a:solidFill>
                  <a:schemeClr val="bg1"/>
                </a:solidFill>
              </a:rPr>
              <a:t>Гебер</a:t>
            </a:r>
            <a:endParaRPr lang="ru-RU" sz="3900" b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b="1" dirty="0" smtClean="0">
                <a:solidFill>
                  <a:schemeClr val="bg1"/>
                </a:solidFill>
              </a:rPr>
              <a:t>Самым талантливым и прославленным арабским алхимиком был </a:t>
            </a:r>
            <a:r>
              <a:rPr lang="ru-RU" b="1" u="sng" dirty="0" err="1" smtClean="0">
                <a:solidFill>
                  <a:schemeClr val="bg1"/>
                </a:solidFill>
              </a:rPr>
              <a:t>Джабир</a:t>
            </a:r>
            <a:r>
              <a:rPr lang="ru-RU" b="1" u="sng" dirty="0" smtClean="0">
                <a:solidFill>
                  <a:schemeClr val="bg1"/>
                </a:solidFill>
              </a:rPr>
              <a:t> ибн </a:t>
            </a:r>
            <a:r>
              <a:rPr lang="ru-RU" b="1" u="sng" dirty="0" err="1" smtClean="0">
                <a:solidFill>
                  <a:schemeClr val="bg1"/>
                </a:solidFill>
              </a:rPr>
              <a:t>Хайян</a:t>
            </a:r>
            <a:r>
              <a:rPr lang="ru-RU" b="1" u="sng" dirty="0" smtClean="0">
                <a:solidFill>
                  <a:schemeClr val="bg1"/>
                </a:solidFill>
              </a:rPr>
              <a:t> (конец 8 в.)</a:t>
            </a:r>
            <a:r>
              <a:rPr lang="ru-RU" b="1" dirty="0" smtClean="0">
                <a:solidFill>
                  <a:schemeClr val="bg1"/>
                </a:solidFill>
              </a:rPr>
              <a:t>, позднее ставший известным в Европе под именем </a:t>
            </a:r>
            <a:r>
              <a:rPr lang="ru-RU" b="1" dirty="0" err="1" smtClean="0">
                <a:solidFill>
                  <a:schemeClr val="bg1"/>
                </a:solidFill>
              </a:rPr>
              <a:t>Гебер</a:t>
            </a:r>
            <a:r>
              <a:rPr lang="ru-RU" b="1" dirty="0" smtClean="0">
                <a:solidFill>
                  <a:schemeClr val="bg1"/>
                </a:solidFill>
              </a:rPr>
              <a:t>. </a:t>
            </a:r>
            <a:r>
              <a:rPr lang="ru-RU" b="1" dirty="0" err="1" smtClean="0">
                <a:solidFill>
                  <a:schemeClr val="bg1"/>
                </a:solidFill>
              </a:rPr>
              <a:t>Джабир</a:t>
            </a:r>
            <a:r>
              <a:rPr lang="ru-RU" b="1" dirty="0" smtClean="0">
                <a:solidFill>
                  <a:schemeClr val="bg1"/>
                </a:solidFill>
              </a:rPr>
              <a:t> полагал, что сера и ртуть являются двумя противоположными началами, из которых образуются семь других металлов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Geber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00034" y="1000108"/>
            <a:ext cx="3664001" cy="4714908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755576" y="5805264"/>
            <a:ext cx="2592288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ГЕБЕР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ЦЕЛЬ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1. ПОКАЗАТЬ, ЧТО НАРЯДУ С НАУКОЙ КАК СПОСОБОМ ПОЗНАНИЯ МИРА СУЩЕСТВУЮТ И ДРУГИЕ ПУТИ ПОЗНАНИЯ.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2. РАССМОТРЕТЬ  ВИДЫ ПАРАНАУК И ИХ СУТЬ</a:t>
            </a:r>
          </a:p>
          <a:p>
            <a:pPr>
              <a:buNone/>
            </a:pP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NC\Pictures\lori-0000439381-www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404665"/>
            <a:ext cx="3960440" cy="2640294"/>
          </a:xfrm>
          <a:prstGeom prst="rect">
            <a:avLst/>
          </a:prstGeom>
          <a:noFill/>
        </p:spPr>
      </p:pic>
      <p:pic>
        <p:nvPicPr>
          <p:cNvPr id="2051" name="Picture 3" descr="C:\Users\NC\Pictures\84326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12160" y="404664"/>
            <a:ext cx="2580878" cy="3441171"/>
          </a:xfrm>
          <a:prstGeom prst="rect">
            <a:avLst/>
          </a:prstGeom>
          <a:noFill/>
        </p:spPr>
      </p:pic>
      <p:pic>
        <p:nvPicPr>
          <p:cNvPr id="2052" name="Picture 4" descr="C:\Users\NC\Pictures\0_24a3_bb1c008d_L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619672" y="3595345"/>
            <a:ext cx="4327128" cy="3262655"/>
          </a:xfrm>
          <a:prstGeom prst="rect">
            <a:avLst/>
          </a:prstGeom>
          <a:noFill/>
        </p:spPr>
      </p:pic>
      <p:sp>
        <p:nvSpPr>
          <p:cNvPr id="7" name="Овал 6"/>
          <p:cNvSpPr/>
          <p:nvPr/>
        </p:nvSpPr>
        <p:spPr>
          <a:xfrm>
            <a:off x="6516216" y="4149080"/>
            <a:ext cx="216024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ДЖУНА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0" y="5445224"/>
            <a:ext cx="152596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ВАНГА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211960" y="1700808"/>
            <a:ext cx="1728192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ПАВЕЛ ГЛОБА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numerologiya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571471" y="428604"/>
            <a:ext cx="8096273" cy="6072205"/>
          </a:xfrm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72738_8231c183_XL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55576" y="332656"/>
            <a:ext cx="7620000" cy="6096000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     СПАСИБО ЗА   ВНИМАНИЕ!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457200" y="285750"/>
            <a:ext cx="8229600" cy="6169025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 fontScale="85000" lnSpcReduction="10000"/>
          </a:bodyPr>
          <a:lstStyle/>
          <a:p>
            <a:r>
              <a:rPr lang="ru-RU" sz="4700" b="1" u="sng" dirty="0" err="1" smtClean="0">
                <a:solidFill>
                  <a:schemeClr val="accent2"/>
                </a:solidFill>
              </a:rPr>
              <a:t>Паранаука</a:t>
            </a:r>
            <a:endParaRPr lang="ru-RU" sz="4700" b="1" u="sng" dirty="0" smtClean="0">
              <a:solidFill>
                <a:schemeClr val="accent2"/>
              </a:solidFill>
            </a:endParaRPr>
          </a:p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(от греч. </a:t>
            </a:r>
            <a:r>
              <a:rPr lang="ru-RU" b="1" dirty="0" err="1" smtClean="0"/>
              <a:t>para</a:t>
            </a:r>
            <a:r>
              <a:rPr lang="ru-RU" b="1" dirty="0" smtClean="0"/>
              <a:t> — около, возле, при) — термин, обозначающий многообразие сопутствующих науке идейно-теоретических учений и течений, существующих за ее пределами, но связанных с нею определенной общностью проблематики или методологии.</a:t>
            </a:r>
          </a:p>
          <a:p>
            <a:r>
              <a:rPr lang="ru-RU" b="1" dirty="0" smtClean="0"/>
              <a:t>Понятие «Паранаука» сформулировано в рамках философии и социологии науки и фиксирует ряд результатов о природе науки и ее взаимодействии с окружением, в частности, стремление провести линию различия между наукой и иными типами знания. </a:t>
            </a:r>
          </a:p>
          <a:p>
            <a:pPr>
              <a:buNone/>
            </a:pPr>
            <a:endParaRPr lang="ru-RU" b="1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43306" y="546044"/>
            <a:ext cx="5043494" cy="5907292"/>
          </a:xfrm>
        </p:spPr>
        <p:style>
          <a:lnRef idx="0">
            <a:scrgbClr r="0" g="0" b="0"/>
          </a:lnRef>
          <a:fillRef idx="1002">
            <a:schemeClr val="dk1"/>
          </a:fillRef>
          <a:effectRef idx="0">
            <a:scrgbClr r="0" g="0" b="0"/>
          </a:effectRef>
          <a:fontRef idx="major"/>
        </p:style>
        <p:txBody>
          <a:bodyPr>
            <a:normAutofit fontScale="77500" lnSpcReduction="20000"/>
          </a:bodyPr>
          <a:lstStyle/>
          <a:p>
            <a:r>
              <a:rPr lang="ru-RU" b="1" dirty="0" smtClean="0"/>
              <a:t>Самостоятельный тип </a:t>
            </a:r>
            <a:r>
              <a:rPr lang="ru-RU" b="1" dirty="0" err="1" smtClean="0"/>
              <a:t>Паранаук</a:t>
            </a:r>
            <a:r>
              <a:rPr lang="ru-RU" b="1" dirty="0" smtClean="0"/>
              <a:t> представляют собой «оккультные науки»</a:t>
            </a:r>
            <a:r>
              <a:rPr lang="ru-RU" b="1" dirty="0" smtClean="0">
                <a:solidFill>
                  <a:srgbClr val="FF0000"/>
                </a:solidFill>
              </a:rPr>
              <a:t> (алхимия, астрология, френология, геомантия, хиромантия, физиогномика, толкование сновидений и пр.). </a:t>
            </a:r>
          </a:p>
          <a:p>
            <a:r>
              <a:rPr lang="ru-RU" b="1" dirty="0" smtClean="0"/>
              <a:t>«Оккультные науки» опираются на натурфилософские теории и др. мифы, народный опыт и некоторые научные факты и методы, направляя все это синкретическое единство на то, чтобы предсказывать судьбу и способствовать ее оптимальному развертывани</a:t>
            </a:r>
            <a:r>
              <a:rPr lang="ru-RU" dirty="0" smtClean="0"/>
              <a:t>ю.</a:t>
            </a:r>
            <a:endParaRPr lang="ru-RU" dirty="0"/>
          </a:p>
        </p:txBody>
      </p:sp>
      <p:pic>
        <p:nvPicPr>
          <p:cNvPr id="4" name="Рисунок 3" descr="0211hor_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14282" y="571480"/>
            <a:ext cx="3369575" cy="5286412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85926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b="1" dirty="0" smtClean="0"/>
              <a:t>В чём разница между наукой и </a:t>
            </a:r>
            <a:r>
              <a:rPr lang="ru-RU" sz="2400" b="1" dirty="0" err="1" smtClean="0"/>
              <a:t>паранаукой</a:t>
            </a:r>
            <a:r>
              <a:rPr lang="ru-RU" sz="2400" b="1" dirty="0" smtClean="0"/>
              <a:t>?</a:t>
            </a:r>
            <a:br>
              <a:rPr lang="ru-RU" sz="2400" b="1" dirty="0" smtClean="0"/>
            </a:br>
            <a:r>
              <a:rPr lang="ru-RU" sz="2400" b="1" dirty="0" smtClean="0"/>
              <a:t> Между психологией и парапсихологией? </a:t>
            </a:r>
            <a:br>
              <a:rPr lang="ru-RU" sz="2400" b="1" dirty="0" smtClean="0"/>
            </a:br>
            <a:r>
              <a:rPr lang="ru-RU" sz="2400" b="1" dirty="0" smtClean="0"/>
              <a:t>Между нормальными и паранормальными явлениями?</a:t>
            </a:r>
            <a:endParaRPr lang="ru-RU" sz="2400" b="1" dirty="0"/>
          </a:p>
        </p:txBody>
      </p:sp>
      <p:pic>
        <p:nvPicPr>
          <p:cNvPr id="5" name="Рисунок 4" descr="Octopus-Predicts-World-Cup-Match-Results-2-570x46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776515">
            <a:off x="4412220" y="2296189"/>
            <a:ext cx="4294267" cy="3495684"/>
          </a:xfrm>
          <a:prstGeom prst="rect">
            <a:avLst/>
          </a:prstGeom>
        </p:spPr>
      </p:pic>
      <p:pic>
        <p:nvPicPr>
          <p:cNvPr id="4" name="Рисунок 3" descr="sr78-22a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20621014">
            <a:off x="436199" y="2515164"/>
            <a:ext cx="4139225" cy="3303102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88640"/>
            <a:ext cx="4069116" cy="645507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1600" dirty="0" smtClean="0"/>
              <a:t>        </a:t>
            </a:r>
            <a:r>
              <a:rPr lang="ru-RU" sz="2000" b="1" dirty="0" smtClean="0">
                <a:solidFill>
                  <a:schemeClr val="bg1"/>
                </a:solidFill>
              </a:rPr>
              <a:t>Приставка «пара» означает «около». </a:t>
            </a:r>
          </a:p>
          <a:p>
            <a:pPr algn="ctr">
              <a:buNone/>
            </a:pPr>
            <a:r>
              <a:rPr lang="ru-RU" sz="2000" b="1" u="sng" dirty="0" err="1" smtClean="0">
                <a:solidFill>
                  <a:srgbClr val="FF0000"/>
                </a:solidFill>
              </a:rPr>
              <a:t>Паранаука</a:t>
            </a:r>
            <a:r>
              <a:rPr lang="ru-RU" sz="2000" b="1" u="sng" dirty="0" smtClean="0">
                <a:solidFill>
                  <a:srgbClr val="FF0000"/>
                </a:solidFill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</a:rPr>
              <a:t>– </a:t>
            </a:r>
            <a:r>
              <a:rPr lang="ru-RU" sz="2000" b="1" u="sng" dirty="0" smtClean="0">
                <a:solidFill>
                  <a:schemeClr val="bg1"/>
                </a:solidFill>
              </a:rPr>
              <a:t>это просто иная </a:t>
            </a:r>
            <a:r>
              <a:rPr lang="ru-RU" sz="2000" b="1" dirty="0" smtClean="0">
                <a:solidFill>
                  <a:schemeClr val="bg1"/>
                </a:solidFill>
              </a:rPr>
              <a:t>(по сравнению с официальной) </a:t>
            </a:r>
            <a:r>
              <a:rPr lang="ru-RU" sz="2000" b="1" u="sng" dirty="0" smtClean="0">
                <a:solidFill>
                  <a:schemeClr val="bg1"/>
                </a:solidFill>
              </a:rPr>
              <a:t>ветвь науки, иная школа</a:t>
            </a:r>
            <a:r>
              <a:rPr lang="ru-RU" sz="2000" b="1" dirty="0" smtClean="0">
                <a:solidFill>
                  <a:schemeClr val="bg1"/>
                </a:solidFill>
              </a:rPr>
              <a:t> (или множество школ</a:t>
            </a:r>
            <a:r>
              <a:rPr lang="ru-RU" sz="2000" b="1" u="sng" dirty="0" smtClean="0">
                <a:solidFill>
                  <a:schemeClr val="bg1"/>
                </a:solidFill>
              </a:rPr>
              <a:t>), базирующаяся на иной научно-философской парадигме, использующая иные понятия, модели и методы.</a:t>
            </a:r>
            <a:r>
              <a:rPr lang="ru-RU" sz="2000" b="1" dirty="0" smtClean="0">
                <a:solidFill>
                  <a:schemeClr val="bg1"/>
                </a:solidFill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</a:rPr>
              <a:t>Современное Знание </a:t>
            </a:r>
            <a:r>
              <a:rPr lang="ru-RU" sz="2000" b="1" dirty="0" smtClean="0">
                <a:solidFill>
                  <a:schemeClr val="bg1"/>
                </a:solidFill>
              </a:rPr>
              <a:t>можно представить, как толстый, отвердевший </a:t>
            </a:r>
            <a:r>
              <a:rPr lang="ru-RU" sz="2000" b="1" dirty="0" smtClean="0">
                <a:solidFill>
                  <a:srgbClr val="FF0000"/>
                </a:solidFill>
              </a:rPr>
              <a:t>ствол большого дерева </a:t>
            </a:r>
            <a:r>
              <a:rPr lang="ru-RU" sz="2000" b="1" dirty="0" smtClean="0">
                <a:solidFill>
                  <a:schemeClr val="bg1"/>
                </a:solidFill>
              </a:rPr>
              <a:t>(официальная наука), поглощающий подавляющую часть питательных веществ и солнечного света и </a:t>
            </a:r>
            <a:r>
              <a:rPr lang="ru-RU" sz="2000" b="1" dirty="0" smtClean="0">
                <a:solidFill>
                  <a:srgbClr val="002060"/>
                </a:solidFill>
              </a:rPr>
              <a:t>мелкую поросль деревьев вокруг -</a:t>
            </a:r>
            <a:r>
              <a:rPr lang="ru-RU" sz="2000" b="1" dirty="0" err="1" smtClean="0">
                <a:solidFill>
                  <a:srgbClr val="002060"/>
                </a:solidFill>
              </a:rPr>
              <a:t>паранауки</a:t>
            </a:r>
            <a:r>
              <a:rPr lang="ru-RU" sz="2000" b="1" dirty="0" smtClean="0">
                <a:solidFill>
                  <a:srgbClr val="002060"/>
                </a:solidFill>
              </a:rPr>
              <a:t>. 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generalshermantree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357686" y="357166"/>
            <a:ext cx="4469324" cy="6072230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500034" y="500042"/>
            <a:ext cx="2857520" cy="10001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/>
                <a:latin typeface="Arial Black"/>
              </a:rPr>
              <a:t>Алхимия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/>
              <a:latin typeface="Arial Black"/>
            </a:endParaRPr>
          </a:p>
        </p:txBody>
      </p:sp>
      <p:pic>
        <p:nvPicPr>
          <p:cNvPr id="8" name="Содержимое 7" descr="09025ec5580ffe02dfa574565832153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500430" y="0"/>
            <a:ext cx="3571868" cy="3901312"/>
          </a:xfrm>
        </p:spPr>
      </p:pic>
      <p:pic>
        <p:nvPicPr>
          <p:cNvPr id="9" name="Рисунок 8" descr="cabala michelspacher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984735" y="3000372"/>
            <a:ext cx="3159265" cy="3857628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0" y="1988840"/>
            <a:ext cx="377991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Общее название существующих в различных культурах систем трансформации как физических предметов (в первую очередь металлов) или человеческого </a:t>
            </a:r>
          </a:p>
          <a:p>
            <a:pPr algn="ctr"/>
            <a:r>
              <a:rPr lang="ru-RU" sz="2400" b="1" dirty="0" smtClean="0"/>
              <a:t>организма , так и духовного.</a:t>
            </a:r>
            <a:endParaRPr lang="ru-RU" sz="2400" b="1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57752" y="3260688"/>
            <a:ext cx="3971924" cy="324014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sz="4200" b="1" dirty="0" smtClean="0"/>
              <a:t>Ложное учение, согласно которому, по расположению небесных светил, главным образом планет, якобы возможно предсказывать исход предпринимаемых действий, а также будущее отдельных людей и целых народов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074" name="WordArt 2" descr="Белый мрамор"/>
          <p:cNvSpPr>
            <a:spLocks noChangeArrowheads="1" noChangeShapeType="1" noTextEdit="1"/>
          </p:cNvSpPr>
          <p:nvPr/>
        </p:nvSpPr>
        <p:spPr bwMode="auto">
          <a:xfrm>
            <a:off x="571472" y="4643446"/>
            <a:ext cx="3890969" cy="114300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 rtl="0"/>
            <a:r>
              <a:rPr lang="ru-RU" sz="3600" kern="10" spc="0" dirty="0" smtClean="0">
                <a:ln w="9525">
                  <a:round/>
                  <a:headEnd/>
                  <a:tailEnd/>
                </a:ln>
                <a:solidFill>
                  <a:srgbClr val="FF0000"/>
                </a:solidFill>
                <a:effectLst/>
                <a:latin typeface="Arial Black"/>
              </a:rPr>
              <a:t>Астрология</a:t>
            </a:r>
            <a:endParaRPr lang="ru-RU" sz="3600" kern="10" spc="0" dirty="0">
              <a:ln w="9525">
                <a:round/>
                <a:headEnd/>
                <a:tailEnd/>
              </a:ln>
              <a:solidFill>
                <a:srgbClr val="FF0000"/>
              </a:solidFill>
              <a:effectLst/>
              <a:latin typeface="Arial Black"/>
            </a:endParaRPr>
          </a:p>
        </p:txBody>
      </p:sp>
      <p:pic>
        <p:nvPicPr>
          <p:cNvPr id="5" name="Рисунок 4" descr="science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3683008" cy="3683008"/>
          </a:xfrm>
          <a:prstGeom prst="rect">
            <a:avLst/>
          </a:prstGeom>
        </p:spPr>
      </p:pic>
      <p:pic>
        <p:nvPicPr>
          <p:cNvPr id="7" name="Рисунок 6" descr="b82c53c0cf7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330532" y="202609"/>
            <a:ext cx="3078245" cy="2871777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307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e14def0a4fe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500034" y="214290"/>
            <a:ext cx="3543300" cy="2976372"/>
          </a:xfrm>
        </p:spPr>
      </p:pic>
      <p:pic>
        <p:nvPicPr>
          <p:cNvPr id="6" name="Рисунок 5" descr="tumblr_l0kdhczzb41qbsvlto1_40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334000" y="2428875"/>
            <a:ext cx="3810000" cy="4429125"/>
          </a:xfrm>
          <a:prstGeom prst="rect">
            <a:avLst/>
          </a:prstGeom>
        </p:spPr>
      </p:pic>
      <p:sp>
        <p:nvSpPr>
          <p:cNvPr id="4098" name="WordArt 2"/>
          <p:cNvSpPr>
            <a:spLocks noChangeArrowheads="1" noChangeShapeType="1" noTextEdit="1"/>
          </p:cNvSpPr>
          <p:nvPr/>
        </p:nvSpPr>
        <p:spPr bwMode="auto">
          <a:xfrm>
            <a:off x="4572000" y="642918"/>
            <a:ext cx="3929073" cy="2143140"/>
          </a:xfrm>
          <a:prstGeom prst="rect">
            <a:avLst/>
          </a:prstGeom>
        </p:spPr>
        <p:txBody>
          <a:bodyPr wrap="none" fromWordArt="1">
            <a:prstTxWarp prst="textDeflateBottom">
              <a:avLst>
                <a:gd name="adj" fmla="val 76472"/>
              </a:avLst>
            </a:prstTxWarp>
            <a:scene3d>
              <a:camera prst="legacyPerspectiveFront">
                <a:rot lat="19799999" lon="19439998" rev="0"/>
              </a:camera>
              <a:lightRig rig="legacyNormal2" dir="t"/>
            </a:scene3d>
            <a:sp3d extrusionH="354000" prstMaterial="legacyMatte">
              <a:extrusionClr>
                <a:srgbClr val="939676"/>
              </a:extrusionClr>
            </a:sp3d>
          </a:bodyPr>
          <a:lstStyle/>
          <a:p>
            <a:pPr algn="ctr" rtl="0"/>
            <a:r>
              <a:rPr lang="ru-RU" sz="3600" kern="10" spc="0" dirty="0" smtClean="0">
                <a:ln w="9525">
                  <a:round/>
                  <a:headEnd/>
                  <a:tailEnd/>
                </a:ln>
                <a:solidFill>
                  <a:srgbClr val="FF0000"/>
                </a:solidFill>
                <a:effectLst/>
                <a:latin typeface="Impact"/>
              </a:rPr>
              <a:t>Хиромантия</a:t>
            </a:r>
            <a:endParaRPr lang="ru-RU" sz="3600" kern="10" spc="0" dirty="0">
              <a:ln w="9525">
                <a:round/>
                <a:headEnd/>
                <a:tailEnd/>
              </a:ln>
              <a:solidFill>
                <a:srgbClr val="FF0000"/>
              </a:solidFill>
              <a:effectLst/>
              <a:latin typeface="Impac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4214818"/>
            <a:ext cx="3500430" cy="120032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/>
              <a:t>Гадание о судьбе человека по линиям на его ладонях.</a:t>
            </a:r>
            <a:endParaRPr lang="ru-RU" sz="2400" b="1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371</TotalTime>
  <Words>627</Words>
  <Application>Microsoft Office PowerPoint</Application>
  <PresentationFormat>Экран (4:3)</PresentationFormat>
  <Paragraphs>46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8</vt:i4>
      </vt:variant>
      <vt:variant>
        <vt:lpstr>Заголовки слайдов</vt:lpstr>
      </vt:variant>
      <vt:variant>
        <vt:i4>23</vt:i4>
      </vt:variant>
    </vt:vector>
  </HeadingPairs>
  <TitlesOfParts>
    <vt:vector size="31" baseType="lpstr">
      <vt:lpstr>Яркая</vt:lpstr>
      <vt:lpstr>Солнцестояние</vt:lpstr>
      <vt:lpstr>Бумажная</vt:lpstr>
      <vt:lpstr>1_Солнцестояние</vt:lpstr>
      <vt:lpstr>1_Апекс</vt:lpstr>
      <vt:lpstr>Трек</vt:lpstr>
      <vt:lpstr>Изящная</vt:lpstr>
      <vt:lpstr>Метро</vt:lpstr>
      <vt:lpstr>Паранаука</vt:lpstr>
      <vt:lpstr>ЦЕЛЬ:</vt:lpstr>
      <vt:lpstr>Слайд 3</vt:lpstr>
      <vt:lpstr>Слайд 4</vt:lpstr>
      <vt:lpstr>В чём разница между наукой и паранаукой?  Между психологией и парапсихологией?  Между нормальными и паранормальными явлениями?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УФОЛОГИЯ</vt:lpstr>
      <vt:lpstr>Слайд 15</vt:lpstr>
      <vt:lpstr>Прославившиеся люди: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Паранаука</dc:title>
  <dc:creator>NC</dc:creator>
  <cp:lastModifiedBy>NC</cp:lastModifiedBy>
  <cp:revision>41</cp:revision>
  <dcterms:modified xsi:type="dcterms:W3CDTF">2011-11-27T11:33:53Z</dcterms:modified>
</cp:coreProperties>
</file>