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A30D4-4EC8-435A-8A4E-6B1CB476FB9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532E6-F3EA-43A3-9FAF-D6E25572D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532E6-F3EA-43A3-9FAF-D6E25572D68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257800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 cstate="print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19"/>
          <p:cNvGrpSpPr/>
          <p:nvPr/>
        </p:nvGrpSpPr>
        <p:grpSpPr>
          <a:xfrm>
            <a:off x="304800" y="0"/>
            <a:ext cx="8534400" cy="6860650"/>
            <a:chOff x="304800" y="0"/>
            <a:chExt cx="8534400" cy="6860650"/>
          </a:xfrm>
        </p:grpSpPr>
        <p:sp>
          <p:nvSpPr>
            <p:cNvPr id="21" name="Rectangle 20"/>
            <p:cNvSpPr/>
            <p:nvPr userDrawn="1"/>
          </p:nvSpPr>
          <p:spPr>
            <a:xfrm>
              <a:off x="457200" y="0"/>
              <a:ext cx="8229600" cy="6477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flipH="1">
              <a:off x="457200" y="381000"/>
              <a:ext cx="8229600" cy="6477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8686800" y="0"/>
              <a:ext cx="152400" cy="6477000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304800" y="383650"/>
              <a:ext cx="152400" cy="6477000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457200" y="6477000"/>
              <a:ext cx="8382000" cy="762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65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flipH="1">
              <a:off x="304800" y="310738"/>
              <a:ext cx="8382000" cy="762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65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17B7106D-B7BF-47D9-8371-CC056545940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9387145E-C293-454E-943A-43C209F8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645024"/>
            <a:ext cx="8280920" cy="14881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32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Программ</a:t>
            </a:r>
            <a:r>
              <a:rPr lang="ru-RU" sz="3200" b="1" cap="all" dirty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а</a:t>
            </a:r>
            <a:r>
              <a:rPr lang="ru-RU" sz="32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 энергосбережения и повышения </a:t>
            </a:r>
            <a:r>
              <a:rPr lang="ru-RU" sz="3200" b="1" cap="all" dirty="0" err="1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энергоэффективности</a:t>
            </a:r>
            <a:r>
              <a:rPr lang="ru-RU" sz="32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 социальной сферы</a:t>
            </a:r>
            <a:endParaRPr lang="ru-RU" sz="3200" b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Ожидание результатов проекта: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Вовлечение определенного количества школьников, вовлеченных в действия по энергосбережению;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Сокращение потребления энергии  в школе;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Повышение заинтересованности детей вопросами, связанными с </a:t>
            </a:r>
            <a:r>
              <a:rPr lang="ru-RU" sz="2400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энергозатратностью</a:t>
            </a: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энегросбережением</a:t>
            </a: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муниципальной общеобразовательной школы №26;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Повышение уровня информированности участников в определенной области;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Получение детьми личного опыта и умения по реализации конкретных практических действий, направленных на экономию электроэнергии.</a:t>
            </a:r>
          </a:p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 fontScale="925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0"/>
              </a:spcBef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Техническая характеристика объекта: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1196752"/>
          <a:ext cx="8064896" cy="518457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32448"/>
                <a:gridCol w="4032448"/>
              </a:tblGrid>
              <a:tr h="471325">
                <a:tc>
                  <a:txBody>
                    <a:bodyPr/>
                    <a:lstStyle/>
                    <a:p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Строительный объем здания, м3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23267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подземной части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683,3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застройки в м</a:t>
                      </a:r>
                      <a:r>
                        <a:rPr lang="ru-RU" sz="1800" b="0" i="1" kern="1200" baseline="30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2302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площадь в м</a:t>
                      </a:r>
                      <a:r>
                        <a:rPr lang="ru-RU" sz="1800" b="0" i="1" kern="1200" baseline="30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6973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Полезная площадь в м</a:t>
                      </a:r>
                      <a:r>
                        <a:rPr lang="ru-RU" sz="1800" b="0" i="1" kern="1200" baseline="30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5548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кровли в м</a:t>
                      </a:r>
                      <a:r>
                        <a:rPr lang="ru-RU" sz="1800" b="0" i="1" kern="1200" baseline="30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2142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 кровли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Мягкая, </a:t>
                      </a:r>
                      <a:r>
                        <a:rPr lang="ru-RU" sz="1800" b="0" i="1" kern="12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двуслойная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Этажность строения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Высота в метрах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Основной материал стен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kern="12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Бетоноблоки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Толщина стен в см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 fontScale="925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0"/>
              </a:spcBef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Основные показатели расхода энергии: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1196752"/>
          <a:ext cx="8064896" cy="330596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32448"/>
                <a:gridCol w="4032448"/>
              </a:tblGrid>
              <a:tr h="471325">
                <a:tc>
                  <a:txBody>
                    <a:bodyPr/>
                    <a:lstStyle/>
                    <a:p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Максимальная тепловая нагрузка в целом по организации (Гкал в час)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0,56369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 тепловой энергии</a:t>
                      </a:r>
                    </a:p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(Гкал/год)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1432,76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на отопление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0,41698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Установленная мощность электроэнергии (кВт)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169,1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Удельное годовое потребление электроэнергии (кВт Час в год на 1 чел.)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0,2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Диаграмма 1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5" name="Диаграмма" r:id="rId3" imgW="5809992" imgH="363353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1" name="Диаграмма 3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5601" name="Диаграмма" r:id="rId3" imgW="5755123" imgH="374936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454638"/>
          <a:ext cx="8064897" cy="205405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688299"/>
                <a:gridCol w="2688299"/>
                <a:gridCol w="2688299"/>
              </a:tblGrid>
              <a:tr h="471325">
                <a:tc>
                  <a:txBody>
                    <a:bodyPr/>
                    <a:lstStyle/>
                    <a:p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Энергосберегающая лампа.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Лампа накаливания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Мощность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 Вт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Вт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Стоимость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Срок службы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8000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552" y="3086380"/>
          <a:ext cx="8064896" cy="313721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32448"/>
                <a:gridCol w="4032448"/>
              </a:tblGrid>
              <a:tr h="471325">
                <a:tc>
                  <a:txBody>
                    <a:bodyPr/>
                    <a:lstStyle/>
                    <a:p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Средняя стоимость одного </a:t>
                      </a:r>
                      <a:r>
                        <a:rPr lang="ru-RU" b="0" i="1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Квт</a:t>
                      </a:r>
                      <a:r>
                        <a:rPr lang="ru-RU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/ч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2,28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Экономия на покупке ламп(энергосберегающие надо реже покупать)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-40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Экономия за 6 часов непрерывной работы от одной лампы(1день)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Экономия за месяц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Экономия за весь срок службы от одной лампочки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1419 руб.</a:t>
                      </a:r>
                      <a:endParaRPr lang="ru-RU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 fontScale="925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0"/>
              </a:spcBef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Технические характеристики ламп ДРЛ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1196752"/>
          <a:ext cx="8064896" cy="34093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08112"/>
                <a:gridCol w="1008112"/>
                <a:gridCol w="1008112"/>
                <a:gridCol w="1008112"/>
                <a:gridCol w="1008112"/>
                <a:gridCol w="1008112"/>
                <a:gridCol w="1008112"/>
                <a:gridCol w="1008112"/>
              </a:tblGrid>
              <a:tr h="471325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Наиме-нование</a:t>
                      </a:r>
                      <a:endParaRPr lang="ru-RU" sz="1600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Напряже</a:t>
                      </a:r>
                      <a:r>
                        <a:rPr lang="en-US" sz="14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="0" i="1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lang="ru-RU" sz="14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лампе В</a:t>
                      </a:r>
                      <a:endParaRPr lang="ru-RU" sz="1400" b="0" i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endParaRPr lang="ru-RU" sz="13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мм (</a:t>
                      </a:r>
                      <a:r>
                        <a:rPr lang="en-US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L)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Диаметр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мм (</a:t>
                      </a:r>
                      <a:r>
                        <a:rPr lang="en-US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D)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цоколя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Световой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поток</a:t>
                      </a:r>
                      <a:endParaRPr lang="en-US" sz="15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лм</a:t>
                      </a:r>
                      <a:endParaRPr lang="ru-RU" sz="15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службы</a:t>
                      </a:r>
                      <a:endParaRPr lang="en-US" sz="16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ДРЛ 125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178</a:t>
                      </a:r>
                      <a:endParaRPr lang="ru-RU" sz="16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76</a:t>
                      </a:r>
                      <a:endParaRPr lang="ru-RU" sz="16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E27</a:t>
                      </a:r>
                      <a:endParaRPr lang="ru-RU" sz="16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5900</a:t>
                      </a:r>
                      <a:endParaRPr lang="ru-RU" sz="16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12000</a:t>
                      </a:r>
                      <a:endParaRPr lang="ru-RU" sz="1600" b="0" i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ДРЛ 250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228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Е40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ДРЛ 400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292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Е40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ДРЛ 700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357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152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Е40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41000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ДРЛ 1000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411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167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Е40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18000</a:t>
                      </a:r>
                    </a:p>
                  </a:txBody>
                  <a:tcPr marL="17780" marR="17780" marT="17780" marB="1778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 fontScale="62500" lnSpcReduction="2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0"/>
              </a:spcBef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Соответствие энергосберегающих ламп и ламп накаливания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3" y="1196752"/>
          <a:ext cx="8064895" cy="28606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612979"/>
                <a:gridCol w="1612979"/>
                <a:gridCol w="1612979"/>
                <a:gridCol w="1612979"/>
                <a:gridCol w="1612979"/>
              </a:tblGrid>
              <a:tr h="47132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Энергосберегающая лампа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Мощность заменяемой лампы накаливания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Тип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Мощность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Цоколь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 службы </a:t>
                      </a: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(ч)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4U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E27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8000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4U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E27, E40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8000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425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5U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E27, E40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8000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525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8U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E40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8000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750 Вт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3" y="404664"/>
          <a:ext cx="8064897" cy="343746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688299"/>
                <a:gridCol w="2688299"/>
                <a:gridCol w="2688299"/>
              </a:tblGrid>
              <a:tr h="100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150 Вт мощность Энергосберегающей лампы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750 Вт </a:t>
                      </a: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мощность </a:t>
                      </a:r>
                      <a:endParaRPr lang="ru-RU" sz="1600" i="1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ДРЛ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83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Стоимость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920 руб.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360 </a:t>
                      </a: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руб.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83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Сравнительное количество часов работы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40 000 часов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83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Количество ламп в процессе работы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83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Стоимость ламп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4600 руб.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720 </a:t>
                      </a: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руб.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483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Потребляемое количество электричества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6000 КВт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6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/>
                          <a:ea typeface="Times New Roman"/>
                          <a:cs typeface="Times New Roman"/>
                        </a:rPr>
                        <a:t>30000 КВт </a:t>
                      </a:r>
                      <a:endParaRPr lang="ru-RU" sz="1600" i="1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Мнения независимых экспертов: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Мнение независимого эксперта-инженера  </a:t>
            </a:r>
            <a:r>
              <a:rPr lang="ru-RU" i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Лелюха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Артема </a:t>
            </a:r>
            <a:r>
              <a:rPr lang="ru-RU" i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Алексадровича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	Мнение независимого эксперта - главного энергетика МУП «Водоканал».</a:t>
            </a:r>
          </a:p>
          <a:p>
            <a:pPr>
              <a:buNone/>
            </a:pPr>
            <a:r>
              <a:rPr lang="ru-RU" i="1" dirty="0" smtClean="0">
                <a:ln>
                  <a:solidFill>
                    <a:sysClr val="windowText" lastClr="000000"/>
                  </a:solidFill>
                </a:ln>
              </a:rPr>
              <a:t> </a:t>
            </a:r>
          </a:p>
          <a:p>
            <a:pPr>
              <a:buNone/>
            </a:pPr>
            <a:endParaRPr lang="ru-RU" b="1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59553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3000" b="1" dirty="0" smtClean="0"/>
              <a:t>Основания для проведения проекта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196753"/>
            <a:ext cx="8077200" cy="4815862"/>
          </a:xfrm>
        </p:spPr>
        <p:txBody>
          <a:bodyPr/>
          <a:lstStyle/>
          <a:p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Федеральный закон от 03.04.1996 № 28-ФЗ «Об энергоснабжении»;</a:t>
            </a:r>
          </a:p>
          <a:p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Федеральный закон (проект) </a:t>
            </a:r>
            <a:endParaRPr lang="en-US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«Об энергосбережении и повышении эффективности использования энергии»;</a:t>
            </a:r>
          </a:p>
          <a:p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Нормативные акты субъекта РФ;</a:t>
            </a:r>
          </a:p>
          <a:p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Нормативные акты муниципального 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Заключение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00034" y="1196752"/>
            <a:ext cx="8110566" cy="566124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0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Таким образом, мы разработали комплексную  программу энергосбережения и повышения </a:t>
            </a:r>
            <a:r>
              <a:rPr lang="ru-RU" sz="3100" i="1" dirty="0" err="1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sz="31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муниципальной общеобразовательной школы №26.</a:t>
            </a:r>
            <a:endParaRPr lang="ru-RU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2900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выявили, что одни из методов экономии электроэнергии является замена ламп на энергосберегающие.</a:t>
            </a:r>
          </a:p>
          <a:p>
            <a:pPr marL="514350" indent="-514350"/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	Также необходима замена отопительной системы, так как устарела и плохо отапливает кабинеты или утепление оконных проемов и дверей.</a:t>
            </a:r>
          </a:p>
          <a:p>
            <a:pPr marL="514350" indent="-514350"/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того, мы предлагаем покрасить стены в более отражающий цвет; покрыть батареи отражающей </a:t>
            </a:r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пленкой</a:t>
            </a:r>
            <a:r>
              <a:rPr lang="en-US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и установка отражающих экранов позади радиаторов.</a:t>
            </a:r>
          </a:p>
          <a:p>
            <a:pPr marL="514350" indent="-514350"/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	Также мы предлагаем заменить окна, заделать швы между проемами окон и между блоками школы.</a:t>
            </a:r>
          </a:p>
          <a:p>
            <a:pPr marL="514350" indent="-514350"/>
            <a:r>
              <a:rPr lang="ru-RU" sz="2900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	Самым эффективным способом является возведение технических этажей под крышей.</a:t>
            </a:r>
            <a:endParaRPr lang="ru-RU" sz="2900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en-US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n>
                  <a:solidFill>
                    <a:sysClr val="windowText" lastClr="000000"/>
                  </a:solidFill>
                </a:ln>
              </a:rPr>
              <a:t> </a:t>
            </a:r>
          </a:p>
          <a:p>
            <a:pPr>
              <a:buNone/>
            </a:pPr>
            <a:endParaRPr lang="ru-RU" b="1" i="1" dirty="0" smtClean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Цели программы: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3"/>
            <a:ext cx="8077200" cy="481586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Разработка комплексной  программы энергосбережения и повышения </a:t>
            </a:r>
            <a:r>
              <a:rPr lang="ru-RU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муниципальной общеобразовательной школы №26.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 работы: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Энергетические обследования школы и диагностика потенциала повышения эффективности использования электрической энергии. Оценка нормативных и фактических уровней потребления энергоресурсов школы, выявление основных областей неэффективного использования электроэнергии.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Выявление технических и технологических факторов, мешающих реализации мер по повышению </a:t>
            </a:r>
            <a:r>
              <a:rPr lang="ru-RU" sz="1800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Определение системы основных технических мероприятий программы повышения </a:t>
            </a:r>
            <a:r>
              <a:rPr lang="ru-RU" sz="1800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школы, в том числе:</a:t>
            </a:r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Централизованная замена ламп на энергосберегающие;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Рационализация расположения источников света в помещениях;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Покраска стен отражающей краской, для более эффективного использования естественного освещения;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Установка отражающих поверхностей в плафонах ламп;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Утепление внешних швов панелей;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Ремонт и замена окон и дверей;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Закрытие неиспользуемых помещений с отключением отопления;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ru-RU" sz="1600" i="1" dirty="0" smtClean="0">
                <a:ln w="317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Обеспечение выключения электроприборов из сети при их неиспользовании (вместо перевода в режим ожидания);</a:t>
            </a:r>
          </a:p>
          <a:p>
            <a:pPr marL="914400" lvl="1" indent="-514350">
              <a:buNone/>
            </a:pPr>
            <a:endParaRPr lang="ru-RU" sz="800" dirty="0" smtClean="0"/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 работы: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Оформление программы повышения </a:t>
            </a:r>
            <a:r>
              <a:rPr lang="ru-RU" sz="1800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 школы на основе технико-экономического анализа системы основных технических мероприятий данной программы и отбора наиболее эффективных мер, позволяющих с минимальными затратами обеспечить целевые показатели повышения уровня энергетической эффективности школы.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Обобщение реализации проекта и подготовка рекомендаций по </a:t>
            </a:r>
            <a:r>
              <a:rPr lang="ru-RU" sz="1800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энергоэкономии</a:t>
            </a:r>
            <a:r>
              <a:rPr lang="ru-RU" sz="18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Этапы разработки программы: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I этап </a:t>
            </a: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Диагностика текущего состояния энергопотребления в муниципальной общеобразовательной школы №26, существующего технического состояния и уровней эффективности использования энергии.</a:t>
            </a: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Этапы разработки программы: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этап </a:t>
            </a: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Разработка программы повышения </a:t>
            </a:r>
            <a:r>
              <a:rPr lang="ru-RU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школы.</a:t>
            </a:r>
          </a:p>
          <a:p>
            <a:pPr lvl="1">
              <a:buFont typeface="Wingdings" pitchFamily="2" charset="2"/>
              <a:buChar char="Ø"/>
            </a:pP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определение перечня индикаторов энергетической эффективности для школы.</a:t>
            </a:r>
          </a:p>
          <a:p>
            <a:pPr lvl="1">
              <a:buFont typeface="Wingdings" pitchFamily="2" charset="2"/>
              <a:buChar char="Ø"/>
            </a:pP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разработка предложений по реализации конкретных мероприятий по достижению целевых показателей индикаторов </a:t>
            </a:r>
            <a:r>
              <a:rPr lang="ru-RU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школы.</a:t>
            </a:r>
          </a:p>
          <a:p>
            <a:pPr lvl="1">
              <a:buFont typeface="Wingdings" pitchFamily="2" charset="2"/>
              <a:buChar char="Ø"/>
            </a:pP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технико-экономический анализ мер и формирование программы повышения </a:t>
            </a:r>
            <a:r>
              <a:rPr lang="ru-RU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школы.</a:t>
            </a: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Этапы разработки программы: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этап</a:t>
            </a:r>
            <a:endParaRPr lang="en-US" b="1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Реализация комплекса мер программы повышения </a:t>
            </a:r>
            <a:r>
              <a:rPr lang="ru-RU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школы. </a:t>
            </a:r>
          </a:p>
          <a:p>
            <a:pPr>
              <a:buNone/>
            </a:pPr>
            <a:r>
              <a:rPr lang="ru-RU" sz="20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3400" y="457200"/>
            <a:ext cx="8077200" cy="595536"/>
          </a:xfrm>
          <a:prstGeom prst="rect">
            <a:avLst/>
          </a:prstGeom>
        </p:spPr>
        <p:txBody>
          <a:bodyPr vert="horz" rtlCol="0" anchor="b" anchorCtr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Этапы разработки программы: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3400" y="1196752"/>
            <a:ext cx="8077200" cy="5661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этап </a:t>
            </a:r>
            <a:endParaRPr lang="ru-RU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Обобщение результатов реализации программы повышения </a:t>
            </a:r>
            <a:r>
              <a:rPr lang="ru-RU" i="1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энергоэффективности</a:t>
            </a:r>
            <a:r>
              <a:rPr lang="ru-RU" i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школы.</a:t>
            </a:r>
          </a:p>
          <a:p>
            <a:pPr marL="514350" indent="-514350">
              <a:buFont typeface="+mj-lt"/>
              <a:buAutoNum type="arabicPeriod" startAt="4"/>
            </a:pPr>
            <a:endParaRPr lang="ru-RU" sz="18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ru-RU" sz="1600" i="1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ru-RU" sz="8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ru-RU" sz="1200" dirty="0" smtClean="0"/>
          </a:p>
          <a:p>
            <a:pPr marL="914400" lvl="1" indent="-514350">
              <a:buFont typeface="Wingdings" pitchFamily="2" charset="2"/>
              <a:buChar char="Ø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554417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221B09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бизнес-плана</Template>
  <TotalTime>193</TotalTime>
  <Words>646</Words>
  <Application>Microsoft Office PowerPoint</Application>
  <PresentationFormat>Экран (4:3)</PresentationFormat>
  <Paragraphs>277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Диаграмма</vt:lpstr>
      <vt:lpstr>Программа энергосбережения и повышения энергоэффективности социальной сферы</vt:lpstr>
      <vt:lpstr>Основания для проведения проекта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13</vt:lpstr>
      <vt:lpstr>Слайд 14</vt:lpstr>
      <vt:lpstr>Слайд 15</vt:lpstr>
      <vt:lpstr> </vt:lpstr>
      <vt:lpstr> </vt:lpstr>
      <vt:lpstr> </vt:lpstr>
      <vt:lpstr> 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энергосбережения и повышения энергоэффективности социальной сферы</dc:title>
  <dc:creator>Антон</dc:creator>
  <cp:lastModifiedBy>елена владимировна</cp:lastModifiedBy>
  <cp:revision>17</cp:revision>
  <dcterms:created xsi:type="dcterms:W3CDTF">2011-11-17T17:33:57Z</dcterms:created>
  <dcterms:modified xsi:type="dcterms:W3CDTF">2011-11-23T09:58:22Z</dcterms:modified>
</cp:coreProperties>
</file>