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8" r:id="rId3"/>
    <p:sldId id="259" r:id="rId4"/>
    <p:sldId id="256" r:id="rId5"/>
    <p:sldId id="260" r:id="rId6"/>
    <p:sldId id="261" r:id="rId7"/>
    <p:sldId id="262" r:id="rId8"/>
    <p:sldId id="263" r:id="rId9"/>
    <p:sldId id="266" r:id="rId10"/>
    <p:sldId id="264" r:id="rId11"/>
    <p:sldId id="268" r:id="rId12"/>
    <p:sldId id="265" r:id="rId13"/>
    <p:sldId id="25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42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DE171D-EB75-4B86-AA9F-4930EA4083DE}" type="doc">
      <dgm:prSet loTypeId="urn:microsoft.com/office/officeart/2005/8/layout/matrix1" loCatId="matrix" qsTypeId="urn:microsoft.com/office/officeart/2005/8/quickstyle/simple3" qsCatId="simple" csTypeId="urn:microsoft.com/office/officeart/2005/8/colors/accent1_2" csCatId="accent1" phldr="1"/>
      <dgm:spPr>
        <a:scene3d>
          <a:camera prst="perspectiveContrastingRightFacing">
            <a:rot lat="20921797" lon="20030967" rev="418237"/>
          </a:camera>
          <a:lightRig rig="threePt" dir="t"/>
        </a:scene3d>
      </dgm:spPr>
      <dgm:t>
        <a:bodyPr/>
        <a:lstStyle/>
        <a:p>
          <a:endParaRPr lang="ru-RU"/>
        </a:p>
      </dgm:t>
    </dgm:pt>
    <dgm:pt modelId="{A24AA920-6475-426E-928B-584E68B088A4}">
      <dgm:prSet phldrT="[Текст]"/>
      <dgm:spPr/>
      <dgm:t>
        <a:bodyPr/>
        <a:lstStyle/>
        <a:p>
          <a:r>
            <a:rPr lang="ru-RU" dirty="0" smtClean="0"/>
            <a:t>ядро</a:t>
          </a:r>
          <a:endParaRPr lang="ru-RU" dirty="0"/>
        </a:p>
      </dgm:t>
    </dgm:pt>
    <dgm:pt modelId="{5C80BF58-7A67-4419-8B70-AFFA6E1E9542}" type="parTrans" cxnId="{F8E372E4-819A-42E6-BD76-7A651AFBA126}">
      <dgm:prSet/>
      <dgm:spPr/>
      <dgm:t>
        <a:bodyPr/>
        <a:lstStyle/>
        <a:p>
          <a:endParaRPr lang="ru-RU"/>
        </a:p>
      </dgm:t>
    </dgm:pt>
    <dgm:pt modelId="{D7FDEDEC-FD38-473C-98B9-D9F43998C76B}" type="sibTrans" cxnId="{F8E372E4-819A-42E6-BD76-7A651AFBA126}">
      <dgm:prSet/>
      <dgm:spPr/>
      <dgm:t>
        <a:bodyPr/>
        <a:lstStyle/>
        <a:p>
          <a:endParaRPr lang="ru-RU"/>
        </a:p>
      </dgm:t>
    </dgm:pt>
    <dgm:pt modelId="{98FE5C28-F415-450F-9D07-BBB8431A49F9}">
      <dgm:prSet phldrT="[Текст]"/>
      <dgm:spPr/>
      <dgm:t>
        <a:bodyPr/>
        <a:lstStyle/>
        <a:p>
          <a:r>
            <a:rPr lang="ru-RU" dirty="0" smtClean="0"/>
            <a:t>А. Только протоны</a:t>
          </a:r>
          <a:endParaRPr lang="ru-RU" dirty="0"/>
        </a:p>
      </dgm:t>
    </dgm:pt>
    <dgm:pt modelId="{6E3604F7-0E94-4383-A337-FF6A9787D11E}" type="parTrans" cxnId="{C152B590-C6AA-4946-9A15-695BF579552C}">
      <dgm:prSet/>
      <dgm:spPr/>
      <dgm:t>
        <a:bodyPr/>
        <a:lstStyle/>
        <a:p>
          <a:endParaRPr lang="ru-RU"/>
        </a:p>
      </dgm:t>
    </dgm:pt>
    <dgm:pt modelId="{AE96CCFD-99C1-4472-8696-EC7A55D007C9}" type="sibTrans" cxnId="{C152B590-C6AA-4946-9A15-695BF579552C}">
      <dgm:prSet/>
      <dgm:spPr/>
      <dgm:t>
        <a:bodyPr/>
        <a:lstStyle/>
        <a:p>
          <a:endParaRPr lang="ru-RU"/>
        </a:p>
      </dgm:t>
    </dgm:pt>
    <dgm:pt modelId="{F0C9AD18-7D3B-45B8-94C1-6EA803020F79}">
      <dgm:prSet phldrT="[Текст]"/>
      <dgm:spPr/>
      <dgm:t>
        <a:bodyPr/>
        <a:lstStyle/>
        <a:p>
          <a:r>
            <a:rPr lang="ru-RU" dirty="0" smtClean="0"/>
            <a:t>Б. нейтроны и протоны</a:t>
          </a:r>
          <a:endParaRPr lang="ru-RU" dirty="0"/>
        </a:p>
      </dgm:t>
    </dgm:pt>
    <dgm:pt modelId="{FC343153-C7BE-43DE-A4E3-917115751158}" type="parTrans" cxnId="{C492DF47-8CFB-4938-8708-3F665877189F}">
      <dgm:prSet/>
      <dgm:spPr/>
      <dgm:t>
        <a:bodyPr/>
        <a:lstStyle/>
        <a:p>
          <a:endParaRPr lang="ru-RU"/>
        </a:p>
      </dgm:t>
    </dgm:pt>
    <dgm:pt modelId="{8B64DA87-12FD-4068-B689-05395A76DB0B}" type="sibTrans" cxnId="{C492DF47-8CFB-4938-8708-3F665877189F}">
      <dgm:prSet/>
      <dgm:spPr/>
      <dgm:t>
        <a:bodyPr/>
        <a:lstStyle/>
        <a:p>
          <a:endParaRPr lang="ru-RU"/>
        </a:p>
      </dgm:t>
    </dgm:pt>
    <dgm:pt modelId="{9D3623BA-D85B-4D1A-BBBF-CF73F5165750}">
      <dgm:prSet phldrT="[Текст]"/>
      <dgm:spPr/>
      <dgm:t>
        <a:bodyPr/>
        <a:lstStyle/>
        <a:p>
          <a:r>
            <a:rPr lang="ru-RU" dirty="0" smtClean="0"/>
            <a:t>В. Протоны и электроны</a:t>
          </a:r>
          <a:endParaRPr lang="ru-RU" dirty="0"/>
        </a:p>
      </dgm:t>
    </dgm:pt>
    <dgm:pt modelId="{EA30CDF1-6BC4-4BC7-8FEE-7ACAE1A1F713}" type="parTrans" cxnId="{045C3A77-8B5F-42E6-B44D-9A0168C8AAE3}">
      <dgm:prSet/>
      <dgm:spPr/>
      <dgm:t>
        <a:bodyPr/>
        <a:lstStyle/>
        <a:p>
          <a:endParaRPr lang="ru-RU"/>
        </a:p>
      </dgm:t>
    </dgm:pt>
    <dgm:pt modelId="{BACF85F3-210D-4002-8C4C-5D78339769C9}" type="sibTrans" cxnId="{045C3A77-8B5F-42E6-B44D-9A0168C8AAE3}">
      <dgm:prSet/>
      <dgm:spPr/>
      <dgm:t>
        <a:bodyPr/>
        <a:lstStyle/>
        <a:p>
          <a:endParaRPr lang="ru-RU"/>
        </a:p>
      </dgm:t>
    </dgm:pt>
    <dgm:pt modelId="{704CEE6A-D397-4C4A-A585-0DD210B19DAD}">
      <dgm:prSet phldrT="[Текст]"/>
      <dgm:spPr/>
      <dgm:t>
        <a:bodyPr/>
        <a:lstStyle/>
        <a:p>
          <a:r>
            <a:rPr lang="ru-RU" dirty="0" smtClean="0"/>
            <a:t>Г. Нейтроны и электроны</a:t>
          </a:r>
          <a:endParaRPr lang="ru-RU" dirty="0"/>
        </a:p>
      </dgm:t>
    </dgm:pt>
    <dgm:pt modelId="{E50E9F89-C354-4110-A662-B5D2DDFF32E4}" type="parTrans" cxnId="{8CAEDECB-403D-4643-A0E7-FDBEB28591D6}">
      <dgm:prSet/>
      <dgm:spPr/>
      <dgm:t>
        <a:bodyPr/>
        <a:lstStyle/>
        <a:p>
          <a:endParaRPr lang="ru-RU"/>
        </a:p>
      </dgm:t>
    </dgm:pt>
    <dgm:pt modelId="{5ACA5F9C-1FE8-40D8-8C2C-4874EF9DDB4B}" type="sibTrans" cxnId="{8CAEDECB-403D-4643-A0E7-FDBEB28591D6}">
      <dgm:prSet/>
      <dgm:spPr/>
      <dgm:t>
        <a:bodyPr/>
        <a:lstStyle/>
        <a:p>
          <a:endParaRPr lang="ru-RU"/>
        </a:p>
      </dgm:t>
    </dgm:pt>
    <dgm:pt modelId="{D207EA12-625A-456F-BF00-28ECDCEDE056}" type="pres">
      <dgm:prSet presAssocID="{8EDE171D-EB75-4B86-AA9F-4930EA4083DE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424807-7962-4B43-9423-B5E750F7318E}" type="pres">
      <dgm:prSet presAssocID="{8EDE171D-EB75-4B86-AA9F-4930EA4083DE}" presName="matrix" presStyleCnt="0"/>
      <dgm:spPr/>
    </dgm:pt>
    <dgm:pt modelId="{5A903399-C659-4A2F-90A7-AD7C2A591FAA}" type="pres">
      <dgm:prSet presAssocID="{8EDE171D-EB75-4B86-AA9F-4930EA4083DE}" presName="tile1" presStyleLbl="node1" presStyleIdx="0" presStyleCnt="4"/>
      <dgm:spPr/>
      <dgm:t>
        <a:bodyPr/>
        <a:lstStyle/>
        <a:p>
          <a:endParaRPr lang="ru-RU"/>
        </a:p>
      </dgm:t>
    </dgm:pt>
    <dgm:pt modelId="{BE0C808D-55A7-4619-9ECB-6A1447FB5249}" type="pres">
      <dgm:prSet presAssocID="{8EDE171D-EB75-4B86-AA9F-4930EA4083D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433A25-F806-4C4C-BA4C-0BA32DAEF352}" type="pres">
      <dgm:prSet presAssocID="{8EDE171D-EB75-4B86-AA9F-4930EA4083DE}" presName="tile2" presStyleLbl="node1" presStyleIdx="1" presStyleCnt="4"/>
      <dgm:spPr/>
      <dgm:t>
        <a:bodyPr/>
        <a:lstStyle/>
        <a:p>
          <a:endParaRPr lang="ru-RU"/>
        </a:p>
      </dgm:t>
    </dgm:pt>
    <dgm:pt modelId="{DC36AF85-B5B0-4B7B-A12E-598BFB7B5102}" type="pres">
      <dgm:prSet presAssocID="{8EDE171D-EB75-4B86-AA9F-4930EA4083D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257F60-7880-4069-BF09-59503E0862CE}" type="pres">
      <dgm:prSet presAssocID="{8EDE171D-EB75-4B86-AA9F-4930EA4083DE}" presName="tile3" presStyleLbl="node1" presStyleIdx="2" presStyleCnt="4"/>
      <dgm:spPr/>
      <dgm:t>
        <a:bodyPr/>
        <a:lstStyle/>
        <a:p>
          <a:endParaRPr lang="ru-RU"/>
        </a:p>
      </dgm:t>
    </dgm:pt>
    <dgm:pt modelId="{E3B46B55-18F9-492E-8F8E-D814D3AB32F3}" type="pres">
      <dgm:prSet presAssocID="{8EDE171D-EB75-4B86-AA9F-4930EA4083D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72CAD5-EEF9-470A-8040-5B6F2E2DED88}" type="pres">
      <dgm:prSet presAssocID="{8EDE171D-EB75-4B86-AA9F-4930EA4083DE}" presName="tile4" presStyleLbl="node1" presStyleIdx="3" presStyleCnt="4"/>
      <dgm:spPr/>
      <dgm:t>
        <a:bodyPr/>
        <a:lstStyle/>
        <a:p>
          <a:endParaRPr lang="ru-RU"/>
        </a:p>
      </dgm:t>
    </dgm:pt>
    <dgm:pt modelId="{566F0AA8-BE07-47DA-9478-6A4593F26F20}" type="pres">
      <dgm:prSet presAssocID="{8EDE171D-EB75-4B86-AA9F-4930EA4083D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12A79C-C4B9-4964-A8EF-6A597B5E127E}" type="pres">
      <dgm:prSet presAssocID="{8EDE171D-EB75-4B86-AA9F-4930EA4083DE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045C3A77-8B5F-42E6-B44D-9A0168C8AAE3}" srcId="{A24AA920-6475-426E-928B-584E68B088A4}" destId="{9D3623BA-D85B-4D1A-BBBF-CF73F5165750}" srcOrd="2" destOrd="0" parTransId="{EA30CDF1-6BC4-4BC7-8FEE-7ACAE1A1F713}" sibTransId="{BACF85F3-210D-4002-8C4C-5D78339769C9}"/>
    <dgm:cxn modelId="{532638B0-DBE3-4E26-97AB-BF8EFAB09838}" type="presOf" srcId="{98FE5C28-F415-450F-9D07-BBB8431A49F9}" destId="{5A903399-C659-4A2F-90A7-AD7C2A591FAA}" srcOrd="0" destOrd="0" presId="urn:microsoft.com/office/officeart/2005/8/layout/matrix1"/>
    <dgm:cxn modelId="{8CAEDECB-403D-4643-A0E7-FDBEB28591D6}" srcId="{A24AA920-6475-426E-928B-584E68B088A4}" destId="{704CEE6A-D397-4C4A-A585-0DD210B19DAD}" srcOrd="3" destOrd="0" parTransId="{E50E9F89-C354-4110-A662-B5D2DDFF32E4}" sibTransId="{5ACA5F9C-1FE8-40D8-8C2C-4874EF9DDB4B}"/>
    <dgm:cxn modelId="{C7504C9D-524B-4BD6-8B16-99E1A1F9F222}" type="presOf" srcId="{98FE5C28-F415-450F-9D07-BBB8431A49F9}" destId="{BE0C808D-55A7-4619-9ECB-6A1447FB5249}" srcOrd="1" destOrd="0" presId="urn:microsoft.com/office/officeart/2005/8/layout/matrix1"/>
    <dgm:cxn modelId="{047B33AE-115F-4BEE-8776-22B788A3D10F}" type="presOf" srcId="{9D3623BA-D85B-4D1A-BBBF-CF73F5165750}" destId="{E3B46B55-18F9-492E-8F8E-D814D3AB32F3}" srcOrd="1" destOrd="0" presId="urn:microsoft.com/office/officeart/2005/8/layout/matrix1"/>
    <dgm:cxn modelId="{2C3E5F9D-A46C-48D6-AEDB-CB53BDD3DC53}" type="presOf" srcId="{704CEE6A-D397-4C4A-A585-0DD210B19DAD}" destId="{566F0AA8-BE07-47DA-9478-6A4593F26F20}" srcOrd="1" destOrd="0" presId="urn:microsoft.com/office/officeart/2005/8/layout/matrix1"/>
    <dgm:cxn modelId="{80B7DB99-E1A6-4DFE-AF2E-C7D269264B2D}" type="presOf" srcId="{A24AA920-6475-426E-928B-584E68B088A4}" destId="{AE12A79C-C4B9-4964-A8EF-6A597B5E127E}" srcOrd="0" destOrd="0" presId="urn:microsoft.com/office/officeart/2005/8/layout/matrix1"/>
    <dgm:cxn modelId="{9B8E52EA-600C-49E7-80CC-428EE97E2B86}" type="presOf" srcId="{704CEE6A-D397-4C4A-A585-0DD210B19DAD}" destId="{1E72CAD5-EEF9-470A-8040-5B6F2E2DED88}" srcOrd="0" destOrd="0" presId="urn:microsoft.com/office/officeart/2005/8/layout/matrix1"/>
    <dgm:cxn modelId="{0E60C82F-767A-4D30-BB7E-AE8D991672CC}" type="presOf" srcId="{F0C9AD18-7D3B-45B8-94C1-6EA803020F79}" destId="{DC36AF85-B5B0-4B7B-A12E-598BFB7B5102}" srcOrd="1" destOrd="0" presId="urn:microsoft.com/office/officeart/2005/8/layout/matrix1"/>
    <dgm:cxn modelId="{602F0014-6B48-4528-9E04-81EAD1B95067}" type="presOf" srcId="{F0C9AD18-7D3B-45B8-94C1-6EA803020F79}" destId="{EB433A25-F806-4C4C-BA4C-0BA32DAEF352}" srcOrd="0" destOrd="0" presId="urn:microsoft.com/office/officeart/2005/8/layout/matrix1"/>
    <dgm:cxn modelId="{5B4EB70B-234F-4F0E-8997-11B5C6EC552A}" type="presOf" srcId="{9D3623BA-D85B-4D1A-BBBF-CF73F5165750}" destId="{A6257F60-7880-4069-BF09-59503E0862CE}" srcOrd="0" destOrd="0" presId="urn:microsoft.com/office/officeart/2005/8/layout/matrix1"/>
    <dgm:cxn modelId="{C492DF47-8CFB-4938-8708-3F665877189F}" srcId="{A24AA920-6475-426E-928B-584E68B088A4}" destId="{F0C9AD18-7D3B-45B8-94C1-6EA803020F79}" srcOrd="1" destOrd="0" parTransId="{FC343153-C7BE-43DE-A4E3-917115751158}" sibTransId="{8B64DA87-12FD-4068-B689-05395A76DB0B}"/>
    <dgm:cxn modelId="{0606A6AF-8ECD-44C7-B462-F24178219EA9}" type="presOf" srcId="{8EDE171D-EB75-4B86-AA9F-4930EA4083DE}" destId="{D207EA12-625A-456F-BF00-28ECDCEDE056}" srcOrd="0" destOrd="0" presId="urn:microsoft.com/office/officeart/2005/8/layout/matrix1"/>
    <dgm:cxn modelId="{F8E372E4-819A-42E6-BD76-7A651AFBA126}" srcId="{8EDE171D-EB75-4B86-AA9F-4930EA4083DE}" destId="{A24AA920-6475-426E-928B-584E68B088A4}" srcOrd="0" destOrd="0" parTransId="{5C80BF58-7A67-4419-8B70-AFFA6E1E9542}" sibTransId="{D7FDEDEC-FD38-473C-98B9-D9F43998C76B}"/>
    <dgm:cxn modelId="{C152B590-C6AA-4946-9A15-695BF579552C}" srcId="{A24AA920-6475-426E-928B-584E68B088A4}" destId="{98FE5C28-F415-450F-9D07-BBB8431A49F9}" srcOrd="0" destOrd="0" parTransId="{6E3604F7-0E94-4383-A337-FF6A9787D11E}" sibTransId="{AE96CCFD-99C1-4472-8696-EC7A55D007C9}"/>
    <dgm:cxn modelId="{80812593-1BDE-49F3-8570-4B0B4BC8A3C3}" type="presParOf" srcId="{D207EA12-625A-456F-BF00-28ECDCEDE056}" destId="{00424807-7962-4B43-9423-B5E750F7318E}" srcOrd="0" destOrd="0" presId="urn:microsoft.com/office/officeart/2005/8/layout/matrix1"/>
    <dgm:cxn modelId="{8237ED19-7DFA-451D-A458-C58D8284B000}" type="presParOf" srcId="{00424807-7962-4B43-9423-B5E750F7318E}" destId="{5A903399-C659-4A2F-90A7-AD7C2A591FAA}" srcOrd="0" destOrd="0" presId="urn:microsoft.com/office/officeart/2005/8/layout/matrix1"/>
    <dgm:cxn modelId="{F8A739BF-9F06-45B0-B26F-648AB65176B0}" type="presParOf" srcId="{00424807-7962-4B43-9423-B5E750F7318E}" destId="{BE0C808D-55A7-4619-9ECB-6A1447FB5249}" srcOrd="1" destOrd="0" presId="urn:microsoft.com/office/officeart/2005/8/layout/matrix1"/>
    <dgm:cxn modelId="{6D6ACC46-3B5F-473E-B2E0-95E1B658CD00}" type="presParOf" srcId="{00424807-7962-4B43-9423-B5E750F7318E}" destId="{EB433A25-F806-4C4C-BA4C-0BA32DAEF352}" srcOrd="2" destOrd="0" presId="urn:microsoft.com/office/officeart/2005/8/layout/matrix1"/>
    <dgm:cxn modelId="{115C09DE-7E29-494F-937B-D7550CE60089}" type="presParOf" srcId="{00424807-7962-4B43-9423-B5E750F7318E}" destId="{DC36AF85-B5B0-4B7B-A12E-598BFB7B5102}" srcOrd="3" destOrd="0" presId="urn:microsoft.com/office/officeart/2005/8/layout/matrix1"/>
    <dgm:cxn modelId="{599D063D-3C5D-4D1A-87CF-823368A86564}" type="presParOf" srcId="{00424807-7962-4B43-9423-B5E750F7318E}" destId="{A6257F60-7880-4069-BF09-59503E0862CE}" srcOrd="4" destOrd="0" presId="urn:microsoft.com/office/officeart/2005/8/layout/matrix1"/>
    <dgm:cxn modelId="{477B42A5-3A13-4A04-B179-E611ECD65777}" type="presParOf" srcId="{00424807-7962-4B43-9423-B5E750F7318E}" destId="{E3B46B55-18F9-492E-8F8E-D814D3AB32F3}" srcOrd="5" destOrd="0" presId="urn:microsoft.com/office/officeart/2005/8/layout/matrix1"/>
    <dgm:cxn modelId="{EB222B90-04FD-4165-BFED-240F9CA616A2}" type="presParOf" srcId="{00424807-7962-4B43-9423-B5E750F7318E}" destId="{1E72CAD5-EEF9-470A-8040-5B6F2E2DED88}" srcOrd="6" destOrd="0" presId="urn:microsoft.com/office/officeart/2005/8/layout/matrix1"/>
    <dgm:cxn modelId="{1A25361C-A01A-4151-B115-6B279AE6E186}" type="presParOf" srcId="{00424807-7962-4B43-9423-B5E750F7318E}" destId="{566F0AA8-BE07-47DA-9478-6A4593F26F20}" srcOrd="7" destOrd="0" presId="urn:microsoft.com/office/officeart/2005/8/layout/matrix1"/>
    <dgm:cxn modelId="{220D0ED9-EED5-4D2E-B2C3-65BCA449D8A7}" type="presParOf" srcId="{D207EA12-625A-456F-BF00-28ECDCEDE056}" destId="{AE12A79C-C4B9-4964-A8EF-6A597B5E127E}" srcOrd="1" destOrd="0" presId="urn:microsoft.com/office/officeart/2005/8/layout/matrix1"/>
  </dgm:cxnLst>
  <dgm:bg>
    <a:effectLst>
      <a:outerShdw blurRad="482600" dist="1066800" dir="2700000" algn="tl" rotWithShape="0">
        <a:schemeClr val="tx1"/>
      </a:outerShdw>
    </a:effectLst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903399-C659-4A2F-90A7-AD7C2A591FAA}">
      <dsp:nvSpPr>
        <dsp:cNvPr id="0" name=""/>
        <dsp:cNvSpPr/>
      </dsp:nvSpPr>
      <dsp:spPr>
        <a:xfrm rot="16200000">
          <a:off x="1144999" y="-1144999"/>
          <a:ext cx="2032000" cy="4321999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ContrastingRightFacing">
            <a:rot lat="20921797" lon="20030967" rev="418237"/>
          </a:camera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А. Только протоны</a:t>
          </a:r>
          <a:endParaRPr lang="ru-RU" sz="3600" kern="1200" dirty="0"/>
        </a:p>
      </dsp:txBody>
      <dsp:txXfrm rot="16200000">
        <a:off x="1398999" y="-1398999"/>
        <a:ext cx="1524000" cy="4321999"/>
      </dsp:txXfrm>
    </dsp:sp>
    <dsp:sp modelId="{EB433A25-F806-4C4C-BA4C-0BA32DAEF352}">
      <dsp:nvSpPr>
        <dsp:cNvPr id="0" name=""/>
        <dsp:cNvSpPr/>
      </dsp:nvSpPr>
      <dsp:spPr>
        <a:xfrm>
          <a:off x="4321999" y="0"/>
          <a:ext cx="4321999" cy="2032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ContrastingRightFacing">
            <a:rot lat="20921797" lon="20030967" rev="418237"/>
          </a:camera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Б. нейтроны и протоны</a:t>
          </a:r>
          <a:endParaRPr lang="ru-RU" sz="3600" kern="1200" dirty="0"/>
        </a:p>
      </dsp:txBody>
      <dsp:txXfrm>
        <a:off x="4321999" y="0"/>
        <a:ext cx="4321999" cy="1524000"/>
      </dsp:txXfrm>
    </dsp:sp>
    <dsp:sp modelId="{A6257F60-7880-4069-BF09-59503E0862CE}">
      <dsp:nvSpPr>
        <dsp:cNvPr id="0" name=""/>
        <dsp:cNvSpPr/>
      </dsp:nvSpPr>
      <dsp:spPr>
        <a:xfrm rot="10800000">
          <a:off x="0" y="2032000"/>
          <a:ext cx="4321999" cy="2032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ContrastingRightFacing">
            <a:rot lat="20921797" lon="20030967" rev="418237"/>
          </a:camera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В. Протоны и электроны</a:t>
          </a:r>
          <a:endParaRPr lang="ru-RU" sz="3600" kern="1200" dirty="0"/>
        </a:p>
      </dsp:txBody>
      <dsp:txXfrm rot="10800000">
        <a:off x="0" y="2539999"/>
        <a:ext cx="4321999" cy="1524000"/>
      </dsp:txXfrm>
    </dsp:sp>
    <dsp:sp modelId="{1E72CAD5-EEF9-470A-8040-5B6F2E2DED88}">
      <dsp:nvSpPr>
        <dsp:cNvPr id="0" name=""/>
        <dsp:cNvSpPr/>
      </dsp:nvSpPr>
      <dsp:spPr>
        <a:xfrm rot="5400000">
          <a:off x="5466998" y="887000"/>
          <a:ext cx="2032000" cy="4321999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ContrastingRightFacing">
            <a:rot lat="20921797" lon="20030967" rev="418237"/>
          </a:camera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Г. Нейтроны и электроны</a:t>
          </a:r>
          <a:endParaRPr lang="ru-RU" sz="3600" kern="1200" dirty="0"/>
        </a:p>
      </dsp:txBody>
      <dsp:txXfrm rot="5400000">
        <a:off x="5720998" y="1141000"/>
        <a:ext cx="1524000" cy="4321999"/>
      </dsp:txXfrm>
    </dsp:sp>
    <dsp:sp modelId="{AE12A79C-C4B9-4964-A8EF-6A597B5E127E}">
      <dsp:nvSpPr>
        <dsp:cNvPr id="0" name=""/>
        <dsp:cNvSpPr/>
      </dsp:nvSpPr>
      <dsp:spPr>
        <a:xfrm>
          <a:off x="3025399" y="1523999"/>
          <a:ext cx="2593199" cy="1016000"/>
        </a:xfrm>
        <a:prstGeom prst="round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ContrastingRightFacing">
            <a:rot lat="20921797" lon="20030967" rev="418237"/>
          </a:camera>
          <a:lightRig rig="threeP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ядро</a:t>
          </a:r>
          <a:endParaRPr lang="ru-RU" sz="3600" kern="1200" dirty="0"/>
        </a:p>
      </dsp:txBody>
      <dsp:txXfrm>
        <a:off x="3025399" y="1523999"/>
        <a:ext cx="2593199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E16A-D98F-42A8-87C0-44D3F6D8468B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59E5-776A-4C1C-80B1-F8D60B256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E16A-D98F-42A8-87C0-44D3F6D8468B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59E5-776A-4C1C-80B1-F8D60B256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E16A-D98F-42A8-87C0-44D3F6D8468B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59E5-776A-4C1C-80B1-F8D60B256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E16A-D98F-42A8-87C0-44D3F6D8468B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59E5-776A-4C1C-80B1-F8D60B256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E16A-D98F-42A8-87C0-44D3F6D8468B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59E5-776A-4C1C-80B1-F8D60B256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E16A-D98F-42A8-87C0-44D3F6D8468B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59E5-776A-4C1C-80B1-F8D60B256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E16A-D98F-42A8-87C0-44D3F6D8468B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59E5-776A-4C1C-80B1-F8D60B256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E16A-D98F-42A8-87C0-44D3F6D8468B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59E5-776A-4C1C-80B1-F8D60B256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E16A-D98F-42A8-87C0-44D3F6D8468B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59E5-776A-4C1C-80B1-F8D60B256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E16A-D98F-42A8-87C0-44D3F6D8468B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59E5-776A-4C1C-80B1-F8D60B256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E16A-D98F-42A8-87C0-44D3F6D8468B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559E5-776A-4C1C-80B1-F8D60B256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7E16A-D98F-42A8-87C0-44D3F6D8468B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559E5-776A-4C1C-80B1-F8D60B256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14356"/>
            <a:ext cx="81051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Радиоактивность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1252055097_ivymikef1600c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2000240"/>
            <a:ext cx="5095884" cy="3821913"/>
          </a:xfrm>
          <a:prstGeom prst="rect">
            <a:avLst/>
          </a:prstGeom>
          <a:ln w="38100" cmpd="thickThin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000108"/>
            <a:ext cx="4200525" cy="32766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5643570" y="1000108"/>
            <a:ext cx="75693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43570" y="2857496"/>
            <a:ext cx="66075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5008" y="4714884"/>
            <a:ext cx="108555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Cu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1071546"/>
            <a:ext cx="60144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16</a:t>
            </a:r>
          </a:p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928934"/>
            <a:ext cx="60144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39</a:t>
            </a:r>
          </a:p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4786322"/>
            <a:ext cx="60144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64</a:t>
            </a:r>
          </a:p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5140" y="1000108"/>
            <a:ext cx="6815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A=</a:t>
            </a:r>
          </a:p>
          <a:p>
            <a:r>
              <a:rPr lang="en-US" sz="3600" dirty="0" smtClean="0"/>
              <a:t>Z=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6715140" y="2857496"/>
            <a:ext cx="6815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A=</a:t>
            </a:r>
          </a:p>
          <a:p>
            <a:r>
              <a:rPr lang="en-US" sz="3600" dirty="0" smtClean="0"/>
              <a:t>Z=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6786578" y="4643446"/>
            <a:ext cx="6815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A=</a:t>
            </a:r>
          </a:p>
          <a:p>
            <a:r>
              <a:rPr lang="en-US" sz="3600" dirty="0" smtClean="0"/>
              <a:t>Z=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479009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rgbClr val="081422"/>
                    </a:gs>
                  </a:gsLst>
                  <a:lin ang="27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Состав ядра атома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081422"/>
                  </a:gs>
                </a:gsLst>
                <a:lin ang="2700000" scaled="1"/>
                <a:tileRect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571868" y="3357562"/>
            <a:ext cx="2428860" cy="954107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Число нуклонов</a:t>
            </a:r>
            <a:endParaRPr lang="en-US" sz="2800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479009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rgbClr val="081422"/>
                    </a:gs>
                  </a:gsLst>
                  <a:lin ang="27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Состав ядра атома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081422"/>
                  </a:gs>
                </a:gsLst>
                <a:lin ang="2700000" scaled="1"/>
                <a:tileRect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  <p:pic>
        <p:nvPicPr>
          <p:cNvPr id="13" name="Рисунок 12" descr="9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285860"/>
            <a:ext cx="2571768" cy="228787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571868" y="1000108"/>
            <a:ext cx="2428860" cy="954107"/>
          </a:xfrm>
          <a:prstGeom prst="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1"/>
            <a:tileRect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Число протонов</a:t>
            </a:r>
            <a:endParaRPr lang="en-US" sz="28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3571868" y="2143116"/>
            <a:ext cx="2428860" cy="954107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Число электронов</a:t>
            </a:r>
            <a:endParaRPr lang="en-US" sz="28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3571868" y="4500570"/>
            <a:ext cx="2428860" cy="95410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0"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Число нейтронов</a:t>
            </a:r>
            <a:endParaRPr lang="en-US" sz="2800" dirty="0" smtClean="0"/>
          </a:p>
        </p:txBody>
      </p:sp>
      <p:cxnSp>
        <p:nvCxnSpPr>
          <p:cNvPr id="18" name="Прямая соединительная линия 17"/>
          <p:cNvCxnSpPr>
            <a:endCxn id="14" idx="1"/>
          </p:cNvCxnSpPr>
          <p:nvPr/>
        </p:nvCxnSpPr>
        <p:spPr>
          <a:xfrm flipV="1">
            <a:off x="2928926" y="1477162"/>
            <a:ext cx="642942" cy="165888"/>
          </a:xfrm>
          <a:prstGeom prst="line">
            <a:avLst/>
          </a:prstGeom>
          <a:ln w="508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endCxn id="15" idx="1"/>
          </p:cNvCxnSpPr>
          <p:nvPr/>
        </p:nvCxnSpPr>
        <p:spPr>
          <a:xfrm rot="16200000" flipH="1">
            <a:off x="2797556" y="1845858"/>
            <a:ext cx="834244" cy="714380"/>
          </a:xfrm>
          <a:prstGeom prst="line">
            <a:avLst/>
          </a:prstGeom>
          <a:ln w="508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9" idx="1"/>
          </p:cNvCxnSpPr>
          <p:nvPr/>
        </p:nvCxnSpPr>
        <p:spPr>
          <a:xfrm rot="16200000" flipH="1">
            <a:off x="2618961" y="2881709"/>
            <a:ext cx="1191434" cy="71438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42910" y="4714884"/>
            <a:ext cx="16610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 – Z = N</a:t>
            </a:r>
            <a:endParaRPr lang="ru-RU" sz="3200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357422" y="5000636"/>
            <a:ext cx="1214446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43636" y="1000108"/>
            <a:ext cx="30003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Нуклонов – 9</a:t>
            </a:r>
          </a:p>
          <a:p>
            <a:r>
              <a:rPr lang="ru-RU" sz="3200" dirty="0" smtClean="0"/>
              <a:t>Протонов – 4</a:t>
            </a:r>
          </a:p>
          <a:p>
            <a:r>
              <a:rPr lang="ru-RU" sz="3200" dirty="0" smtClean="0"/>
              <a:t>Нейтронов – 5</a:t>
            </a:r>
          </a:p>
          <a:p>
            <a:r>
              <a:rPr lang="ru-RU" sz="3200" dirty="0" smtClean="0"/>
              <a:t>Электронов - 4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5424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rgbClr val="081422"/>
                    </a:gs>
                  </a:gsLst>
                  <a:lin ang="27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Анализ некоторых элементов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081422"/>
                  </a:gs>
                </a:gsLst>
                <a:lin ang="2700000" scaled="1"/>
                <a:tileRect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71435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Сколько нуклонов, протонов, нейтронов, электронов ?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controls>
      <p:control spid="1026" name="ShockwaveFlash1" r:id="rId2" imgW="9142560" imgH="55180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5424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rgbClr val="081422"/>
                    </a:gs>
                  </a:gsLst>
                  <a:lin ang="27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Анализ некоторых элементов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081422"/>
                  </a:gs>
                </a:gsLst>
                <a:lin ang="2700000" scaled="1"/>
                <a:tileRect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714356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Сколько нуклонов, протонов, нейтронов, электронов ?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57187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Что объединяет эти атомы?</a:t>
            </a:r>
            <a:endParaRPr lang="ru-RU" sz="3200" dirty="0">
              <a:solidFill>
                <a:srgbClr val="002060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785786" y="1928802"/>
            <a:ext cx="1257004" cy="1107996"/>
            <a:chOff x="785786" y="1928802"/>
            <a:chExt cx="1257004" cy="110799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285852" y="1928802"/>
              <a:ext cx="756938" cy="110799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66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О</a:t>
              </a:r>
              <a:endParaRPr lang="ru-RU" sz="6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85786" y="1928802"/>
              <a:ext cx="601447" cy="107721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1</a:t>
              </a:r>
              <a:r>
                <a:rPr lang="ru-RU" sz="32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5</a:t>
              </a:r>
              <a:endPara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  <a:p>
              <a:pPr algn="ctr"/>
              <a:r>
                <a:rPr lang="en-US" sz="32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8</a:t>
              </a:r>
              <a:endPara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500430" y="1857364"/>
            <a:ext cx="1257004" cy="1107996"/>
            <a:chOff x="785786" y="1928802"/>
            <a:chExt cx="1257004" cy="1107996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285852" y="1928802"/>
              <a:ext cx="756938" cy="110799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66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О</a:t>
              </a:r>
              <a:endParaRPr lang="ru-RU" sz="6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785786" y="1928802"/>
              <a:ext cx="601447" cy="107721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16</a:t>
              </a:r>
            </a:p>
            <a:p>
              <a:pPr algn="ctr"/>
              <a:r>
                <a:rPr lang="en-US" sz="32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8</a:t>
              </a:r>
              <a:endPara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500826" y="1785926"/>
            <a:ext cx="1257004" cy="1107996"/>
            <a:chOff x="785786" y="1928802"/>
            <a:chExt cx="1257004" cy="1107996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1285852" y="1928802"/>
              <a:ext cx="756938" cy="110799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66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О</a:t>
              </a:r>
              <a:endParaRPr lang="ru-RU" sz="6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785786" y="1928802"/>
              <a:ext cx="601447" cy="107721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1</a:t>
              </a:r>
              <a:r>
                <a:rPr lang="ru-RU" sz="32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7</a:t>
              </a:r>
              <a:endPara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  <a:p>
              <a:pPr algn="ctr"/>
              <a:r>
                <a:rPr lang="en-US" sz="32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8</a:t>
              </a:r>
              <a:endPara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14356"/>
            <a:ext cx="81051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Радиоактивность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post-831943-126548088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2500306"/>
            <a:ext cx="3786194" cy="3312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12539" y="785794"/>
            <a:ext cx="5369523" cy="35719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709521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rgbClr val="081422"/>
                    </a:gs>
                  </a:gsLst>
                  <a:lin ang="27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Открытие радиоактивности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081422"/>
                  </a:gs>
                </a:gsLst>
                <a:lin ang="2700000" scaled="1"/>
                <a:tileRect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3500438"/>
            <a:ext cx="29927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Анри Беккерель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4357694"/>
            <a:ext cx="85725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Лауреат Нобелевской премии (1903 г.).</a:t>
            </a: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Обладатель всех знаков отличия Парижской академии наук. </a:t>
            </a: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Член Лондонского королевского общества.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Bekker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785794"/>
            <a:ext cx="2117912" cy="28238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785794"/>
            <a:ext cx="3676650" cy="43053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46410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rgbClr val="081422"/>
                    </a:gs>
                  </a:gsLst>
                  <a:lin ang="27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Состав излучения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081422"/>
                  </a:gs>
                </a:gsLst>
                <a:lin ang="2700000" scaled="1"/>
                <a:tileRect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0496" y="785794"/>
            <a:ext cx="6429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dirty="0" smtClean="0">
                <a:solidFill>
                  <a:schemeClr val="tx2">
                    <a:lumMod val="50000"/>
                  </a:schemeClr>
                </a:solidFill>
              </a:rPr>
              <a:t>α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-</a:t>
            </a: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l-GR" sz="3200" dirty="0" smtClean="0">
                <a:solidFill>
                  <a:schemeClr val="tx2">
                    <a:lumMod val="50000"/>
                  </a:schemeClr>
                </a:solidFill>
              </a:rPr>
              <a:t>β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- </a:t>
            </a: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l-GR" sz="3200" dirty="0" smtClean="0">
                <a:solidFill>
                  <a:schemeClr val="tx2">
                    <a:lumMod val="50000"/>
                  </a:schemeClr>
                </a:solidFill>
              </a:rPr>
              <a:t>γ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-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62" y="857232"/>
            <a:ext cx="46434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Полностью ионизированный 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атом гелия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00562" y="1785926"/>
            <a:ext cx="4643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Быстрые электроны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00562" y="2786058"/>
            <a:ext cx="46434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Один из диапазонов электромагнитного излучения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14290"/>
            <a:ext cx="535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1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928686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Цилиндр 6"/>
          <p:cNvSpPr/>
          <p:nvPr/>
        </p:nvSpPr>
        <p:spPr>
          <a:xfrm>
            <a:off x="2071670" y="1928802"/>
            <a:ext cx="357190" cy="785818"/>
          </a:xfrm>
          <a:prstGeom prst="can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  <a:tileRect/>
          </a:gra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357290" y="1000108"/>
            <a:ext cx="18389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х</a:t>
            </a:r>
            <a:r>
              <a:rPr lang="ru-RU" dirty="0" smtClean="0"/>
              <a:t>    </a:t>
            </a:r>
            <a:r>
              <a:rPr lang="ru-RU" dirty="0" err="1" smtClean="0"/>
              <a:t>х</a:t>
            </a:r>
            <a:r>
              <a:rPr lang="ru-RU" dirty="0" smtClean="0"/>
              <a:t>    </a:t>
            </a:r>
            <a:r>
              <a:rPr lang="ru-RU" dirty="0" err="1" smtClean="0"/>
              <a:t>х</a:t>
            </a:r>
            <a:r>
              <a:rPr lang="ru-RU" dirty="0" smtClean="0"/>
              <a:t>    </a:t>
            </a:r>
            <a:r>
              <a:rPr lang="ru-RU" dirty="0" err="1" smtClean="0"/>
              <a:t>х</a:t>
            </a:r>
            <a:r>
              <a:rPr lang="ru-RU" dirty="0" smtClean="0"/>
              <a:t>    </a:t>
            </a:r>
            <a:r>
              <a:rPr lang="ru-RU" dirty="0" err="1" smtClean="0"/>
              <a:t>х</a:t>
            </a:r>
            <a:r>
              <a:rPr lang="ru-RU" dirty="0" smtClean="0"/>
              <a:t>    </a:t>
            </a:r>
            <a:r>
              <a:rPr lang="ru-RU" dirty="0" err="1" smtClean="0"/>
              <a:t>х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/>
              <a:t>х</a:t>
            </a:r>
            <a:r>
              <a:rPr lang="ru-RU" dirty="0" smtClean="0"/>
              <a:t>    </a:t>
            </a:r>
            <a:r>
              <a:rPr lang="ru-RU" dirty="0" err="1" smtClean="0"/>
              <a:t>х</a:t>
            </a:r>
            <a:r>
              <a:rPr lang="ru-RU" dirty="0" smtClean="0"/>
              <a:t>    </a:t>
            </a:r>
            <a:r>
              <a:rPr lang="ru-RU" dirty="0" err="1" smtClean="0"/>
              <a:t>х</a:t>
            </a:r>
            <a:r>
              <a:rPr lang="ru-RU" dirty="0" smtClean="0"/>
              <a:t>    </a:t>
            </a:r>
            <a:r>
              <a:rPr lang="ru-RU" dirty="0" err="1" smtClean="0"/>
              <a:t>х</a:t>
            </a:r>
            <a:r>
              <a:rPr lang="ru-RU" dirty="0" smtClean="0"/>
              <a:t>    </a:t>
            </a:r>
            <a:r>
              <a:rPr lang="ru-RU" dirty="0" err="1" smtClean="0"/>
              <a:t>х</a:t>
            </a:r>
            <a:r>
              <a:rPr lang="ru-RU" dirty="0" smtClean="0"/>
              <a:t>   </a:t>
            </a:r>
            <a:r>
              <a:rPr lang="ru-RU" dirty="0" err="1" smtClean="0"/>
              <a:t>х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>
            <a:stCxn id="8" idx="2"/>
          </p:cNvCxnSpPr>
          <p:nvPr/>
        </p:nvCxnSpPr>
        <p:spPr>
          <a:xfrm rot="5400000" flipH="1" flipV="1">
            <a:off x="1676837" y="1314291"/>
            <a:ext cx="1209082" cy="9211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Дуга 10"/>
          <p:cNvSpPr/>
          <p:nvPr/>
        </p:nvSpPr>
        <p:spPr>
          <a:xfrm>
            <a:off x="1142976" y="714356"/>
            <a:ext cx="1143008" cy="2071702"/>
          </a:xfrm>
          <a:prstGeom prst="arc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flipH="1">
            <a:off x="2285984" y="1285860"/>
            <a:ext cx="1143008" cy="1071570"/>
          </a:xfrm>
          <a:prstGeom prst="arc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2928934"/>
            <a:ext cx="43576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Излучение радиоактивного вещества исследуется в магнитном поле. </a:t>
            </a:r>
          </a:p>
          <a:p>
            <a:endParaRPr lang="ru-RU" sz="2400" dirty="0"/>
          </a:p>
          <a:p>
            <a:pPr marL="457200" indent="-457200">
              <a:buAutoNum type="arabicPeriod"/>
            </a:pPr>
            <a:r>
              <a:rPr lang="ru-RU" sz="2400" dirty="0" smtClean="0"/>
              <a:t>Какие лучи отклоняются влево</a:t>
            </a:r>
            <a:r>
              <a:rPr lang="en-US" sz="2400" dirty="0" smtClean="0"/>
              <a:t>?</a:t>
            </a: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 smtClean="0"/>
              <a:t>Какие лучи отклоняются вправо</a:t>
            </a:r>
            <a:r>
              <a:rPr lang="en-US" sz="2400" dirty="0" smtClean="0"/>
              <a:t>?</a:t>
            </a: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 smtClean="0"/>
              <a:t>Какие лучи не отклоняются</a:t>
            </a:r>
            <a:r>
              <a:rPr lang="en-US" sz="2400" dirty="0" smtClean="0"/>
              <a:t>?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0" y="214290"/>
            <a:ext cx="535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2.</a:t>
            </a:r>
            <a:endParaRPr lang="ru-RU" sz="3600" dirty="0"/>
          </a:p>
        </p:txBody>
      </p:sp>
      <p:grpSp>
        <p:nvGrpSpPr>
          <p:cNvPr id="35" name="Группа 34"/>
          <p:cNvGrpSpPr/>
          <p:nvPr/>
        </p:nvGrpSpPr>
        <p:grpSpPr>
          <a:xfrm>
            <a:off x="4572000" y="928672"/>
            <a:ext cx="1228776" cy="2286014"/>
            <a:chOff x="4572000" y="928672"/>
            <a:chExt cx="1228776" cy="2286014"/>
          </a:xfrm>
        </p:grpSpPr>
        <p:sp>
          <p:nvSpPr>
            <p:cNvPr id="16" name="Дуга 15"/>
            <p:cNvSpPr/>
            <p:nvPr/>
          </p:nvSpPr>
          <p:spPr>
            <a:xfrm>
              <a:off x="4572000" y="1142984"/>
              <a:ext cx="642942" cy="2071702"/>
            </a:xfrm>
            <a:prstGeom prst="arc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6" name="Группа 25"/>
            <p:cNvGrpSpPr/>
            <p:nvPr/>
          </p:nvGrpSpPr>
          <p:grpSpPr>
            <a:xfrm>
              <a:off x="4572000" y="928672"/>
              <a:ext cx="1228776" cy="1786742"/>
              <a:chOff x="4572000" y="928672"/>
              <a:chExt cx="1228776" cy="1786742"/>
            </a:xfrm>
          </p:grpSpPr>
          <p:sp>
            <p:nvSpPr>
              <p:cNvPr id="15" name="Цилиндр 14"/>
              <p:cNvSpPr/>
              <p:nvPr/>
            </p:nvSpPr>
            <p:spPr>
              <a:xfrm>
                <a:off x="5072066" y="2143116"/>
                <a:ext cx="214314" cy="571504"/>
              </a:xfrm>
              <a:prstGeom prst="can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Дуга 17"/>
              <p:cNvSpPr/>
              <p:nvPr/>
            </p:nvSpPr>
            <p:spPr>
              <a:xfrm flipH="1">
                <a:off x="5214942" y="1571612"/>
                <a:ext cx="500066" cy="1071570"/>
              </a:xfrm>
              <a:prstGeom prst="arc">
                <a:avLst/>
              </a:prstGeom>
              <a:ln w="254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9" name="Прямая соединительная линия 18"/>
              <p:cNvCxnSpPr/>
              <p:nvPr/>
            </p:nvCxnSpPr>
            <p:spPr>
              <a:xfrm rot="5400000" flipH="1" flipV="1">
                <a:off x="4615007" y="1528607"/>
                <a:ext cx="1209082" cy="9211"/>
              </a:xfrm>
              <a:prstGeom prst="line">
                <a:avLst/>
              </a:prstGeom>
              <a:ln w="254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 rot="5400000">
                <a:off x="3964777" y="1821645"/>
                <a:ext cx="164307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 rot="5400000">
                <a:off x="4714876" y="1857364"/>
                <a:ext cx="1714512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4572000" y="1142984"/>
                <a:ext cx="255198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-</a:t>
                </a:r>
              </a:p>
              <a:p>
                <a:r>
                  <a:rPr lang="ru-RU" dirty="0" smtClean="0"/>
                  <a:t>-</a:t>
                </a:r>
              </a:p>
              <a:p>
                <a:r>
                  <a:rPr lang="ru-RU" dirty="0" smtClean="0"/>
                  <a:t>-</a:t>
                </a:r>
              </a:p>
              <a:p>
                <a:r>
                  <a:rPr lang="ru-RU" dirty="0" smtClean="0"/>
                  <a:t>-</a:t>
                </a:r>
              </a:p>
              <a:p>
                <a:r>
                  <a:rPr lang="ru-RU" dirty="0"/>
                  <a:t>-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500694" y="1214422"/>
                <a:ext cx="300082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+</a:t>
                </a:r>
              </a:p>
              <a:p>
                <a:r>
                  <a:rPr lang="ru-RU" dirty="0" smtClean="0"/>
                  <a:t>+</a:t>
                </a:r>
              </a:p>
              <a:p>
                <a:r>
                  <a:rPr lang="ru-RU" dirty="0" smtClean="0"/>
                  <a:t>+</a:t>
                </a:r>
              </a:p>
              <a:p>
                <a:r>
                  <a:rPr lang="ru-RU" dirty="0" smtClean="0"/>
                  <a:t>+</a:t>
                </a:r>
              </a:p>
              <a:p>
                <a:r>
                  <a:rPr lang="ru-RU" dirty="0"/>
                  <a:t>+</a:t>
                </a:r>
              </a:p>
            </p:txBody>
          </p:sp>
        </p:grpSp>
      </p:grpSp>
      <p:grpSp>
        <p:nvGrpSpPr>
          <p:cNvPr id="36" name="Группа 35"/>
          <p:cNvGrpSpPr/>
          <p:nvPr/>
        </p:nvGrpSpPr>
        <p:grpSpPr>
          <a:xfrm flipH="1">
            <a:off x="5786446" y="928670"/>
            <a:ext cx="1262030" cy="2286014"/>
            <a:chOff x="4572000" y="928672"/>
            <a:chExt cx="1228776" cy="2286014"/>
          </a:xfrm>
        </p:grpSpPr>
        <p:sp>
          <p:nvSpPr>
            <p:cNvPr id="37" name="Дуга 36"/>
            <p:cNvSpPr/>
            <p:nvPr/>
          </p:nvSpPr>
          <p:spPr>
            <a:xfrm>
              <a:off x="4572000" y="1142984"/>
              <a:ext cx="642942" cy="2071702"/>
            </a:xfrm>
            <a:prstGeom prst="arc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8" name="Группа 25"/>
            <p:cNvGrpSpPr/>
            <p:nvPr/>
          </p:nvGrpSpPr>
          <p:grpSpPr>
            <a:xfrm>
              <a:off x="4572000" y="928672"/>
              <a:ext cx="1228776" cy="1786742"/>
              <a:chOff x="4572000" y="928672"/>
              <a:chExt cx="1228776" cy="1786742"/>
            </a:xfrm>
          </p:grpSpPr>
          <p:sp>
            <p:nvSpPr>
              <p:cNvPr id="39" name="Цилиндр 38"/>
              <p:cNvSpPr/>
              <p:nvPr/>
            </p:nvSpPr>
            <p:spPr>
              <a:xfrm>
                <a:off x="5072066" y="2143116"/>
                <a:ext cx="214314" cy="571504"/>
              </a:xfrm>
              <a:prstGeom prst="can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Дуга 39"/>
              <p:cNvSpPr/>
              <p:nvPr/>
            </p:nvSpPr>
            <p:spPr>
              <a:xfrm flipH="1">
                <a:off x="5214942" y="1571612"/>
                <a:ext cx="500066" cy="1071570"/>
              </a:xfrm>
              <a:prstGeom prst="arc">
                <a:avLst/>
              </a:prstGeom>
              <a:ln w="254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41" name="Прямая соединительная линия 40"/>
              <p:cNvCxnSpPr/>
              <p:nvPr/>
            </p:nvCxnSpPr>
            <p:spPr>
              <a:xfrm rot="5400000" flipH="1" flipV="1">
                <a:off x="4615007" y="1528607"/>
                <a:ext cx="1209082" cy="9211"/>
              </a:xfrm>
              <a:prstGeom prst="line">
                <a:avLst/>
              </a:prstGeom>
              <a:ln w="254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>
              <a:xfrm rot="5400000">
                <a:off x="3964777" y="1821645"/>
                <a:ext cx="164307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 rot="5400000">
                <a:off x="4714876" y="1857364"/>
                <a:ext cx="1714512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4572000" y="1142984"/>
                <a:ext cx="255198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-</a:t>
                </a:r>
              </a:p>
              <a:p>
                <a:r>
                  <a:rPr lang="ru-RU" dirty="0" smtClean="0"/>
                  <a:t>-</a:t>
                </a:r>
              </a:p>
              <a:p>
                <a:r>
                  <a:rPr lang="ru-RU" dirty="0" smtClean="0"/>
                  <a:t>-</a:t>
                </a:r>
              </a:p>
              <a:p>
                <a:r>
                  <a:rPr lang="ru-RU" dirty="0" smtClean="0"/>
                  <a:t>-</a:t>
                </a:r>
              </a:p>
              <a:p>
                <a:r>
                  <a:rPr lang="ru-RU" dirty="0"/>
                  <a:t>-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500694" y="1214422"/>
                <a:ext cx="300082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+</a:t>
                </a:r>
              </a:p>
              <a:p>
                <a:r>
                  <a:rPr lang="ru-RU" dirty="0" smtClean="0"/>
                  <a:t>+</a:t>
                </a:r>
              </a:p>
              <a:p>
                <a:r>
                  <a:rPr lang="ru-RU" dirty="0" smtClean="0"/>
                  <a:t>+</a:t>
                </a:r>
              </a:p>
              <a:p>
                <a:r>
                  <a:rPr lang="ru-RU" dirty="0" smtClean="0"/>
                  <a:t>+</a:t>
                </a:r>
              </a:p>
              <a:p>
                <a:r>
                  <a:rPr lang="ru-RU" dirty="0"/>
                  <a:t>+</a:t>
                </a:r>
              </a:p>
            </p:txBody>
          </p:sp>
        </p:grpSp>
      </p:grpSp>
      <p:grpSp>
        <p:nvGrpSpPr>
          <p:cNvPr id="46" name="Группа 45"/>
          <p:cNvGrpSpPr/>
          <p:nvPr/>
        </p:nvGrpSpPr>
        <p:grpSpPr>
          <a:xfrm flipH="1">
            <a:off x="7072329" y="928670"/>
            <a:ext cx="1300009" cy="2286014"/>
            <a:chOff x="4535022" y="928672"/>
            <a:chExt cx="1265754" cy="2286014"/>
          </a:xfrm>
        </p:grpSpPr>
        <p:sp>
          <p:nvSpPr>
            <p:cNvPr id="47" name="Дуга 46"/>
            <p:cNvSpPr/>
            <p:nvPr/>
          </p:nvSpPr>
          <p:spPr>
            <a:xfrm>
              <a:off x="4572000" y="1142984"/>
              <a:ext cx="642942" cy="2071702"/>
            </a:xfrm>
            <a:prstGeom prst="arc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8" name="Группа 25"/>
            <p:cNvGrpSpPr/>
            <p:nvPr/>
          </p:nvGrpSpPr>
          <p:grpSpPr>
            <a:xfrm>
              <a:off x="4535022" y="928672"/>
              <a:ext cx="1265754" cy="1786742"/>
              <a:chOff x="4535022" y="928672"/>
              <a:chExt cx="1265754" cy="1786742"/>
            </a:xfrm>
          </p:grpSpPr>
          <p:sp>
            <p:nvSpPr>
              <p:cNvPr id="49" name="Цилиндр 48"/>
              <p:cNvSpPr/>
              <p:nvPr/>
            </p:nvSpPr>
            <p:spPr>
              <a:xfrm>
                <a:off x="5072066" y="2143116"/>
                <a:ext cx="214314" cy="571504"/>
              </a:xfrm>
              <a:prstGeom prst="can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Дуга 49"/>
              <p:cNvSpPr/>
              <p:nvPr/>
            </p:nvSpPr>
            <p:spPr>
              <a:xfrm flipH="1">
                <a:off x="5214942" y="1571612"/>
                <a:ext cx="500066" cy="1071570"/>
              </a:xfrm>
              <a:prstGeom prst="arc">
                <a:avLst/>
              </a:prstGeom>
              <a:ln w="254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1" name="Прямая соединительная линия 50"/>
              <p:cNvCxnSpPr/>
              <p:nvPr/>
            </p:nvCxnSpPr>
            <p:spPr>
              <a:xfrm rot="5400000" flipH="1" flipV="1">
                <a:off x="4615007" y="1528607"/>
                <a:ext cx="1209082" cy="9211"/>
              </a:xfrm>
              <a:prstGeom prst="line">
                <a:avLst/>
              </a:prstGeom>
              <a:ln w="254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rot="5400000">
                <a:off x="3964777" y="1821645"/>
                <a:ext cx="164307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Прямая соединительная линия 52"/>
              <p:cNvCxnSpPr/>
              <p:nvPr/>
            </p:nvCxnSpPr>
            <p:spPr>
              <a:xfrm rot="5400000">
                <a:off x="4714876" y="1857364"/>
                <a:ext cx="1714512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4535022" y="1142984"/>
                <a:ext cx="292175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+</a:t>
                </a:r>
              </a:p>
              <a:p>
                <a:r>
                  <a:rPr lang="ru-RU" dirty="0" smtClean="0"/>
                  <a:t>+</a:t>
                </a:r>
              </a:p>
              <a:p>
                <a:r>
                  <a:rPr lang="ru-RU" dirty="0" smtClean="0"/>
                  <a:t>+</a:t>
                </a:r>
              </a:p>
              <a:p>
                <a:r>
                  <a:rPr lang="ru-RU" dirty="0" smtClean="0"/>
                  <a:t>+</a:t>
                </a:r>
              </a:p>
              <a:p>
                <a:r>
                  <a:rPr lang="ru-RU" dirty="0"/>
                  <a:t>+</a:t>
                </a:r>
                <a:endParaRPr lang="ru-RU" dirty="0" smtClean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552302" y="1214422"/>
                <a:ext cx="248474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-</a:t>
                </a:r>
              </a:p>
              <a:p>
                <a:r>
                  <a:rPr lang="ru-RU" dirty="0" smtClean="0"/>
                  <a:t>-</a:t>
                </a:r>
              </a:p>
              <a:p>
                <a:r>
                  <a:rPr lang="ru-RU" dirty="0" smtClean="0"/>
                  <a:t>-</a:t>
                </a:r>
              </a:p>
              <a:p>
                <a:r>
                  <a:rPr lang="ru-RU" dirty="0" smtClean="0"/>
                  <a:t>-</a:t>
                </a:r>
              </a:p>
              <a:p>
                <a:r>
                  <a:rPr lang="ru-RU" dirty="0"/>
                  <a:t>-</a:t>
                </a:r>
                <a:endParaRPr lang="ru-RU" dirty="0" smtClean="0"/>
              </a:p>
            </p:txBody>
          </p:sp>
        </p:grpSp>
      </p:grpSp>
      <p:sp>
        <p:nvSpPr>
          <p:cNvPr id="56" name="TextBox 55"/>
          <p:cNvSpPr txBox="1"/>
          <p:nvPr/>
        </p:nvSpPr>
        <p:spPr>
          <a:xfrm>
            <a:off x="5214942" y="428604"/>
            <a:ext cx="2645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а</a:t>
            </a:r>
            <a:r>
              <a:rPr lang="ru-RU" i="1" dirty="0" smtClean="0">
                <a:solidFill>
                  <a:srgbClr val="FF0000"/>
                </a:solidFill>
              </a:rPr>
              <a:t>                 б                      в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500562" y="2857496"/>
            <a:ext cx="43576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Излучение радиоактивного вещества исследуется в электрическом поле.  Где отклонение лучей показано неверно</a:t>
            </a:r>
            <a:r>
              <a:rPr lang="en-US" sz="2400" dirty="0" smtClean="0"/>
              <a:t>?</a:t>
            </a:r>
            <a:endParaRPr lang="ru-RU" sz="2400" dirty="0" smtClean="0"/>
          </a:p>
          <a:p>
            <a:pPr marL="457200" indent="-457200"/>
            <a:r>
              <a:rPr lang="ru-RU" sz="2400" dirty="0" smtClean="0"/>
              <a:t>1.</a:t>
            </a:r>
            <a:r>
              <a:rPr lang="ru-RU" sz="2400" i="1" dirty="0" smtClean="0"/>
              <a:t>а</a:t>
            </a:r>
            <a:r>
              <a:rPr lang="ru-RU" sz="2400" dirty="0" smtClean="0"/>
              <a:t>               2.</a:t>
            </a:r>
            <a:r>
              <a:rPr lang="ru-RU" sz="2400" i="1" dirty="0" smtClean="0"/>
              <a:t>б </a:t>
            </a:r>
            <a:r>
              <a:rPr lang="ru-RU" sz="2400" dirty="0" smtClean="0"/>
              <a:t>                 3.</a:t>
            </a:r>
            <a:r>
              <a:rPr lang="ru-RU" sz="2400" i="1" dirty="0" smtClean="0"/>
              <a:t>в</a:t>
            </a:r>
          </a:p>
          <a:p>
            <a:pPr marL="457200" indent="-457200"/>
            <a:r>
              <a:rPr lang="ru-RU" sz="2400" dirty="0" smtClean="0"/>
              <a:t>4.</a:t>
            </a:r>
            <a:r>
              <a:rPr lang="ru-RU" sz="2400" i="1" dirty="0" smtClean="0"/>
              <a:t>а</a:t>
            </a:r>
            <a:r>
              <a:rPr lang="ru-RU" sz="2400" dirty="0" smtClean="0"/>
              <a:t>  и  </a:t>
            </a:r>
            <a:r>
              <a:rPr lang="ru-RU" sz="2400" i="1" dirty="0" smtClean="0"/>
              <a:t>б</a:t>
            </a:r>
            <a:r>
              <a:rPr lang="ru-RU" sz="2400" dirty="0" smtClean="0"/>
              <a:t>       5.</a:t>
            </a:r>
            <a:r>
              <a:rPr lang="ru-RU" sz="2400" i="1" dirty="0" smtClean="0"/>
              <a:t>а</a:t>
            </a:r>
            <a:r>
              <a:rPr lang="ru-RU" sz="2400" dirty="0" smtClean="0"/>
              <a:t> и  </a:t>
            </a:r>
            <a:r>
              <a:rPr lang="ru-RU" sz="2400" i="1" dirty="0" smtClean="0"/>
              <a:t>в</a:t>
            </a:r>
            <a:r>
              <a:rPr lang="ru-RU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000108"/>
            <a:ext cx="3924300" cy="410527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403187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rgbClr val="081422"/>
                    </a:gs>
                  </a:gsLst>
                  <a:lin ang="27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Модели атомов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081422"/>
                  </a:gs>
                </a:gsLst>
                <a:lin ang="2700000" scaled="1"/>
                <a:tileRect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4810" y="1214422"/>
            <a:ext cx="35223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Атом Томсона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828251"/>
            <a:ext cx="8786874" cy="584877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403187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rgbClr val="081422"/>
                    </a:gs>
                  </a:gsLst>
                  <a:lin ang="27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Модели атомов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081422"/>
                  </a:gs>
                </a:gsLst>
                <a:lin ang="2700000" scaled="1"/>
                <a:tileRect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000108"/>
            <a:ext cx="4114800" cy="376237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3" name="Рисунок 2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3500438"/>
            <a:ext cx="3781425" cy="30384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403187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rgbClr val="081422"/>
                    </a:gs>
                  </a:gsLst>
                  <a:lin ang="27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Модели атомов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081422"/>
                  </a:gs>
                </a:gsLst>
                <a:lin ang="2700000" scaled="1"/>
                <a:tileRect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9124" y="1000108"/>
            <a:ext cx="44078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Атом Резерфорда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5000636"/>
            <a:ext cx="342856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Планетарная</a:t>
            </a:r>
            <a:b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модель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59148"/>
            <a:ext cx="9144000" cy="333970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483177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rgbClr val="081422"/>
                    </a:gs>
                  </a:gsLst>
                  <a:lin ang="27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Ядерное вещество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081422"/>
                  </a:gs>
                </a:gsLst>
                <a:lin ang="2700000" scaled="1"/>
                <a:tileRect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714348" y="2143116"/>
          <a:ext cx="864399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1000108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Выберите правильный ответ. В состав ядра атома входят следующие частицы: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23791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rgbClr val="081422"/>
                    </a:gs>
                  </a:gsLst>
                  <a:lin ang="27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Подумай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081422"/>
                  </a:gs>
                </a:gsLst>
                <a:lin ang="2700000" scaled="1"/>
                <a:tileRect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278</Words>
  <Application>Microsoft Office PowerPoint</Application>
  <PresentationFormat>Экран (4:3)</PresentationFormat>
  <Paragraphs>115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31</cp:revision>
  <dcterms:created xsi:type="dcterms:W3CDTF">2010-03-14T08:52:12Z</dcterms:created>
  <dcterms:modified xsi:type="dcterms:W3CDTF">2011-11-23T19:34:05Z</dcterms:modified>
</cp:coreProperties>
</file>