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9" r:id="rId2"/>
    <p:sldId id="269" r:id="rId3"/>
    <p:sldId id="257" r:id="rId4"/>
    <p:sldId id="267" r:id="rId5"/>
    <p:sldId id="256" r:id="rId6"/>
    <p:sldId id="266" r:id="rId7"/>
    <p:sldId id="261" r:id="rId8"/>
    <p:sldId id="265" r:id="rId9"/>
    <p:sldId id="262" r:id="rId10"/>
    <p:sldId id="263" r:id="rId11"/>
    <p:sldId id="264" r:id="rId12"/>
    <p:sldId id="260" r:id="rId13"/>
    <p:sldId id="268" r:id="rId14"/>
    <p:sldId id="25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973F6B9-E3D8-4E48-9191-FB86068A8184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9DB00B9-37C7-4CE7-8B87-BE7226C8C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885C-84A8-4C61-AA59-8A3EACA25E09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1DB21-30D5-4672-BCA0-2DEB34AF4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AF9BB-CD3F-4AA3-8780-B4D3F7FF30E6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236AF-AD1A-45E9-9D4A-42B31B0BB3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60BCB-2F51-45CB-9151-F0D417AD316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37058-4900-459C-963E-78EFE635877C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2290-D8B9-42C7-AE2D-58EB85951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871E3B-2ECA-47FC-9EF7-4577FE643A5A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EB6068-B2C5-4D02-888C-FCF0648CD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A29B2-A7C5-4F5A-B7E0-C1E04DA2D5B5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FF21-D94E-4C73-8C82-A21BA0656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EA3134-D817-4A26-90F4-5CE5E04F40E7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41D491-068C-4E8A-BE66-496106411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FB60C-A93A-4CB8-BEED-3DC952290B24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21077-EC29-499D-AB5B-E620709BF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23593-B37E-49AF-B454-ABD8121EDF4C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4F4F-DBF5-4D1E-AA15-C9673D3B6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A9B8B3-A6AB-4A41-81DA-DE8CB98F568E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EAE011-4CC7-402C-92EE-7D1383C93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194567F-6803-48C0-93C2-7B66837721A1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82F2413-F989-485A-B3F7-35FF26A46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5048772-0B09-4364-B607-2F35C955348E}" type="datetimeFigureOut">
              <a:rPr lang="ru-RU"/>
              <a:pPr>
                <a:defRPr/>
              </a:pPr>
              <a:t>23.11.2011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8B5C359-A09A-43E3-A164-8C1E33CE1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3" r:id="rId2"/>
    <p:sldLayoutId id="2147483675" r:id="rId3"/>
    <p:sldLayoutId id="2147483672" r:id="rId4"/>
    <p:sldLayoutId id="2147483676" r:id="rId5"/>
    <p:sldLayoutId id="2147483671" r:id="rId6"/>
    <p:sldLayoutId id="2147483670" r:id="rId7"/>
    <p:sldLayoutId id="2147483677" r:id="rId8"/>
    <p:sldLayoutId id="2147483678" r:id="rId9"/>
    <p:sldLayoutId id="2147483669" r:id="rId10"/>
    <p:sldLayoutId id="2147483668" r:id="rId11"/>
    <p:sldLayoutId id="214748367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andex.ru/advertising/index.html" TargetMode="External"/><Relationship Id="rId13" Type="http://schemas.openxmlformats.org/officeDocument/2006/relationships/image" Target="../media/image14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andex.ru/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jpeg"/><Relationship Id="rId10" Type="http://schemas.openxmlformats.org/officeDocument/2006/relationships/hyperlink" Target="http://narod.yandex.ru/help/mini.yhtml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7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5715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1785926"/>
            <a:ext cx="6357982" cy="120032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>Что такое теплопередача и теплопроводность?</a:t>
            </a:r>
          </a:p>
        </p:txBody>
      </p:sp>
      <p:pic>
        <p:nvPicPr>
          <p:cNvPr id="4" name="Рисунок 3" descr="solnct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785926"/>
            <a:ext cx="1000132" cy="1000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0"/>
            <a:ext cx="20097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3429000"/>
            <a:ext cx="2928938" cy="2286000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30872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Для создания теплой одежды широко используют вещества, плохо проводящие тепло, такие как войлок, мех, вата, перья и пух различных птиц. Такая одежда помогает сохранять тепло тела. Войлочные и ватные рукавицы используют при работе с горячими предметами, например для того, чтобы снимать с плиты горячие кастрюли.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      Все металлы, стекло, вода хорошо проводят тепло и являются плохими теплоизоляторами. Тряпкой, смоченной в воде, ни в коем случае нельзя снимать горячие предметы. Вода, содержащаяся в тряпке, мгновенно нагреется и обожжет руку. Знания о способности разных материалов по-разному передавать тепло помогут в походе. Например, чтобы не обжечься о горячую металлическую кружку, ее ручку можно обмотать изоляционной лентой, которая является хорошим теплоизолятором. Для того чтобы снять с костра горячий котелок, можно воспользоваться войлочными, ватными или брезентовыми рукавицами.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8572500" cy="15525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Над костром висит горячий котелок Рядом с костром лежат: войлочная рукавица, лист фольги и мокрая тряпка. Каким из этих предметов можно снять котелок с костра. Объясни свой ответ.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429000"/>
            <a:ext cx="3933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7354887" cy="720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ТЕПЛОПРОВОДНОСТЬ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7343775" cy="532765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90000"/>
              </a:lnSpc>
              <a:buFont typeface="Wingdings" pitchFamily="2" charset="2"/>
              <a:buNone/>
            </a:pPr>
            <a:r>
              <a:rPr lang="ru-RU" sz="1700" smtClean="0"/>
              <a:t>1. </a:t>
            </a:r>
            <a:r>
              <a:rPr lang="ru-RU" sz="2400" smtClean="0">
                <a:solidFill>
                  <a:schemeClr val="accent2"/>
                </a:solidFill>
              </a:rPr>
              <a:t>Оберните толстый гвоздь или металлический стержень  полоской   бумаги   в   один   слой. Подержите над пламенем свечи до момента возгорания, засеките  время. Почему бумага загорелась не сразу?</a:t>
            </a:r>
            <a:r>
              <a:rPr lang="ru-RU" sz="2400" smtClean="0"/>
              <a:t>   </a:t>
            </a:r>
          </a:p>
          <a:p>
            <a:pPr marL="457200" indent="-457200">
              <a:lnSpc>
                <a:spcPct val="90000"/>
              </a:lnSpc>
              <a:buClr>
                <a:schemeClr val="accent2"/>
              </a:buClr>
              <a:buFontTx/>
              <a:buNone/>
            </a:pPr>
            <a:r>
              <a:rPr lang="ru-RU" sz="2400" smtClean="0"/>
              <a:t> 2. </a:t>
            </a:r>
            <a:r>
              <a:rPr lang="ru-RU" sz="2400" smtClean="0">
                <a:solidFill>
                  <a:schemeClr val="accent1"/>
                </a:solidFill>
              </a:rPr>
              <a:t>... на  кухне, поднимая  горячую  посуду, чтобы  не  обжечься,  можно    использовать   только   сухую  тряпку.     Теплопроводность    воздуха    намного   меньше,  чем  у  воды!   А   ткань структура очень рыхлая,  и   все  промежутки   между   волокнами заполнены у сухой тряпки воздухом, а у влажной - водой.</a:t>
            </a:r>
            <a:r>
              <a:rPr lang="ru-RU" sz="2400" smtClean="0"/>
              <a:t>      </a:t>
            </a:r>
            <a:r>
              <a:rPr lang="ru-RU" sz="2400" smtClean="0">
                <a:solidFill>
                  <a:srgbClr val="FF0000"/>
                </a:solidFill>
              </a:rPr>
              <a:t>Смотри, не обожгись!</a:t>
            </a:r>
          </a:p>
        </p:txBody>
      </p:sp>
      <p:pic>
        <p:nvPicPr>
          <p:cNvPr id="6150" name="Picture 6" descr="CAGD230X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596188" y="3429000"/>
            <a:ext cx="1016000" cy="863600"/>
          </a:xfrm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196975"/>
            <a:ext cx="152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4"/>
          <p:cNvSpPr>
            <a:spLocks noChangeArrowheads="1"/>
          </p:cNvSpPr>
          <p:nvPr/>
        </p:nvSpPr>
        <p:spPr bwMode="auto">
          <a:xfrm>
            <a:off x="785813" y="285750"/>
            <a:ext cx="6561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ЗАДАЧИ ДЛЯ УМЕЮЩИХ ДУМАТЬ !</a:t>
            </a:r>
          </a:p>
        </p:txBody>
      </p:sp>
      <p:pic>
        <p:nvPicPr>
          <p:cNvPr id="6" name="Рисунок 5" descr="BOY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58" y="642918"/>
            <a:ext cx="800100" cy="9810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6627" name="Прямоугольник 6"/>
          <p:cNvSpPr>
            <a:spLocks noChangeArrowheads="1"/>
          </p:cNvSpPr>
          <p:nvPr/>
        </p:nvSpPr>
        <p:spPr bwMode="auto">
          <a:xfrm>
            <a:off x="500063" y="1143000"/>
            <a:ext cx="6572250" cy="228282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Приготовьте три одинаковых кусочка льда, один из них заверните в фольгу, второй – в бумагу, третий – в вату и оставьте на блюдцах в комнате. Определите время полного таяния. Объясните разницу.</a:t>
            </a:r>
          </a:p>
        </p:txBody>
      </p:sp>
      <p:sp>
        <p:nvSpPr>
          <p:cNvPr id="26629" name="Прямоугольник 8"/>
          <p:cNvSpPr>
            <a:spLocks noChangeArrowheads="1"/>
          </p:cNvSpPr>
          <p:nvPr/>
        </p:nvSpPr>
        <p:spPr bwMode="auto">
          <a:xfrm>
            <a:off x="250825" y="4941888"/>
            <a:ext cx="8713788" cy="19177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Если зимой к замерзшему стеклу( покрытому инеем) трамвая или автобуса приложить на одинаковое время палец, а другим пальцем прижать монету, то площадь оттаивания под монетой окажется больше. Почему?</a:t>
            </a:r>
          </a:p>
        </p:txBody>
      </p:sp>
      <p:pic>
        <p:nvPicPr>
          <p:cNvPr id="2663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2420938"/>
            <a:ext cx="2592387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88913"/>
            <a:ext cx="5715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79388" y="836613"/>
            <a:ext cx="8785225" cy="16160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Куропатки, утки и другие птицы зимой не мерзнут потому, что температура лап у них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может отличаться от температуры тела более чем на 30 градусов.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Низкая температура лап сильно понижает теплоотдачу. Таковы защитные силы организма!</a:t>
            </a:r>
          </a:p>
        </p:txBody>
      </p:sp>
      <p:sp>
        <p:nvSpPr>
          <p:cNvPr id="27651" name="Прямоугольник 3"/>
          <p:cNvSpPr>
            <a:spLocks noChangeArrowheads="1"/>
          </p:cNvSpPr>
          <p:nvPr/>
        </p:nvSpPr>
        <p:spPr bwMode="auto">
          <a:xfrm>
            <a:off x="179388" y="2852738"/>
            <a:ext cx="8785225" cy="31400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ЕСЛИ...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     ... положить на лежащие рядом на столе кусок пенопласта (или дерева) и зеркало ладони, то ощущения от этих предметов будут разными: пенопласт покажется теплее, а зеркало - холоднее. 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Почему? Ведь температура окружающего воздуха одинаковая! </a:t>
            </a:r>
          </a:p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Стекло - хороший проводник тепла (обладает высокой теплопроводностью), и сразу начнет "отбирать" от руки тепло. Рука будет ощущать холод! Пенопласт хуже проводит тепло. Он тоже будет , нагреваясь, "отбирать" тепло у руки, но медленнее, поэтому и покажется теплее.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 descr="logoнг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55451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ahoma"/>
                <a:cs typeface="Tahoma"/>
              </a:rPr>
              <a:t>Теплопередача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71500" y="3429000"/>
            <a:ext cx="8353425" cy="115252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CC3300"/>
              </a:gs>
            </a:gsLst>
            <a:lin ang="18900000" scaled="1"/>
          </a:gradFill>
          <a:ln w="28575">
            <a:solidFill>
              <a:srgbClr val="660033"/>
            </a:solidFill>
            <a:miter lim="800000"/>
            <a:headEnd/>
            <a:tailEnd/>
          </a:ln>
          <a:effectLst>
            <a:outerShdw dist="107763" dir="18900000" algn="ctr" rotWithShape="0">
              <a:srgbClr val="FFFF99">
                <a:alpha val="50000"/>
              </a:srgb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33"/>
                </a:solidFill>
                <a:latin typeface="+mn-lt"/>
                <a:cs typeface="Arial" charset="0"/>
              </a:rPr>
              <a:t>Процесс изменения внутренней энергии без совершения работы </a:t>
            </a:r>
            <a:endParaRPr lang="ru-RU" dirty="0">
              <a:solidFill>
                <a:srgbClr val="660033"/>
              </a:solidFill>
              <a:latin typeface="+mn-lt"/>
              <a:cs typeface="Arial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660033"/>
                </a:solidFill>
                <a:latin typeface="+mn-lt"/>
                <a:cs typeface="Arial" charset="0"/>
              </a:rPr>
              <a:t>над телом или самим телом</a:t>
            </a:r>
            <a:endParaRPr lang="ru-RU" dirty="0">
              <a:solidFill>
                <a:srgbClr val="660033"/>
              </a:solidFill>
              <a:latin typeface="+mn-lt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511300" y="4268788"/>
            <a:ext cx="576263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4102" name="Picture 6" descr="Рисунок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700213"/>
            <a:ext cx="2881313" cy="1608137"/>
          </a:xfrm>
          <a:prstGeom prst="rect">
            <a:avLst/>
          </a:prstGeom>
          <a:noFill/>
          <a:effectLst>
            <a:outerShdw dist="107763" dir="18900000" algn="ctr" rotWithShape="0">
              <a:srgbClr val="FFFF99">
                <a:alpha val="50000"/>
              </a:srgbClr>
            </a:outerShdw>
          </a:effectLst>
        </p:spPr>
      </p:pic>
      <p:pic>
        <p:nvPicPr>
          <p:cNvPr id="4103" name="Picture 7" descr="Рисунок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4724400"/>
            <a:ext cx="2760663" cy="1736725"/>
          </a:xfrm>
          <a:prstGeom prst="rect">
            <a:avLst/>
          </a:prstGeom>
          <a:noFill/>
          <a:effectLst>
            <a:outerShdw dist="107763" dir="18900000" algn="ctr" rotWithShape="0">
              <a:srgbClr val="FFFF99">
                <a:alpha val="50000"/>
              </a:srgbClr>
            </a:outerShdw>
          </a:effectLst>
        </p:spPr>
      </p:pic>
      <p:pic>
        <p:nvPicPr>
          <p:cNvPr id="4104" name="Picture 8" descr="Рисунок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1628775"/>
            <a:ext cx="2846387" cy="1670050"/>
          </a:xfrm>
          <a:prstGeom prst="rect">
            <a:avLst/>
          </a:prstGeom>
          <a:noFill/>
          <a:effectLst>
            <a:outerShdw dist="107763" dir="18900000" algn="ctr" rotWithShape="0">
              <a:srgbClr val="FFFF99">
                <a:alpha val="50000"/>
              </a:srgbClr>
            </a:outerShdw>
          </a:effectLst>
        </p:spPr>
      </p:pic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-2413000" y="192088"/>
            <a:ext cx="15875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graphicFrame>
        <p:nvGraphicFramePr>
          <p:cNvPr id="4107" name="Group 11"/>
          <p:cNvGraphicFramePr>
            <a:graphicFrameLocks noGrp="1"/>
          </p:cNvGraphicFramePr>
          <p:nvPr/>
        </p:nvGraphicFramePr>
        <p:xfrm>
          <a:off x="10298113" y="4699000"/>
          <a:ext cx="208280" cy="5181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pic>
        <p:nvPicPr>
          <p:cNvPr id="15370" name="Picture 17" descr="Яндекс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567988" y="1724025"/>
            <a:ext cx="17145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8" descr="Реклама на Яндексе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47375" y="1038225"/>
            <a:ext cx="485775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9" descr="Помощь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926763" y="1876425"/>
            <a:ext cx="1047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0" descr="Показать">
            <a:hlinkClick r:id="rId6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106150" y="1876425"/>
            <a:ext cx="1047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21" descr="Закрыть">
            <a:hlinkClick r:id="rId8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287125" y="1876425"/>
            <a:ext cx="10477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22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448925" y="3240088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23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801350" y="3240088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24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448925" y="3775075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25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801350" y="3775075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26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448925" y="4308475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7" descr="b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801350" y="4308475"/>
            <a:ext cx="2857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1" name="AutoShape 29" descr="logoнг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165850"/>
            <a:ext cx="792162" cy="503238"/>
          </a:xfrm>
          <a:prstGeom prst="actionButtonForwardNext">
            <a:avLst/>
          </a:prstGeom>
          <a:blipFill dpi="0" rotWithShape="1">
            <a:blip r:embed="rId2">
              <a:alphaModFix amt="90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5382" name="Text Box 30"/>
          <p:cNvSpPr txBox="1">
            <a:spLocks noChangeArrowheads="1"/>
          </p:cNvSpPr>
          <p:nvPr/>
        </p:nvSpPr>
        <p:spPr bwMode="auto">
          <a:xfrm>
            <a:off x="1692275" y="2852738"/>
            <a:ext cx="2374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66"/>
                </a:solidFill>
                <a:latin typeface="Lucida Sans Unicode" pitchFamily="34" charset="0"/>
              </a:rPr>
              <a:t>Теплопроводность</a:t>
            </a:r>
          </a:p>
        </p:txBody>
      </p:sp>
      <p:sp>
        <p:nvSpPr>
          <p:cNvPr id="15383" name="Text Box 31"/>
          <p:cNvSpPr txBox="1">
            <a:spLocks noChangeArrowheads="1"/>
          </p:cNvSpPr>
          <p:nvPr/>
        </p:nvSpPr>
        <p:spPr bwMode="auto">
          <a:xfrm>
            <a:off x="5292725" y="2852738"/>
            <a:ext cx="1412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66"/>
                </a:solidFill>
                <a:latin typeface="Lucida Sans Unicode" pitchFamily="34" charset="0"/>
              </a:rPr>
              <a:t>Излучение</a:t>
            </a:r>
          </a:p>
        </p:txBody>
      </p:sp>
      <p:sp>
        <p:nvSpPr>
          <p:cNvPr id="15384" name="Text Box 33"/>
          <p:cNvSpPr txBox="1">
            <a:spLocks noChangeArrowheads="1"/>
          </p:cNvSpPr>
          <p:nvPr/>
        </p:nvSpPr>
        <p:spPr bwMode="auto">
          <a:xfrm>
            <a:off x="5003800" y="5949950"/>
            <a:ext cx="2455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66"/>
                </a:solidFill>
                <a:latin typeface="Lucida Sans Unicode" pitchFamily="34" charset="0"/>
              </a:rPr>
              <a:t>Теплопроводность</a:t>
            </a:r>
          </a:p>
        </p:txBody>
      </p:sp>
      <p:pic>
        <p:nvPicPr>
          <p:cNvPr id="15385" name="Picture 34" descr="logoн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724400"/>
            <a:ext cx="28797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6" name="Text Box 35"/>
          <p:cNvSpPr txBox="1">
            <a:spLocks noChangeArrowheads="1"/>
          </p:cNvSpPr>
          <p:nvPr/>
        </p:nvSpPr>
        <p:spPr bwMode="auto">
          <a:xfrm>
            <a:off x="1763713" y="602138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FF66"/>
                </a:solidFill>
                <a:latin typeface="Lucida Sans Unicode" pitchFamily="34" charset="0"/>
              </a:rPr>
              <a:t>Излучение</a:t>
            </a:r>
          </a:p>
        </p:txBody>
      </p:sp>
      <p:sp>
        <p:nvSpPr>
          <p:cNvPr id="15387" name="AutoShape 44" descr="logoнг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900113" y="6353175"/>
            <a:ext cx="792162" cy="504825"/>
          </a:xfrm>
          <a:prstGeom prst="actionButtonBackPrevious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0" y="228600"/>
            <a:ext cx="68770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1371600" y="6477000"/>
            <a:ext cx="6343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93194" name="Picture 10" descr="Виды теплопередач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956550" cy="596741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16388" name="Прямоугольник 7"/>
          <p:cNvSpPr>
            <a:spLocks noChangeArrowheads="1"/>
          </p:cNvSpPr>
          <p:nvPr/>
        </p:nvSpPr>
        <p:spPr bwMode="auto">
          <a:xfrm>
            <a:off x="714375" y="6072188"/>
            <a:ext cx="79295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Процесс передачи теплоты от более нагретых тел менее нагретым называется теплопередачей.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643998" cy="507831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      Опусти холодную металлическую ложку в горячую воду. Через некоторое время ложка нагреется. При этом можно убедиться, что передача теплоты происходит не сразу всем частям ложки одновременно, а постепенно. Сначала нагревается та часть ложки, которая находится непосредственно в горячей воде, а затем постепенно и вся ложка.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      Процесс передачи теплоты от более нагретых участков тела менее нагретым в результате теплового движения и взаимодействия частиц, из которых состоит тело, называется теплопроводностью.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750888"/>
            <a:ext cx="8358188" cy="564038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Lucida Sans Unicode" pitchFamily="34" charset="0"/>
              </a:rPr>
              <a:t> 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ТЕПЛОПРОВОДНОСТЬ </a:t>
            </a:r>
            <a:r>
              <a:rPr lang="ru-RU" sz="2400">
                <a:solidFill>
                  <a:srgbClr val="227A8F"/>
                </a:solidFill>
                <a:latin typeface="Comic Sans MS" pitchFamily="66" charset="0"/>
              </a:rPr>
              <a:t>- перенос энергии от более нагретых участков тела к менее нагретым в результате теплового движения и взаимодействия микрочастиц (атомов, молекул, ионов и т.п.). </a:t>
            </a:r>
          </a:p>
          <a:p>
            <a:endParaRPr lang="ru-RU" sz="2400">
              <a:solidFill>
                <a:srgbClr val="227A8F"/>
              </a:solidFill>
              <a:latin typeface="Comic Sans MS" pitchFamily="66" charset="0"/>
            </a:endParaRPr>
          </a:p>
          <a:p>
            <a:r>
              <a:rPr lang="ru-RU" sz="2400">
                <a:solidFill>
                  <a:srgbClr val="227A8F"/>
                </a:solidFill>
                <a:latin typeface="Comic Sans MS" pitchFamily="66" charset="0"/>
              </a:rPr>
              <a:t>Приводит к выравниванию температуры тела. Не сопровождается переносом вещества!</a:t>
            </a:r>
          </a:p>
          <a:p>
            <a:endParaRPr lang="ru-RU" sz="2400">
              <a:solidFill>
                <a:srgbClr val="227A8F"/>
              </a:solidFill>
              <a:latin typeface="Comic Sans MS" pitchFamily="66" charset="0"/>
            </a:endParaRPr>
          </a:p>
          <a:p>
            <a:r>
              <a:rPr lang="ru-RU" sz="2400">
                <a:solidFill>
                  <a:srgbClr val="227A8F"/>
                </a:solidFill>
                <a:latin typeface="Comic Sans MS" pitchFamily="66" charset="0"/>
              </a:rPr>
              <a:t>Этот вид передачи внутренней энергии характерен как для твердых веществ, так и для жидкостей, газов.</a:t>
            </a:r>
          </a:p>
          <a:p>
            <a:endParaRPr lang="ru-RU" sz="2400">
              <a:solidFill>
                <a:srgbClr val="227A8F"/>
              </a:solidFill>
              <a:latin typeface="Comic Sans MS" pitchFamily="66" charset="0"/>
            </a:endParaRPr>
          </a:p>
          <a:p>
            <a:r>
              <a:rPr lang="ru-RU" sz="2400">
                <a:solidFill>
                  <a:srgbClr val="227A8F"/>
                </a:solidFill>
                <a:latin typeface="Comic Sans MS" pitchFamily="66" charset="0"/>
              </a:rPr>
              <a:t>Теплопроводность различных веществ разная.</a:t>
            </a:r>
          </a:p>
          <a:p>
            <a:endParaRPr lang="ru-RU" sz="2400">
              <a:solidFill>
                <a:srgbClr val="227A8F"/>
              </a:solidFill>
              <a:latin typeface="Comic Sans MS" pitchFamily="66" charset="0"/>
            </a:endParaRPr>
          </a:p>
          <a:p>
            <a:r>
              <a:rPr lang="ru-RU" sz="2400">
                <a:solidFill>
                  <a:srgbClr val="227A8F"/>
                </a:solidFill>
                <a:latin typeface="Comic Sans MS" pitchFamily="66" charset="0"/>
              </a:rPr>
              <a:t>Существует зависимость теплопроводности от плотности вещества.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30416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Попробуй опустить в горячую воду, налитую в небольшой сосуд, кусочек льда. Через некоторое время температура льда начнет повышаться и он растает, а температура окружающей воды понизится.</a:t>
            </a:r>
          </a:p>
          <a:p>
            <a:pPr algn="just"/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      Если опустить горячую ложку в холодную воду, то окажется, что температура ложки начнет понижаться, температура воды повышаться и через некоторое время температура воды и ложки станет одинаковой</a:t>
            </a:r>
          </a:p>
        </p:txBody>
      </p:sp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0" y="4911725"/>
            <a:ext cx="9144000" cy="194627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А теперь опусти в горячую воду деревянную палочку. Можно сразу заметить, что деревянная палочка нагревается значительно медленнее металлической ложки (рис. 134). Отсюда можно сделать вывод, что тела, сделанные из разных веществ, обладают разной теплопроводностью.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7050" y="2781300"/>
            <a:ext cx="174307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73175" y="3068638"/>
            <a:ext cx="1433513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068638"/>
            <a:ext cx="3429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3571875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5589588"/>
            <a:ext cx="3714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302260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Теплопроводность различных веществ разная.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Металлы обладают самой высокой теплопроводностью,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причем у разных металлов теплопроводность отличается.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Жидкости обладают меньшей теплопроводностью, чем твердые тела, а газы меньшей, чем жидкости.</a:t>
            </a:r>
          </a:p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При нагревании верхнего конца закрытой пальцем пробирки с воздухом внутри</a:t>
            </a:r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можно не бояться обжечь палец, т.к. теплопроводность газов очень низкая</a:t>
            </a:r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4663" y="4076700"/>
            <a:ext cx="442912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357188" y="214313"/>
            <a:ext cx="8429625" cy="12001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Наблюдай и объясняй. Определи вид теплопередачи, с помощью которой передается теплота при нагревании металлического прута на костре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2420938"/>
            <a:ext cx="473868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323850" y="0"/>
            <a:ext cx="8429625" cy="410845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Вещества с низкой теплопроводностью используют в качестве теплоизоляторов. Теплоизоляторы — это вещества, плохо проводящие тепло. Воздух является хорошим теплоизолятором, поэтому оконные рамы делают с двойными стеклами, для того чтобы между ними был слой воздуха. Хорошими теплоизолирующими свойствами обладают дерево и различные пластмассы. Можно обратить внимание на то, что ручки чайников делают именно из этих материалов (рис. 136), для того чтобы не обжечь руки, когда чайник горячий.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3829050"/>
            <a:ext cx="26574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4724400"/>
            <a:ext cx="2781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</TotalTime>
  <Words>934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ТЕПЛОПРОВОДНОСТЬ</vt:lpstr>
      <vt:lpstr>Слайд 13</vt:lpstr>
      <vt:lpstr>Слайд 14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2009-09-12T15:57:29Z</dcterms:created>
  <dcterms:modified xsi:type="dcterms:W3CDTF">2011-11-23T19:27:36Z</dcterms:modified>
</cp:coreProperties>
</file>