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61"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9" r:id="rId23"/>
    <p:sldId id="278" r:id="rId24"/>
    <p:sldId id="280"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08"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01.01.2006</a:t>
            </a:fld>
            <a:endParaRPr lang="ru-RU" dirty="0"/>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dirty="0"/>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01.01.2006</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01.01.2006</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01.01.2006</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01.01.2006</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01.01.2006</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01.01.2006</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01.01.2006</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01.01.2006</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01.01.2006</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dirty="0"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01.01.2006</a:t>
            </a:fld>
            <a:endParaRPr lang="ru-RU" dirty="0"/>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dirty="0"/>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01.01.2006</a:t>
            </a:fld>
            <a:endParaRPr lang="ru-RU" dirty="0"/>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dirty="0"/>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 Id="rId9" Type="http://schemas.openxmlformats.org/officeDocument/2006/relationships/image" Target="../media/image25.jpeg"/></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Картинка 3 из 51270"/>
          <p:cNvPicPr>
            <a:picLocks noGrp="1" noChangeAspect="1" noChangeArrowheads="1"/>
          </p:cNvPicPr>
          <p:nvPr>
            <p:ph idx="1"/>
          </p:nvPr>
        </p:nvPicPr>
        <p:blipFill>
          <a:blip r:embed="rId2"/>
          <a:srcRect/>
          <a:stretch>
            <a:fillRect/>
          </a:stretch>
        </p:blipFill>
        <p:spPr bwMode="auto">
          <a:xfrm>
            <a:off x="1285852" y="1571612"/>
            <a:ext cx="6324626" cy="4899819"/>
          </a:xfrm>
          <a:prstGeom prst="rect">
            <a:avLst/>
          </a:prstGeom>
          <a:ln>
            <a:noFill/>
          </a:ln>
          <a:effectLst>
            <a:outerShdw blurRad="292100" dist="139700" dir="2700000" algn="tl" rotWithShape="0">
              <a:srgbClr val="333333">
                <a:alpha val="65000"/>
              </a:srgbClr>
            </a:outerShdw>
          </a:effectLst>
        </p:spPr>
      </p:pic>
      <p:sp>
        <p:nvSpPr>
          <p:cNvPr id="2" name="Заголовок 1"/>
          <p:cNvSpPr>
            <a:spLocks noGrp="1"/>
          </p:cNvSpPr>
          <p:nvPr>
            <p:ph type="title"/>
          </p:nvPr>
        </p:nvSpPr>
        <p:spPr/>
        <p:txBody>
          <a:bodyPr/>
          <a:lstStyle/>
          <a:p>
            <a:r>
              <a:rPr lang="en-US" b="1" dirty="0" smtClean="0"/>
              <a:t>Moscow Zoo</a:t>
            </a:r>
            <a:endParaRPr lang="ru-RU"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Картинка 315 из 5577"/>
          <p:cNvPicPr>
            <a:picLocks noGrp="1" noChangeAspect="1" noChangeArrowheads="1"/>
          </p:cNvPicPr>
          <p:nvPr>
            <p:ph idx="1"/>
          </p:nvPr>
        </p:nvPicPr>
        <p:blipFill>
          <a:blip r:embed="rId2"/>
          <a:srcRect/>
          <a:stretch>
            <a:fillRect/>
          </a:stretch>
        </p:blipFill>
        <p:spPr bwMode="auto">
          <a:xfrm>
            <a:off x="0" y="2285992"/>
            <a:ext cx="4286248" cy="3218582"/>
          </a:xfrm>
          <a:prstGeom prst="rect">
            <a:avLst/>
          </a:prstGeom>
          <a:noFill/>
        </p:spPr>
      </p:pic>
      <p:sp>
        <p:nvSpPr>
          <p:cNvPr id="2" name="Заголовок 1"/>
          <p:cNvSpPr>
            <a:spLocks noGrp="1"/>
          </p:cNvSpPr>
          <p:nvPr>
            <p:ph type="title"/>
          </p:nvPr>
        </p:nvSpPr>
        <p:spPr/>
        <p:txBody>
          <a:bodyPr>
            <a:noAutofit/>
          </a:bodyPr>
          <a:lstStyle/>
          <a:p>
            <a:pPr algn="ctr"/>
            <a:r>
              <a:rPr lang="en-US" sz="4800" b="1" dirty="0" smtClean="0"/>
              <a:t/>
            </a:r>
            <a:br>
              <a:rPr lang="en-US" sz="4800" b="1" dirty="0" smtClean="0"/>
            </a:br>
            <a:r>
              <a:rPr lang="en-US" sz="4800" b="1" dirty="0" smtClean="0"/>
              <a:t>We begin  with brown and white bears	</a:t>
            </a:r>
            <a:endParaRPr lang="ru-RU" sz="4800" b="1" dirty="0"/>
          </a:p>
        </p:txBody>
      </p:sp>
      <p:pic>
        <p:nvPicPr>
          <p:cNvPr id="5" name="Picture 6" descr="Картинка 434 из 5577"/>
          <p:cNvPicPr>
            <a:picLocks noChangeAspect="1" noChangeArrowheads="1"/>
          </p:cNvPicPr>
          <p:nvPr/>
        </p:nvPicPr>
        <p:blipFill>
          <a:blip r:embed="rId3"/>
          <a:srcRect/>
          <a:stretch>
            <a:fillRect/>
          </a:stretch>
        </p:blipFill>
        <p:spPr bwMode="auto">
          <a:xfrm>
            <a:off x="4286248" y="2285992"/>
            <a:ext cx="4643470" cy="321468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You can see a lot of different animals here: elephants, zebras.</a:t>
            </a:r>
            <a:endParaRPr lang="ru-RU" dirty="0"/>
          </a:p>
        </p:txBody>
      </p:sp>
      <p:pic>
        <p:nvPicPr>
          <p:cNvPr id="4" name="Picture 2" descr="Картинка 51 из 5588"/>
          <p:cNvPicPr>
            <a:picLocks noGrp="1" noChangeAspect="1" noChangeArrowheads="1"/>
          </p:cNvPicPr>
          <p:nvPr>
            <p:ph idx="1"/>
          </p:nvPr>
        </p:nvPicPr>
        <p:blipFill>
          <a:blip r:embed="rId2"/>
          <a:srcRect/>
          <a:stretch>
            <a:fillRect/>
          </a:stretch>
        </p:blipFill>
        <p:spPr bwMode="auto">
          <a:xfrm>
            <a:off x="0" y="1428736"/>
            <a:ext cx="4357686" cy="3643338"/>
          </a:xfrm>
          <a:prstGeom prst="rect">
            <a:avLst/>
          </a:prstGeom>
          <a:noFill/>
        </p:spPr>
      </p:pic>
      <p:pic>
        <p:nvPicPr>
          <p:cNvPr id="5" name="Picture 2" descr="Картинка 83 из 5588"/>
          <p:cNvPicPr>
            <a:picLocks noChangeAspect="1" noChangeArrowheads="1"/>
          </p:cNvPicPr>
          <p:nvPr/>
        </p:nvPicPr>
        <p:blipFill>
          <a:blip r:embed="rId3"/>
          <a:srcRect/>
          <a:stretch>
            <a:fillRect/>
          </a:stretch>
        </p:blipFill>
        <p:spPr bwMode="auto">
          <a:xfrm>
            <a:off x="4381499" y="3286124"/>
            <a:ext cx="4762501" cy="357187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pPr algn="ctr"/>
            <a:r>
              <a:rPr lang="en-US" sz="4800" dirty="0" smtClean="0"/>
              <a:t>Look! It is an old and young camels.</a:t>
            </a:r>
            <a:endParaRPr lang="ru-RU" sz="4800" dirty="0"/>
          </a:p>
        </p:txBody>
      </p:sp>
      <p:pic>
        <p:nvPicPr>
          <p:cNvPr id="4" name="Picture 2" descr="Картинка 5 из 681"/>
          <p:cNvPicPr>
            <a:picLocks noGrp="1" noChangeAspect="1" noChangeArrowheads="1"/>
          </p:cNvPicPr>
          <p:nvPr>
            <p:ph idx="1"/>
          </p:nvPr>
        </p:nvPicPr>
        <p:blipFill>
          <a:blip r:embed="rId2"/>
          <a:srcRect/>
          <a:stretch>
            <a:fillRect/>
          </a:stretch>
        </p:blipFill>
        <p:spPr bwMode="auto">
          <a:xfrm>
            <a:off x="1554692" y="1481138"/>
            <a:ext cx="6034616" cy="452596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642918"/>
            <a:ext cx="8186766" cy="5364373"/>
          </a:xfrm>
        </p:spPr>
        <p:txBody>
          <a:bodyPr>
            <a:normAutofit/>
          </a:bodyPr>
          <a:lstStyle/>
          <a:p>
            <a:endParaRPr lang="en-US" sz="3600" b="1" dirty="0" smtClean="0"/>
          </a:p>
          <a:p>
            <a:r>
              <a:rPr lang="en-US" sz="3600" b="1" dirty="0" smtClean="0"/>
              <a:t>They have got long eyelashes and big humps on the backs. Why have they got humps</a:t>
            </a:r>
            <a:r>
              <a:rPr lang="ru-RU" sz="3600" b="1" dirty="0" smtClean="0"/>
              <a:t>?</a:t>
            </a:r>
            <a:r>
              <a:rPr lang="en-US" sz="3600" b="1" dirty="0" smtClean="0"/>
              <a:t> They need to carry food with them as they travel across the sand. It can walk 60 kilometers a day and carry 300 kilos.</a:t>
            </a:r>
            <a:endParaRPr lang="ru-RU" sz="36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en-US" sz="5400" dirty="0" smtClean="0"/>
              <a:t>What are nice cranes!</a:t>
            </a:r>
            <a:endParaRPr lang="ru-RU" sz="5400" dirty="0"/>
          </a:p>
        </p:txBody>
      </p:sp>
      <p:pic>
        <p:nvPicPr>
          <p:cNvPr id="4" name="Picture 2" descr="Картинка 1 из 504"/>
          <p:cNvPicPr>
            <a:picLocks noGrp="1" noChangeAspect="1" noChangeArrowheads="1"/>
          </p:cNvPicPr>
          <p:nvPr>
            <p:ph idx="1"/>
          </p:nvPr>
        </p:nvPicPr>
        <p:blipFill>
          <a:blip r:embed="rId2"/>
          <a:srcRect/>
          <a:stretch>
            <a:fillRect/>
          </a:stretch>
        </p:blipFill>
        <p:spPr bwMode="auto">
          <a:xfrm>
            <a:off x="1952625" y="1862931"/>
            <a:ext cx="5238750" cy="376237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en-US" sz="4800" dirty="0" smtClean="0"/>
              <a:t>And a pink flamingo!</a:t>
            </a:r>
            <a:endParaRPr lang="ru-RU" sz="4800" dirty="0"/>
          </a:p>
        </p:txBody>
      </p:sp>
      <p:pic>
        <p:nvPicPr>
          <p:cNvPr id="4" name="Picture 2" descr="Картинка 4 из 18830"/>
          <p:cNvPicPr>
            <a:picLocks noGrp="1" noChangeAspect="1" noChangeArrowheads="1"/>
          </p:cNvPicPr>
          <p:nvPr>
            <p:ph idx="1"/>
          </p:nvPr>
        </p:nvPicPr>
        <p:blipFill>
          <a:blip r:embed="rId2"/>
          <a:srcRect/>
          <a:stretch>
            <a:fillRect/>
          </a:stretch>
        </p:blipFill>
        <p:spPr bwMode="auto">
          <a:xfrm>
            <a:off x="1401448" y="1481138"/>
            <a:ext cx="6341103" cy="452596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pPr algn="ctr"/>
            <a:r>
              <a:rPr lang="en-US" sz="5400" dirty="0" smtClean="0"/>
              <a:t>Next animal is a kangaroo.</a:t>
            </a:r>
            <a:endParaRPr lang="ru-RU" sz="5400" dirty="0"/>
          </a:p>
        </p:txBody>
      </p:sp>
      <p:pic>
        <p:nvPicPr>
          <p:cNvPr id="4" name="Содержимое 3" descr="кенгуру"/>
          <p:cNvPicPr>
            <a:picLocks noGrp="1"/>
          </p:cNvPicPr>
          <p:nvPr>
            <p:ph idx="1"/>
          </p:nvPr>
        </p:nvPicPr>
        <p:blipFill>
          <a:blip r:embed="rId2" cstate="print"/>
          <a:srcRect/>
          <a:stretch>
            <a:fillRect/>
          </a:stretch>
        </p:blipFill>
        <p:spPr bwMode="auto">
          <a:xfrm>
            <a:off x="1785918" y="1500174"/>
            <a:ext cx="5524500" cy="5143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5578687"/>
          </a:xfrm>
        </p:spPr>
        <p:txBody>
          <a:bodyPr>
            <a:normAutofit/>
          </a:bodyPr>
          <a:lstStyle/>
          <a:p>
            <a:endParaRPr lang="en-US" sz="3600" b="1" dirty="0" smtClean="0"/>
          </a:p>
          <a:p>
            <a:r>
              <a:rPr lang="en-US" sz="3600" b="1" dirty="0" smtClean="0"/>
              <a:t>It lives in Australia. It is a big animal with big back legs. It grows two meters. Kangaroos are red or brown. It has one baby animal. Do you know that kangaroo can jump twelve meters long and three meters wide</a:t>
            </a:r>
            <a:r>
              <a:rPr lang="ru-RU" sz="3600" b="1" dirty="0" smtClean="0"/>
              <a:t>?</a:t>
            </a:r>
            <a:r>
              <a:rPr lang="en-US" sz="3600" b="1" dirty="0" smtClean="0"/>
              <a:t> They have got long tails. </a:t>
            </a:r>
            <a:endParaRPr lang="ru-RU" sz="36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en-US" sz="4800" dirty="0" smtClean="0"/>
              <a:t>Now you see a giraffe.</a:t>
            </a:r>
            <a:endParaRPr lang="ru-RU" sz="4800" dirty="0"/>
          </a:p>
        </p:txBody>
      </p:sp>
      <p:pic>
        <p:nvPicPr>
          <p:cNvPr id="4" name="Picture 2" descr="Картинка 160 из 5588"/>
          <p:cNvPicPr>
            <a:picLocks noGrp="1" noChangeAspect="1" noChangeArrowheads="1"/>
          </p:cNvPicPr>
          <p:nvPr>
            <p:ph idx="1"/>
          </p:nvPr>
        </p:nvPicPr>
        <p:blipFill>
          <a:blip r:embed="rId2"/>
          <a:srcRect/>
          <a:stretch>
            <a:fillRect/>
          </a:stretch>
        </p:blipFill>
        <p:spPr bwMode="auto">
          <a:xfrm>
            <a:off x="1571604" y="2000240"/>
            <a:ext cx="6034616" cy="452596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14282" y="428604"/>
            <a:ext cx="8472518" cy="5578687"/>
          </a:xfrm>
        </p:spPr>
        <p:txBody>
          <a:bodyPr>
            <a:normAutofit/>
          </a:bodyPr>
          <a:lstStyle/>
          <a:p>
            <a:endParaRPr lang="en-US" sz="3600" b="1" dirty="0" smtClean="0"/>
          </a:p>
          <a:p>
            <a:endParaRPr lang="en-US" sz="3600" b="1" dirty="0" smtClean="0"/>
          </a:p>
          <a:p>
            <a:r>
              <a:rPr lang="en-US" sz="3600" b="1" dirty="0" smtClean="0"/>
              <a:t>It`s 7 meters high. It`s got a long neck and white stripes. Giraffes like to eat oranges and apples. They live in Asia and Africa. They can run and jump. They can`t fly. We like them all!!!</a:t>
            </a:r>
            <a:endParaRPr lang="ru-RU" sz="36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642918"/>
            <a:ext cx="8401080" cy="5364373"/>
          </a:xfrm>
        </p:spPr>
        <p:txBody>
          <a:bodyPr>
            <a:noAutofit/>
          </a:bodyPr>
          <a:lstStyle/>
          <a:p>
            <a:r>
              <a:rPr lang="en-US" sz="3600" b="1" dirty="0" smtClean="0"/>
              <a:t>Tomorrow on </a:t>
            </a:r>
            <a:r>
              <a:rPr lang="en-US" sz="3600" b="1" dirty="0" smtClean="0">
                <a:solidFill>
                  <a:srgbClr val="FF0000"/>
                </a:solidFill>
              </a:rPr>
              <a:t>Sunday</a:t>
            </a:r>
            <a:r>
              <a:rPr lang="en-US" sz="3600" b="1" dirty="0" smtClean="0"/>
              <a:t> we go to the </a:t>
            </a:r>
            <a:r>
              <a:rPr lang="en-US" sz="3600" b="1" dirty="0" smtClean="0">
                <a:solidFill>
                  <a:srgbClr val="00B0F0"/>
                </a:solidFill>
              </a:rPr>
              <a:t>Zoo</a:t>
            </a:r>
          </a:p>
          <a:p>
            <a:r>
              <a:rPr lang="en-US" sz="3600" b="1" dirty="0" smtClean="0"/>
              <a:t>Tomorrow, tomorrow we go to the </a:t>
            </a:r>
            <a:r>
              <a:rPr lang="en-US" sz="3600" b="1" dirty="0" smtClean="0">
                <a:solidFill>
                  <a:srgbClr val="00B0F0"/>
                </a:solidFill>
              </a:rPr>
              <a:t>Zoo</a:t>
            </a:r>
          </a:p>
          <a:p>
            <a:r>
              <a:rPr lang="en-US" sz="3600" b="1" dirty="0" smtClean="0"/>
              <a:t>There is a </a:t>
            </a:r>
            <a:r>
              <a:rPr lang="en-US" sz="3600" b="1" dirty="0" smtClean="0">
                <a:solidFill>
                  <a:srgbClr val="FFC000"/>
                </a:solidFill>
              </a:rPr>
              <a:t>giraffe</a:t>
            </a:r>
            <a:r>
              <a:rPr lang="en-US" sz="3600" b="1" dirty="0" smtClean="0"/>
              <a:t> there and z</a:t>
            </a:r>
            <a:r>
              <a:rPr lang="en-US" sz="3600" b="1" dirty="0" smtClean="0">
                <a:solidFill>
                  <a:schemeClr val="bg1">
                    <a:lumMod val="50000"/>
                  </a:schemeClr>
                </a:solidFill>
              </a:rPr>
              <a:t>e</a:t>
            </a:r>
            <a:r>
              <a:rPr lang="en-US" sz="3600" b="1" dirty="0" smtClean="0"/>
              <a:t>b</a:t>
            </a:r>
            <a:r>
              <a:rPr lang="en-US" sz="3600" b="1" dirty="0" smtClean="0">
                <a:solidFill>
                  <a:schemeClr val="bg1">
                    <a:lumMod val="50000"/>
                  </a:schemeClr>
                </a:solidFill>
              </a:rPr>
              <a:t>r</a:t>
            </a:r>
            <a:r>
              <a:rPr lang="en-US" sz="3600" b="1" dirty="0" smtClean="0"/>
              <a:t>a too,</a:t>
            </a:r>
          </a:p>
          <a:p>
            <a:r>
              <a:rPr lang="en-US" sz="3600" b="1" dirty="0" smtClean="0"/>
              <a:t>A </a:t>
            </a:r>
            <a:r>
              <a:rPr lang="en-US" sz="3600" b="1" dirty="0" smtClean="0">
                <a:solidFill>
                  <a:schemeClr val="accent2">
                    <a:lumMod val="50000"/>
                  </a:schemeClr>
                </a:solidFill>
              </a:rPr>
              <a:t>bear</a:t>
            </a:r>
            <a:r>
              <a:rPr lang="en-US" sz="3600" b="1" dirty="0" smtClean="0"/>
              <a:t>, and a </a:t>
            </a:r>
            <a:r>
              <a:rPr lang="en-US" sz="3600" b="1" dirty="0" smtClean="0">
                <a:solidFill>
                  <a:srgbClr val="7030A0"/>
                </a:solidFill>
              </a:rPr>
              <a:t>monkey</a:t>
            </a:r>
            <a:r>
              <a:rPr lang="en-US" sz="3600" b="1" dirty="0" smtClean="0"/>
              <a:t>, and a </a:t>
            </a:r>
            <a:r>
              <a:rPr lang="en-US" sz="3600" b="1" dirty="0" smtClean="0">
                <a:solidFill>
                  <a:srgbClr val="00B050"/>
                </a:solidFill>
              </a:rPr>
              <a:t>kangaroo.</a:t>
            </a:r>
            <a:endParaRPr lang="ru-RU" sz="3600" b="1" dirty="0">
              <a:solidFill>
                <a:srgbClr val="00B05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en-US" sz="4800" dirty="0" smtClean="0"/>
              <a:t>“Who is speaking?” Guess!  </a:t>
            </a:r>
            <a:endParaRPr lang="ru-RU" sz="4800" dirty="0"/>
          </a:p>
        </p:txBody>
      </p:sp>
      <p:pic>
        <p:nvPicPr>
          <p:cNvPr id="4" name="Рисунок 17" descr="12573345012148.jpg"/>
          <p:cNvPicPr>
            <a:picLocks noGrp="1" noChangeAspect="1"/>
          </p:cNvPicPr>
          <p:nvPr>
            <p:ph idx="1"/>
          </p:nvPr>
        </p:nvPicPr>
        <p:blipFill>
          <a:blip r:embed="rId2"/>
          <a:srcRect/>
          <a:stretch>
            <a:fillRect/>
          </a:stretch>
        </p:blipFill>
        <p:spPr bwMode="auto">
          <a:xfrm>
            <a:off x="428596" y="1928802"/>
            <a:ext cx="2714625" cy="1743075"/>
          </a:xfrm>
          <a:prstGeom prst="rect">
            <a:avLst/>
          </a:prstGeom>
          <a:noFill/>
          <a:ln w="9525">
            <a:noFill/>
            <a:miter lim="800000"/>
            <a:headEnd/>
            <a:tailEnd/>
          </a:ln>
        </p:spPr>
      </p:pic>
      <p:pic>
        <p:nvPicPr>
          <p:cNvPr id="5" name="Рисунок 9" descr="2bc5164ffe7f.jpg"/>
          <p:cNvPicPr>
            <a:picLocks noChangeAspect="1"/>
          </p:cNvPicPr>
          <p:nvPr/>
        </p:nvPicPr>
        <p:blipFill>
          <a:blip r:embed="rId3"/>
          <a:srcRect/>
          <a:stretch>
            <a:fillRect/>
          </a:stretch>
        </p:blipFill>
        <p:spPr bwMode="auto">
          <a:xfrm>
            <a:off x="0" y="3643314"/>
            <a:ext cx="2071688" cy="2071687"/>
          </a:xfrm>
          <a:prstGeom prst="rect">
            <a:avLst/>
          </a:prstGeom>
          <a:noFill/>
          <a:ln w="9525">
            <a:noFill/>
            <a:miter lim="800000"/>
            <a:headEnd/>
            <a:tailEnd/>
          </a:ln>
        </p:spPr>
      </p:pic>
      <p:pic>
        <p:nvPicPr>
          <p:cNvPr id="6" name="Рисунок 5" descr="4119169e0f94465783860174e1b6125b.jpg"/>
          <p:cNvPicPr>
            <a:picLocks noChangeAspect="1"/>
          </p:cNvPicPr>
          <p:nvPr/>
        </p:nvPicPr>
        <p:blipFill>
          <a:blip r:embed="rId4"/>
          <a:srcRect/>
          <a:stretch>
            <a:fillRect/>
          </a:stretch>
        </p:blipFill>
        <p:spPr bwMode="auto">
          <a:xfrm>
            <a:off x="3214678" y="1643050"/>
            <a:ext cx="2208213" cy="1655763"/>
          </a:xfrm>
          <a:prstGeom prst="rect">
            <a:avLst/>
          </a:prstGeom>
          <a:noFill/>
          <a:ln w="9525">
            <a:noFill/>
            <a:miter lim="800000"/>
            <a:headEnd/>
            <a:tailEnd/>
          </a:ln>
        </p:spPr>
      </p:pic>
      <p:pic>
        <p:nvPicPr>
          <p:cNvPr id="7" name="Рисунок 11" descr="foto_zhivotnyie_interesnoe_3_3.jpg"/>
          <p:cNvPicPr>
            <a:picLocks noChangeAspect="1"/>
          </p:cNvPicPr>
          <p:nvPr/>
        </p:nvPicPr>
        <p:blipFill>
          <a:blip r:embed="rId5"/>
          <a:srcRect/>
          <a:stretch>
            <a:fillRect/>
          </a:stretch>
        </p:blipFill>
        <p:spPr bwMode="auto">
          <a:xfrm>
            <a:off x="2285984" y="3643314"/>
            <a:ext cx="2071688" cy="1554162"/>
          </a:xfrm>
          <a:prstGeom prst="rect">
            <a:avLst/>
          </a:prstGeom>
          <a:noFill/>
          <a:ln w="9525">
            <a:noFill/>
            <a:miter lim="800000"/>
            <a:headEnd/>
            <a:tailEnd/>
          </a:ln>
        </p:spPr>
      </p:pic>
      <p:pic>
        <p:nvPicPr>
          <p:cNvPr id="8" name="Рисунок 8" descr="a08974c17ebft.jpg"/>
          <p:cNvPicPr>
            <a:picLocks noChangeAspect="1"/>
          </p:cNvPicPr>
          <p:nvPr/>
        </p:nvPicPr>
        <p:blipFill>
          <a:blip r:embed="rId6"/>
          <a:srcRect/>
          <a:stretch>
            <a:fillRect/>
          </a:stretch>
        </p:blipFill>
        <p:spPr bwMode="auto">
          <a:xfrm>
            <a:off x="4714876" y="3214686"/>
            <a:ext cx="2571750" cy="1447800"/>
          </a:xfrm>
          <a:prstGeom prst="rect">
            <a:avLst/>
          </a:prstGeom>
          <a:noFill/>
          <a:ln w="9525">
            <a:noFill/>
            <a:miter lim="800000"/>
            <a:headEnd/>
            <a:tailEnd/>
          </a:ln>
        </p:spPr>
      </p:pic>
      <p:pic>
        <p:nvPicPr>
          <p:cNvPr id="9" name="Рисунок 15" descr="antmo_14_rhesus.jpg"/>
          <p:cNvPicPr>
            <a:picLocks noChangeAspect="1"/>
          </p:cNvPicPr>
          <p:nvPr/>
        </p:nvPicPr>
        <p:blipFill>
          <a:blip r:embed="rId7"/>
          <a:srcRect/>
          <a:stretch>
            <a:fillRect/>
          </a:stretch>
        </p:blipFill>
        <p:spPr bwMode="auto">
          <a:xfrm>
            <a:off x="4429124" y="4643446"/>
            <a:ext cx="2438400" cy="1828800"/>
          </a:xfrm>
          <a:prstGeom prst="rect">
            <a:avLst/>
          </a:prstGeom>
          <a:noFill/>
          <a:ln w="9525">
            <a:noFill/>
            <a:miter lim="800000"/>
            <a:headEnd/>
            <a:tailEnd/>
          </a:ln>
        </p:spPr>
      </p:pic>
      <p:pic>
        <p:nvPicPr>
          <p:cNvPr id="10" name="Рисунок 13" descr="1266570222_dolphins_003.jpg"/>
          <p:cNvPicPr>
            <a:picLocks noChangeAspect="1"/>
          </p:cNvPicPr>
          <p:nvPr/>
        </p:nvPicPr>
        <p:blipFill>
          <a:blip r:embed="rId8"/>
          <a:srcRect/>
          <a:stretch>
            <a:fillRect/>
          </a:stretch>
        </p:blipFill>
        <p:spPr bwMode="auto">
          <a:xfrm>
            <a:off x="7000875" y="4643446"/>
            <a:ext cx="2143125" cy="1608138"/>
          </a:xfrm>
          <a:prstGeom prst="rect">
            <a:avLst/>
          </a:prstGeom>
          <a:noFill/>
          <a:ln w="9525">
            <a:noFill/>
            <a:miter lim="800000"/>
            <a:headEnd/>
            <a:tailEnd/>
          </a:ln>
        </p:spPr>
      </p:pic>
      <p:pic>
        <p:nvPicPr>
          <p:cNvPr id="11" name="Рисунок 10" descr="newbi2_102.jpg"/>
          <p:cNvPicPr>
            <a:picLocks noChangeAspect="1"/>
          </p:cNvPicPr>
          <p:nvPr/>
        </p:nvPicPr>
        <p:blipFill>
          <a:blip r:embed="rId9"/>
          <a:srcRect/>
          <a:stretch>
            <a:fillRect/>
          </a:stretch>
        </p:blipFill>
        <p:spPr bwMode="auto">
          <a:xfrm>
            <a:off x="7286644" y="1857364"/>
            <a:ext cx="1579562" cy="2579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pPr algn="ctr"/>
            <a:r>
              <a:rPr lang="en-US" sz="4800" dirty="0" smtClean="0"/>
              <a:t>Remember the rules of the Zoo:</a:t>
            </a:r>
            <a:endParaRPr lang="ru-RU" sz="4800" dirty="0"/>
          </a:p>
        </p:txBody>
      </p:sp>
      <p:pic>
        <p:nvPicPr>
          <p:cNvPr id="4" name="Содержимое 3" descr="C:\Documents and Settings\Кирилл\Рабочий стол\МАМА\зоопарк\88775.jpg"/>
          <p:cNvPicPr>
            <a:picLocks noGrp="1"/>
          </p:cNvPicPr>
          <p:nvPr>
            <p:ph idx="1"/>
          </p:nvPr>
        </p:nvPicPr>
        <p:blipFill>
          <a:blip r:embed="rId2" cstate="email"/>
          <a:srcRect/>
          <a:stretch>
            <a:fillRect/>
          </a:stretch>
        </p:blipFill>
        <p:spPr bwMode="auto">
          <a:xfrm>
            <a:off x="1962150" y="1620044"/>
            <a:ext cx="5219700" cy="42481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00108"/>
            <a:ext cx="8229600" cy="5007183"/>
          </a:xfrm>
        </p:spPr>
        <p:txBody>
          <a:bodyPr>
            <a:normAutofit/>
          </a:bodyPr>
          <a:lstStyle/>
          <a:p>
            <a:r>
              <a:rPr lang="en-US" sz="5400" dirty="0" smtClean="0"/>
              <a:t> </a:t>
            </a:r>
            <a:r>
              <a:rPr lang="en-US" sz="5400" dirty="0" smtClean="0">
                <a:solidFill>
                  <a:srgbClr val="FF0000"/>
                </a:solidFill>
              </a:rPr>
              <a:t>Don`t</a:t>
            </a:r>
            <a:r>
              <a:rPr lang="en-US" sz="5400" dirty="0" smtClean="0"/>
              <a:t> open the cage!</a:t>
            </a:r>
          </a:p>
          <a:p>
            <a:r>
              <a:rPr lang="en-US" sz="5400" dirty="0" smtClean="0"/>
              <a:t> </a:t>
            </a:r>
            <a:r>
              <a:rPr lang="en-US" sz="5400" dirty="0" smtClean="0">
                <a:solidFill>
                  <a:srgbClr val="FF0000"/>
                </a:solidFill>
              </a:rPr>
              <a:t>Don`t</a:t>
            </a:r>
            <a:r>
              <a:rPr lang="en-US" sz="5400" dirty="0" smtClean="0"/>
              <a:t> come into the   cage!</a:t>
            </a:r>
          </a:p>
          <a:p>
            <a:r>
              <a:rPr lang="en-US" sz="5400" dirty="0" smtClean="0"/>
              <a:t> </a:t>
            </a:r>
            <a:r>
              <a:rPr lang="en-US" sz="5400" dirty="0" smtClean="0">
                <a:solidFill>
                  <a:srgbClr val="FF0000"/>
                </a:solidFill>
              </a:rPr>
              <a:t>Don`t</a:t>
            </a:r>
            <a:r>
              <a:rPr lang="en-US" sz="5400" dirty="0" smtClean="0"/>
              <a:t> feed animals!</a:t>
            </a:r>
            <a:endParaRPr lang="ru-RU" sz="5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928670"/>
            <a:ext cx="8229600" cy="5786478"/>
          </a:xfrm>
        </p:spPr>
        <p:txBody>
          <a:bodyPr>
            <a:normAutofit/>
          </a:bodyPr>
          <a:lstStyle/>
          <a:p>
            <a:pPr lvl="0"/>
            <a:r>
              <a:rPr lang="en-US" dirty="0" smtClean="0">
                <a:solidFill>
                  <a:srgbClr val="C00000"/>
                </a:solidFill>
              </a:rPr>
              <a:t>If you run after two hares, you catch neither.</a:t>
            </a:r>
            <a:endParaRPr lang="ru-RU" dirty="0" smtClean="0">
              <a:solidFill>
                <a:srgbClr val="C00000"/>
              </a:solidFill>
            </a:endParaRPr>
          </a:p>
          <a:p>
            <a:pPr lvl="0"/>
            <a:r>
              <a:rPr lang="ru-RU" dirty="0" smtClean="0">
                <a:solidFill>
                  <a:srgbClr val="002060"/>
                </a:solidFill>
              </a:rPr>
              <a:t>За двумя зайцами погонишься – ни одного не поймаешь.</a:t>
            </a:r>
            <a:endParaRPr lang="ru-RU" dirty="0" smtClean="0"/>
          </a:p>
          <a:p>
            <a:pPr lvl="0"/>
            <a:r>
              <a:rPr lang="en-US" dirty="0" smtClean="0">
                <a:solidFill>
                  <a:srgbClr val="C00000"/>
                </a:solidFill>
              </a:rPr>
              <a:t>To sell the bear’s skin before one caught the bear.</a:t>
            </a:r>
            <a:endParaRPr lang="ru-RU" dirty="0" smtClean="0">
              <a:solidFill>
                <a:srgbClr val="C00000"/>
              </a:solidFill>
            </a:endParaRPr>
          </a:p>
          <a:p>
            <a:pPr lvl="0"/>
            <a:r>
              <a:rPr lang="ru-RU" dirty="0" smtClean="0">
                <a:solidFill>
                  <a:srgbClr val="002060"/>
                </a:solidFill>
              </a:rPr>
              <a:t>Делить шкуру неубитого медведя.</a:t>
            </a:r>
            <a:endParaRPr lang="ru-RU" dirty="0" smtClean="0"/>
          </a:p>
          <a:p>
            <a:pPr lvl="0"/>
            <a:r>
              <a:rPr lang="en-US" dirty="0" smtClean="0">
                <a:solidFill>
                  <a:srgbClr val="C00000"/>
                </a:solidFill>
              </a:rPr>
              <a:t>Curiosity killed a cat</a:t>
            </a:r>
            <a:r>
              <a:rPr lang="ru-RU" dirty="0" smtClean="0">
                <a:solidFill>
                  <a:srgbClr val="C00000"/>
                </a:solidFill>
              </a:rPr>
              <a:t>.</a:t>
            </a:r>
          </a:p>
          <a:p>
            <a:pPr lvl="0"/>
            <a:r>
              <a:rPr lang="ru-RU" dirty="0" smtClean="0">
                <a:solidFill>
                  <a:srgbClr val="002060"/>
                </a:solidFill>
              </a:rPr>
              <a:t>Любопытной Варваре на базаре нос оторвали.</a:t>
            </a:r>
            <a:endParaRPr lang="en-US" dirty="0" smtClean="0">
              <a:solidFill>
                <a:srgbClr val="002060"/>
              </a:solidFill>
            </a:endParaRPr>
          </a:p>
          <a:p>
            <a:r>
              <a:rPr lang="en-US" dirty="0" smtClean="0">
                <a:solidFill>
                  <a:srgbClr val="C00000"/>
                </a:solidFill>
              </a:rPr>
              <a:t>The early bird catches the worm</a:t>
            </a:r>
            <a:r>
              <a:rPr lang="ru-RU" dirty="0" smtClean="0">
                <a:solidFill>
                  <a:srgbClr val="C00000"/>
                </a:solidFill>
              </a:rPr>
              <a:t>.</a:t>
            </a:r>
          </a:p>
          <a:p>
            <a:r>
              <a:rPr lang="ru-RU" dirty="0" smtClean="0">
                <a:solidFill>
                  <a:srgbClr val="002060"/>
                </a:solidFill>
              </a:rPr>
              <a:t>Кто рано встаёт, того удача ждёт.</a:t>
            </a:r>
            <a:endParaRPr lang="ru-RU" dirty="0" smtClean="0"/>
          </a:p>
          <a:p>
            <a:pPr lvl="0"/>
            <a:endParaRPr lang="ru-RU" dirty="0" smtClean="0"/>
          </a:p>
          <a:p>
            <a:endParaRPr lang="ru-RU" dirty="0"/>
          </a:p>
        </p:txBody>
      </p:sp>
      <p:sp>
        <p:nvSpPr>
          <p:cNvPr id="3" name="Заголовок 2"/>
          <p:cNvSpPr>
            <a:spLocks noGrp="1"/>
          </p:cNvSpPr>
          <p:nvPr>
            <p:ph type="title"/>
          </p:nvPr>
        </p:nvSpPr>
        <p:spPr/>
        <p:txBody>
          <a:bodyPr/>
          <a:lstStyle/>
          <a:p>
            <a:pPr algn="ctr"/>
            <a:r>
              <a:rPr lang="en-US" dirty="0" smtClean="0">
                <a:solidFill>
                  <a:srgbClr val="C00000"/>
                </a:solidFill>
                <a:latin typeface="Goudy Stout" pitchFamily="18" charset="0"/>
              </a:rPr>
              <a:t>   P R O V E R B S</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2"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9" fill="hold"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ctr">
              <a:buNone/>
            </a:pPr>
            <a:endParaRPr lang="en-US" sz="9600" dirty="0" smtClean="0"/>
          </a:p>
          <a:p>
            <a:pPr algn="ctr">
              <a:buNone/>
            </a:pPr>
            <a:r>
              <a:rPr lang="en-US" sz="9600" dirty="0" smtClean="0"/>
              <a:t>The End</a:t>
            </a:r>
            <a:endParaRPr lang="ru-RU" sz="9600" dirty="0"/>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p:cTn id="7"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Картинка 71 из 51270"/>
          <p:cNvPicPr>
            <a:picLocks noGrp="1" noChangeAspect="1" noChangeArrowheads="1"/>
          </p:cNvPicPr>
          <p:nvPr>
            <p:ph idx="1"/>
          </p:nvPr>
        </p:nvPicPr>
        <p:blipFill>
          <a:blip r:embed="rId2"/>
          <a:stretch>
            <a:fillRect/>
          </a:stretch>
        </p:blipFill>
        <p:spPr bwMode="auto">
          <a:xfrm>
            <a:off x="1554692" y="1481138"/>
            <a:ext cx="6034616" cy="4525962"/>
          </a:xfrm>
          <a:prstGeom prst="rect">
            <a:avLst/>
          </a:prstGeom>
          <a:ln>
            <a:noFill/>
          </a:ln>
          <a:effectLst>
            <a:outerShdw blurRad="292100" dist="139700" dir="2700000" algn="tl" rotWithShape="0">
              <a:srgbClr val="333333">
                <a:alpha val="65000"/>
              </a:srgbClr>
            </a:outerShdw>
          </a:effectLst>
        </p:spPr>
      </p:pic>
      <p:sp>
        <p:nvSpPr>
          <p:cNvPr id="2" name="Заголовок 1"/>
          <p:cNvSpPr>
            <a:spLocks noGrp="1"/>
          </p:cNvSpPr>
          <p:nvPr>
            <p:ph type="title"/>
          </p:nvPr>
        </p:nvSpPr>
        <p:spPr/>
        <p:txBody>
          <a:bodyPr/>
          <a:lstStyle/>
          <a:p>
            <a:r>
              <a:rPr lang="en-US" dirty="0" smtClean="0"/>
              <a:t>What is Moscow Zoo?</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Картинка 17 из 5323"/>
          <p:cNvPicPr>
            <a:picLocks noGrp="1" noChangeAspect="1" noChangeArrowheads="1"/>
          </p:cNvPicPr>
          <p:nvPr>
            <p:ph idx="1"/>
          </p:nvPr>
        </p:nvPicPr>
        <p:blipFill>
          <a:blip r:embed="rId2"/>
          <a:stretch>
            <a:fillRect/>
          </a:stretch>
        </p:blipFill>
        <p:spPr bwMode="auto">
          <a:xfrm>
            <a:off x="1714480" y="2857496"/>
            <a:ext cx="6081706" cy="4000504"/>
          </a:xfrm>
          <a:prstGeom prst="rect">
            <a:avLst/>
          </a:prstGeom>
          <a:noFill/>
        </p:spPr>
      </p:pic>
      <p:sp>
        <p:nvSpPr>
          <p:cNvPr id="2" name="Заголовок 1"/>
          <p:cNvSpPr>
            <a:spLocks noGrp="1"/>
          </p:cNvSpPr>
          <p:nvPr>
            <p:ph type="title"/>
          </p:nvPr>
        </p:nvSpPr>
        <p:spPr/>
        <p:txBody>
          <a:bodyPr>
            <a:noAutofit/>
          </a:bodyPr>
          <a:lstStyle/>
          <a:p>
            <a:r>
              <a:rPr lang="en-US" sz="4000" b="1" dirty="0" smtClean="0"/>
              <a:t/>
            </a:r>
            <a:br>
              <a:rPr lang="en-US" sz="4000" b="1" dirty="0" smtClean="0"/>
            </a:br>
            <a:r>
              <a:rPr lang="en-US" sz="4000" b="1" dirty="0" smtClean="0"/>
              <a:t/>
            </a:r>
            <a:br>
              <a:rPr lang="en-US" sz="4000" b="1" dirty="0" smtClean="0"/>
            </a:br>
            <a:r>
              <a:rPr lang="en-US" sz="4400" b="1" dirty="0" smtClean="0"/>
              <a:t>It is great. 1000 animals live here. </a:t>
            </a:r>
            <a:br>
              <a:rPr lang="en-US" sz="4400" b="1" dirty="0" smtClean="0"/>
            </a:br>
            <a:r>
              <a:rPr lang="en-US" sz="4400" b="1" dirty="0" smtClean="0"/>
              <a:t>It is famous 50000 people visit Moscow Zoo every day.</a:t>
            </a:r>
            <a:endParaRPr lang="ru-RU" sz="4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ttp://www.moscowzoo.ru/images/n446_02b.jpg"/>
          <p:cNvPicPr>
            <a:picLocks noGrp="1"/>
          </p:cNvPicPr>
          <p:nvPr>
            <p:ph idx="1"/>
          </p:nvPr>
        </p:nvPicPr>
        <p:blipFill>
          <a:blip r:embed="rId2"/>
          <a:stretch>
            <a:fillRect/>
          </a:stretch>
        </p:blipFill>
        <p:spPr bwMode="auto">
          <a:xfrm>
            <a:off x="1554692" y="1481138"/>
            <a:ext cx="6034616" cy="4525962"/>
          </a:xfrm>
          <a:prstGeom prst="rect">
            <a:avLst/>
          </a:prstGeom>
          <a:noFill/>
          <a:ln w="9525">
            <a:noFill/>
            <a:miter lim="800000"/>
            <a:headEnd/>
            <a:tailEnd/>
          </a:ln>
        </p:spPr>
      </p:pic>
      <p:sp>
        <p:nvSpPr>
          <p:cNvPr id="2" name="Заголовок 1"/>
          <p:cNvSpPr>
            <a:spLocks noGrp="1"/>
          </p:cNvSpPr>
          <p:nvPr>
            <p:ph type="title"/>
          </p:nvPr>
        </p:nvSpPr>
        <p:spPr/>
        <p:txBody>
          <a:bodyPr>
            <a:normAutofit/>
          </a:bodyPr>
          <a:lstStyle/>
          <a:p>
            <a:r>
              <a:rPr lang="en-US" b="1" dirty="0" smtClean="0"/>
              <a:t>Out class likes to go to the zoo </a:t>
            </a:r>
            <a:endParaRPr lang="ru-RU"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Картинка 23 из 5588"/>
          <p:cNvPicPr>
            <a:picLocks noGrp="1" noChangeAspect="1" noChangeArrowheads="1"/>
          </p:cNvPicPr>
          <p:nvPr>
            <p:ph idx="1"/>
          </p:nvPr>
        </p:nvPicPr>
        <p:blipFill>
          <a:blip r:embed="rId2"/>
          <a:stretch>
            <a:fillRect/>
          </a:stretch>
        </p:blipFill>
        <p:spPr bwMode="auto">
          <a:xfrm>
            <a:off x="1214414" y="1500174"/>
            <a:ext cx="6874960" cy="5019696"/>
          </a:xfrm>
          <a:prstGeom prst="rect">
            <a:avLst/>
          </a:prstGeom>
          <a:noFill/>
        </p:spPr>
      </p:pic>
      <p:sp>
        <p:nvSpPr>
          <p:cNvPr id="2" name="Заголовок 1"/>
          <p:cNvSpPr>
            <a:spLocks noGrp="1"/>
          </p:cNvSpPr>
          <p:nvPr>
            <p:ph type="title"/>
          </p:nvPr>
        </p:nvSpPr>
        <p:spPr/>
        <p:txBody>
          <a:bodyPr>
            <a:noAutofit/>
          </a:bodyPr>
          <a:lstStyle/>
          <a:p>
            <a:pPr algn="ctr"/>
            <a:r>
              <a:rPr lang="en-US" sz="5400" b="1" dirty="0" smtClean="0"/>
              <a:t>The symbol of the zoo is </a:t>
            </a:r>
            <a:r>
              <a:rPr lang="en-US" sz="5400" b="1" dirty="0" err="1" smtClean="0"/>
              <a:t>Manul</a:t>
            </a:r>
            <a:r>
              <a:rPr lang="en-US" sz="5400" b="1" dirty="0" smtClean="0"/>
              <a:t>.</a:t>
            </a:r>
            <a:endParaRPr lang="ru-RU" sz="54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Картинка 603 из 1521"/>
          <p:cNvPicPr>
            <a:picLocks noGrp="1" noChangeAspect="1" noChangeArrowheads="1"/>
          </p:cNvPicPr>
          <p:nvPr>
            <p:ph idx="1"/>
          </p:nvPr>
        </p:nvPicPr>
        <p:blipFill>
          <a:blip r:embed="rId2">
            <a:clrChange>
              <a:clrFrom>
                <a:srgbClr val="FFFFFF"/>
              </a:clrFrom>
              <a:clrTo>
                <a:srgbClr val="FFFFFF">
                  <a:alpha val="0"/>
                </a:srgbClr>
              </a:clrTo>
            </a:clrChange>
          </a:blip>
          <a:stretch>
            <a:fillRect/>
          </a:stretch>
        </p:blipFill>
        <p:spPr bwMode="auto">
          <a:xfrm>
            <a:off x="1928794" y="2071678"/>
            <a:ext cx="5214963" cy="3923527"/>
          </a:xfrm>
          <a:prstGeom prst="rect">
            <a:avLst/>
          </a:prstGeom>
          <a:noFill/>
        </p:spPr>
      </p:pic>
      <p:sp>
        <p:nvSpPr>
          <p:cNvPr id="2" name="Заголовок 1"/>
          <p:cNvSpPr>
            <a:spLocks noGrp="1"/>
          </p:cNvSpPr>
          <p:nvPr>
            <p:ph type="title"/>
          </p:nvPr>
        </p:nvSpPr>
        <p:spPr/>
        <p:txBody>
          <a:bodyPr>
            <a:noAutofit/>
          </a:bodyPr>
          <a:lstStyle/>
          <a:p>
            <a:pPr algn="ctr"/>
            <a:r>
              <a:rPr lang="en-US" sz="5400" b="1" dirty="0" smtClean="0"/>
              <a:t>It is like a cat, but it is bigger.</a:t>
            </a:r>
            <a:endParaRPr lang="ru-RU" sz="5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Картинка 1 из 81"/>
          <p:cNvPicPr>
            <a:picLocks noGrp="1" noChangeAspect="1" noChangeArrowheads="1"/>
          </p:cNvPicPr>
          <p:nvPr>
            <p:ph idx="1"/>
          </p:nvPr>
        </p:nvPicPr>
        <p:blipFill>
          <a:blip r:embed="rId2"/>
          <a:stretch>
            <a:fillRect/>
          </a:stretch>
        </p:blipFill>
        <p:spPr bwMode="auto">
          <a:xfrm>
            <a:off x="1557783" y="1481138"/>
            <a:ext cx="6028433" cy="4525962"/>
          </a:xfrm>
          <a:prstGeom prst="rect">
            <a:avLst/>
          </a:prstGeom>
          <a:noFill/>
        </p:spPr>
      </p:pic>
      <p:sp>
        <p:nvSpPr>
          <p:cNvPr id="2" name="Заголовок 1"/>
          <p:cNvSpPr>
            <a:spLocks noGrp="1"/>
          </p:cNvSpPr>
          <p:nvPr>
            <p:ph type="title"/>
          </p:nvPr>
        </p:nvSpPr>
        <p:spPr/>
        <p:txBody>
          <a:bodyPr>
            <a:normAutofit fontScale="90000"/>
          </a:bodyPr>
          <a:lstStyle/>
          <a:p>
            <a:r>
              <a:rPr lang="en-US" sz="5400" b="1" dirty="0" smtClean="0"/>
              <a:t>Look! It is a map of the zoo.</a:t>
            </a:r>
            <a:endParaRPr lang="ru-RU" sz="54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ctr">
              <a:buNone/>
            </a:pPr>
            <a:r>
              <a:rPr lang="en-US" sz="8000" b="1" dirty="0" smtClean="0">
                <a:solidFill>
                  <a:srgbClr val="FF3399"/>
                </a:solidFill>
              </a:rPr>
              <a:t>Let’s go to the Zoo!</a:t>
            </a:r>
            <a:endParaRPr lang="ru-RU" sz="8000" b="1" dirty="0">
              <a:solidFill>
                <a:srgbClr val="FF3399"/>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86</TotalTime>
  <Words>380</Words>
  <PresentationFormat>Экран (4:3)</PresentationFormat>
  <Paragraphs>42</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Открытая</vt:lpstr>
      <vt:lpstr>Moscow Zoo</vt:lpstr>
      <vt:lpstr>Слайд 2</vt:lpstr>
      <vt:lpstr>What is Moscow Zoo?</vt:lpstr>
      <vt:lpstr>  It is great. 1000 animals live here.  It is famous 50000 people visit Moscow Zoo every day.</vt:lpstr>
      <vt:lpstr>Out class likes to go to the zoo </vt:lpstr>
      <vt:lpstr>The symbol of the zoo is Manul.</vt:lpstr>
      <vt:lpstr>It is like a cat, but it is bigger.</vt:lpstr>
      <vt:lpstr>Look! It is a map of the zoo.</vt:lpstr>
      <vt:lpstr>Слайд 9</vt:lpstr>
      <vt:lpstr> We begin  with brown and white bears </vt:lpstr>
      <vt:lpstr>You can see a lot of different animals here: elephants, zebras.</vt:lpstr>
      <vt:lpstr>Look! It is an old and young camels.</vt:lpstr>
      <vt:lpstr>Слайд 13</vt:lpstr>
      <vt:lpstr>What are nice cranes!</vt:lpstr>
      <vt:lpstr>And a pink flamingo!</vt:lpstr>
      <vt:lpstr>Next animal is a kangaroo.</vt:lpstr>
      <vt:lpstr>Слайд 17</vt:lpstr>
      <vt:lpstr>Now you see a giraffe.</vt:lpstr>
      <vt:lpstr>Слайд 19</vt:lpstr>
      <vt:lpstr>“Who is speaking?” Guess!  </vt:lpstr>
      <vt:lpstr>Remember the rules of the Zoo:</vt:lpstr>
      <vt:lpstr>Слайд 22</vt:lpstr>
      <vt:lpstr>   P R O V E R B S</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Moscow Zoo</dc:title>
  <cp:lastModifiedBy>ВСШ</cp:lastModifiedBy>
  <cp:revision>13</cp:revision>
  <dcterms:modified xsi:type="dcterms:W3CDTF">2005-12-31T23:32:59Z</dcterms:modified>
</cp:coreProperties>
</file>