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52601"/>
            <a:ext cx="9144000" cy="326057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Проект по тем</a:t>
            </a:r>
            <a:r>
              <a:rPr lang="ru-RU" sz="4000" dirty="0"/>
              <a:t>е</a:t>
            </a:r>
            <a:r>
              <a:rPr lang="ru-RU" sz="4000" dirty="0" smtClean="0"/>
              <a:t>:</a:t>
            </a:r>
            <a:br>
              <a:rPr lang="ru-RU" sz="4000" dirty="0" smtClean="0"/>
            </a:br>
            <a:r>
              <a:rPr lang="ru-RU" sz="4000" dirty="0" smtClean="0"/>
              <a:t>«Возведение трехчлена в квадрат»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250397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82976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Возведение трёхчлена в квадрат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5072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852936"/>
            <a:ext cx="7772400" cy="1829761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Мы знаем как возвести в квадрат сумму двух слагаемых. Но почему только двух?</a:t>
            </a:r>
            <a:br>
              <a:rPr lang="ru-RU" sz="2800" dirty="0" smtClean="0"/>
            </a:br>
            <a:r>
              <a:rPr lang="ru-RU" sz="2800" dirty="0" smtClean="0"/>
              <a:t>Увеличим число слагаемых при возведении в квадрат.</a:t>
            </a:r>
            <a:br>
              <a:rPr lang="ru-RU" sz="2800" dirty="0" smtClean="0"/>
            </a:br>
            <a:r>
              <a:rPr lang="ru-RU" sz="2800" dirty="0" smtClean="0"/>
              <a:t>Это выглядит следующим образом:</a:t>
            </a:r>
            <a:br>
              <a:rPr lang="ru-RU" sz="2800" dirty="0" smtClean="0"/>
            </a:br>
            <a:r>
              <a:rPr lang="ru-RU" sz="2800" dirty="0" smtClean="0"/>
              <a:t>(</a:t>
            </a:r>
            <a:r>
              <a:rPr lang="en-US" sz="2800" dirty="0" smtClean="0"/>
              <a:t>a + b + c)</a:t>
            </a:r>
            <a:r>
              <a:rPr lang="en-US" sz="2800" dirty="0" smtClean="0">
                <a:effectLst/>
              </a:rPr>
              <a:t>² = ((a + b) + c)² = (a + b)² + 2(a + b)c + +c² = a² + b² + c² + 2ab + 2ac + 2bc.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2581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7772400" cy="1368152"/>
          </a:xfrm>
        </p:spPr>
        <p:txBody>
          <a:bodyPr anchor="t">
            <a:normAutofit/>
          </a:bodyPr>
          <a:lstStyle/>
          <a:p>
            <a:pPr algn="ctr"/>
            <a:r>
              <a:rPr lang="ru-RU" sz="2400" dirty="0" smtClean="0"/>
              <a:t>Докажем это равенство геометрически. Рассмотрим квадрат. Разделим его стороны на</a:t>
            </a:r>
            <a:r>
              <a:rPr lang="en-US" sz="2400" dirty="0"/>
              <a:t> </a:t>
            </a:r>
            <a:r>
              <a:rPr lang="ru-RU" sz="2400" dirty="0" smtClean="0"/>
              <a:t>три неравных отрезка </a:t>
            </a:r>
            <a:r>
              <a:rPr lang="en-US" sz="2400" dirty="0" smtClean="0"/>
              <a:t>a, b, c.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27584" y="5661248"/>
            <a:ext cx="7772400" cy="1368152"/>
          </a:xfrm>
          <a:prstGeom prst="rect">
            <a:avLst/>
          </a:prstGeom>
        </p:spPr>
        <p:txBody>
          <a:bodyPr vert="horz" anchor="t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Тогда длина стороны квадрата равна сумме длин отрезков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a, b, c,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то есть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+ b + c;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площадь квадрата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 = (a + b + 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c)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²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8342" y="1772816"/>
            <a:ext cx="2880000" cy="2880000"/>
          </a:xfrm>
          <a:prstGeom prst="rect">
            <a:avLst/>
          </a:prstGeom>
          <a:noFill/>
          <a:ln w="12700" cmpd="sng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ysClr val="windowText" lastClr="0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71800" y="2412475"/>
            <a:ext cx="3301454" cy="31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771800" y="3717032"/>
            <a:ext cx="3301454" cy="31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635896" y="1457535"/>
            <a:ext cx="0" cy="34141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932040" y="1457532"/>
            <a:ext cx="0" cy="34141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3286450" y="2027181"/>
            <a:ext cx="2272153" cy="2371270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29098" y="1842515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178438" y="1369853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629098" y="288914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091881" y="1369853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629098" y="402911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342579" y="1369853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3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7772400" cy="1368152"/>
          </a:xfrm>
        </p:spPr>
        <p:txBody>
          <a:bodyPr anchor="t">
            <a:normAutofit/>
          </a:bodyPr>
          <a:lstStyle/>
          <a:p>
            <a:pPr algn="ctr"/>
            <a:r>
              <a:rPr lang="ru-RU" sz="2400" dirty="0" smtClean="0"/>
              <a:t>Проведём через концы отрезков </a:t>
            </a:r>
            <a:r>
              <a:rPr lang="ru-RU" sz="2400" dirty="0" err="1" smtClean="0"/>
              <a:t>паралельные</a:t>
            </a:r>
            <a:r>
              <a:rPr lang="ru-RU" sz="2400" dirty="0" smtClean="0"/>
              <a:t> сторонам квадрата отрезки.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27584" y="5661248"/>
            <a:ext cx="7772400" cy="1368152"/>
          </a:xfrm>
          <a:prstGeom prst="rect">
            <a:avLst/>
          </a:prstGeom>
        </p:spPr>
        <p:txBody>
          <a:bodyPr vert="horz" anchor="t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Данные отрезки разбивают квадрат на квадраты и прямоугольники, имеющие площади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², </a:t>
            </a:r>
            <a:r>
              <a:rPr lang="en-US" sz="2400" dirty="0" err="1" smtClean="0">
                <a:solidFill>
                  <a:schemeClr val="tx1"/>
                </a:solidFill>
                <a:effectLst/>
              </a:rPr>
              <a:t>ab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, ac, </a:t>
            </a:r>
            <a:r>
              <a:rPr lang="en-US" sz="2400" dirty="0" err="1" smtClean="0">
                <a:solidFill>
                  <a:schemeClr val="tx1"/>
                </a:solidFill>
                <a:effectLst/>
              </a:rPr>
              <a:t>ab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, b², </a:t>
            </a:r>
            <a:r>
              <a:rPr lang="en-US" sz="2400" dirty="0" err="1" smtClean="0">
                <a:solidFill>
                  <a:schemeClr val="tx1"/>
                </a:solidFill>
                <a:effectLst/>
              </a:rPr>
              <a:t>bc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, ac, </a:t>
            </a:r>
            <a:r>
              <a:rPr lang="en-US" sz="2400" dirty="0" err="1" smtClean="0">
                <a:solidFill>
                  <a:schemeClr val="tx1"/>
                </a:solidFill>
                <a:effectLst/>
              </a:rPr>
              <a:t>bc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, c².</a:t>
            </a:r>
            <a:endParaRPr lang="ru-RU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8342" y="1772816"/>
            <a:ext cx="2880000" cy="2880000"/>
          </a:xfrm>
          <a:prstGeom prst="rect">
            <a:avLst/>
          </a:prstGeom>
          <a:noFill/>
          <a:ln w="12700" cmpd="sng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ysClr val="windowText" lastClr="0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71800" y="2412475"/>
            <a:ext cx="3301454" cy="31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771800" y="3717032"/>
            <a:ext cx="3301454" cy="31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635896" y="1457535"/>
            <a:ext cx="0" cy="34141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932040" y="1457532"/>
            <a:ext cx="0" cy="34141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29098" y="1842515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178438" y="1369853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629098" y="288914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091881" y="1369853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629098" y="402911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342579" y="1369853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958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47466" y="4077072"/>
            <a:ext cx="7772400" cy="1205532"/>
          </a:xfrm>
          <a:prstGeom prst="rect">
            <a:avLst/>
          </a:prstGeom>
        </p:spPr>
        <p:txBody>
          <a:bodyPr vert="horz" anchor="t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Площадь большого квадрата будет складываться из суммы площадей получившихся фигур:</a:t>
            </a:r>
            <a:endParaRPr lang="ru-RU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60851" y="805559"/>
            <a:ext cx="2880000" cy="2880000"/>
          </a:xfrm>
          <a:prstGeom prst="rect">
            <a:avLst/>
          </a:prstGeom>
          <a:noFill/>
          <a:ln w="12700" cmpd="sng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ysClr val="windowText" lastClr="0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44309" y="1445218"/>
            <a:ext cx="3301454" cy="31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744309" y="2749775"/>
            <a:ext cx="3301454" cy="31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608405" y="490278"/>
            <a:ext cx="0" cy="34141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904549" y="490275"/>
            <a:ext cx="0" cy="34141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01607" y="87525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150947" y="40259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601607" y="1921891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064390" y="40259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601607" y="306186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315088" y="40259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847466" y="5877272"/>
            <a:ext cx="7983835" cy="1205532"/>
          </a:xfrm>
          <a:prstGeom prst="rect">
            <a:avLst/>
          </a:prstGeom>
        </p:spPr>
        <p:txBody>
          <a:bodyPr vert="horz" anchor="t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кв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 a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² + </a:t>
            </a:r>
            <a:r>
              <a:rPr lang="en-US" sz="2400" dirty="0" err="1" smtClean="0">
                <a:solidFill>
                  <a:schemeClr val="tx1"/>
                </a:solidFill>
                <a:effectLst/>
              </a:rPr>
              <a:t>ab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 + ac + </a:t>
            </a:r>
            <a:r>
              <a:rPr lang="en-US" sz="2400" dirty="0" err="1" smtClean="0">
                <a:solidFill>
                  <a:schemeClr val="tx1"/>
                </a:solidFill>
                <a:effectLst/>
              </a:rPr>
              <a:t>ab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 + b² + </a:t>
            </a:r>
            <a:r>
              <a:rPr lang="en-US" sz="2400" dirty="0" err="1" smtClean="0">
                <a:solidFill>
                  <a:schemeClr val="tx1"/>
                </a:solidFill>
                <a:effectLst/>
              </a:rPr>
              <a:t>bc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 + ac + </a:t>
            </a:r>
            <a:r>
              <a:rPr lang="en-US" sz="2400" dirty="0" err="1" smtClean="0">
                <a:solidFill>
                  <a:schemeClr val="tx1"/>
                </a:solidFill>
                <a:effectLst/>
              </a:rPr>
              <a:t>bc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 + c² =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effectLst/>
              </a:rPr>
              <a:t>= a² + b² + c² + 2ab + 2bc + 2ac</a:t>
            </a:r>
            <a:endParaRPr lang="ru-RU" sz="24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8995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38164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Сравним с формулой, которую мы доказали алгебраически. Мы видим, что формула верна.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Запомним формулу: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700" i="1" u="sng" dirty="0"/>
              <a:t>(a + b + c)</a:t>
            </a:r>
            <a:r>
              <a:rPr lang="en-US" sz="2700" i="1" u="sng" dirty="0">
                <a:solidFill>
                  <a:schemeClr val="tx1"/>
                </a:solidFill>
              </a:rPr>
              <a:t>² </a:t>
            </a:r>
            <a:r>
              <a:rPr lang="ru-RU" sz="2700" i="1" u="sng" dirty="0">
                <a:solidFill>
                  <a:schemeClr val="tx1"/>
                </a:solidFill>
              </a:rPr>
              <a:t>=</a:t>
            </a:r>
            <a:r>
              <a:rPr lang="en-US" sz="2700" i="1" u="sng" dirty="0">
                <a:solidFill>
                  <a:schemeClr val="tx1"/>
                </a:solidFill>
              </a:rPr>
              <a:t> a² + b² + c² + 2ab + 2bc + 2ac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76672"/>
            <a:ext cx="7772400" cy="648072"/>
          </a:xfrm>
        </p:spPr>
        <p:txBody>
          <a:bodyPr/>
          <a:lstStyle/>
          <a:p>
            <a:pPr algn="ctr"/>
            <a:r>
              <a:rPr lang="ru-RU" sz="2000" dirty="0" smtClean="0"/>
              <a:t>Итак, </a:t>
            </a:r>
            <a:r>
              <a:rPr lang="en-US" sz="2000" dirty="0" smtClean="0"/>
              <a:t>(a + b + c)</a:t>
            </a:r>
            <a:r>
              <a:rPr lang="en-US" sz="2000" dirty="0" smtClean="0">
                <a:solidFill>
                  <a:schemeClr val="tx1"/>
                </a:solidFill>
              </a:rPr>
              <a:t>² </a:t>
            </a:r>
            <a:r>
              <a:rPr lang="ru-RU" sz="2000" dirty="0">
                <a:solidFill>
                  <a:schemeClr val="tx1"/>
                </a:solidFill>
              </a:rPr>
              <a:t>=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a² + b² + c² + 2ab + 2bc + 2ac</a:t>
            </a:r>
            <a:endParaRPr lang="ru-RU" sz="20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44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</TotalTime>
  <Words>212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Проект по теме: «Возведение трехчлена в квадрат»</vt:lpstr>
      <vt:lpstr>Возведение трёхчлена в квадрат</vt:lpstr>
      <vt:lpstr>Мы знаем как возвести в квадрат сумму двух слагаемых. Но почему только двух? Увеличим число слагаемых при возведении в квадрат. Это выглядит следующим образом: (a + b + c)² = ((a + b) + c)² = (a + b)² + 2(a + b)c + +c² = a² + b² + c² + 2ab + 2ac + 2bc.   </vt:lpstr>
      <vt:lpstr>Докажем это равенство геометрически. Рассмотрим квадрат. Разделим его стороны на три неравных отрезка a, b, c.</vt:lpstr>
      <vt:lpstr>Проведём через концы отрезков паралельные сторонам квадрата отрезки.</vt:lpstr>
      <vt:lpstr>Презентация PowerPoint</vt:lpstr>
      <vt:lpstr>Сравним с формулой, которую мы доказали алгебраически. Мы видим, что формула верна.  Запомним формулу: (a + b + c)² = a² + b² + c² + 2ab + 2bc + 2ac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темам: «Возведение трехчлена в квадрат» и «Треугольник Паскаля»</dc:title>
  <dc:creator>Данила</dc:creator>
  <cp:lastModifiedBy>Данила</cp:lastModifiedBy>
  <cp:revision>10</cp:revision>
  <dcterms:created xsi:type="dcterms:W3CDTF">2011-10-03T04:44:19Z</dcterms:created>
  <dcterms:modified xsi:type="dcterms:W3CDTF">2011-10-03T05:30:24Z</dcterms:modified>
</cp:coreProperties>
</file>