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417440"/>
          </a:xfrm>
        </p:spPr>
        <p:txBody>
          <a:bodyPr/>
          <a:lstStyle/>
          <a:p>
            <a:r>
              <a:rPr lang="ru-RU" sz="6000" dirty="0" smtClean="0"/>
              <a:t>Т</a:t>
            </a:r>
            <a:r>
              <a:rPr lang="ru-RU" dirty="0" smtClean="0"/>
              <a:t>реугольник </a:t>
            </a:r>
            <a:r>
              <a:rPr lang="ru-RU" sz="6000" dirty="0" smtClean="0"/>
              <a:t>п</a:t>
            </a:r>
            <a:r>
              <a:rPr lang="ru-RU" dirty="0" smtClean="0"/>
              <a:t>аскаля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87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8208912" cy="388843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Почему мы не возводим сумму двух слагаемых в более высокие степени, больше трех, четырех и т. д. Можно ли найти такой прием?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0897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268760"/>
            <a:ext cx="8208912" cy="388843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Рассмотрим двучлены:</a:t>
            </a:r>
          </a:p>
          <a:p>
            <a:r>
              <a:rPr lang="en-US" sz="4000" dirty="0"/>
              <a:t>(a + b)</a:t>
            </a:r>
            <a:r>
              <a:rPr lang="en-US" sz="4000" baseline="30000" dirty="0"/>
              <a:t>0</a:t>
            </a:r>
            <a:r>
              <a:rPr lang="en-US" sz="4000" dirty="0"/>
              <a:t> = 1</a:t>
            </a:r>
            <a:endParaRPr lang="ru-RU" sz="4000" dirty="0"/>
          </a:p>
          <a:p>
            <a:r>
              <a:rPr lang="en-US" sz="4000" dirty="0"/>
              <a:t>(a + b)</a:t>
            </a:r>
            <a:r>
              <a:rPr lang="en-US" sz="4000" baseline="30000" dirty="0"/>
              <a:t>1</a:t>
            </a:r>
            <a:r>
              <a:rPr lang="en-US" sz="4000" dirty="0"/>
              <a:t> = a + b</a:t>
            </a:r>
            <a:endParaRPr lang="ru-RU" sz="4000" dirty="0"/>
          </a:p>
          <a:p>
            <a:r>
              <a:rPr lang="en-US" sz="4000" dirty="0"/>
              <a:t>(a + b)</a:t>
            </a:r>
            <a:r>
              <a:rPr lang="en-US" sz="4000" baseline="30000" dirty="0"/>
              <a:t>2 </a:t>
            </a:r>
            <a:r>
              <a:rPr lang="en-US" sz="4000" dirty="0"/>
              <a:t>= a</a:t>
            </a:r>
            <a:r>
              <a:rPr lang="en-US" sz="4000" baseline="30000" dirty="0"/>
              <a:t>2</a:t>
            </a:r>
            <a:r>
              <a:rPr lang="en-US" sz="4000" dirty="0"/>
              <a:t> + 2ab + b</a:t>
            </a:r>
            <a:r>
              <a:rPr lang="en-US" sz="4000" baseline="30000" dirty="0"/>
              <a:t>2</a:t>
            </a:r>
            <a:endParaRPr lang="ru-RU" sz="4000" dirty="0"/>
          </a:p>
          <a:p>
            <a:r>
              <a:rPr lang="en-US" sz="4000" dirty="0"/>
              <a:t>(a + b)</a:t>
            </a:r>
            <a:r>
              <a:rPr lang="en-US" sz="4000" baseline="30000" dirty="0"/>
              <a:t>3 </a:t>
            </a:r>
            <a:r>
              <a:rPr lang="en-US" sz="4000" dirty="0"/>
              <a:t>= a</a:t>
            </a:r>
            <a:r>
              <a:rPr lang="en-US" sz="4000" baseline="30000" dirty="0"/>
              <a:t>3</a:t>
            </a:r>
            <a:r>
              <a:rPr lang="en-US" sz="4000" dirty="0"/>
              <a:t> + 3a</a:t>
            </a:r>
            <a:r>
              <a:rPr lang="en-US" sz="4000" baseline="30000" dirty="0"/>
              <a:t>2</a:t>
            </a:r>
            <a:r>
              <a:rPr lang="en-US" sz="4000" dirty="0"/>
              <a:t>b + 3ab</a:t>
            </a:r>
            <a:r>
              <a:rPr lang="en-US" sz="4000" baseline="30000" dirty="0"/>
              <a:t>2</a:t>
            </a:r>
            <a:r>
              <a:rPr lang="en-US" sz="4000" dirty="0"/>
              <a:t> + b</a:t>
            </a:r>
            <a:r>
              <a:rPr lang="en-US" sz="4000" baseline="30000" dirty="0"/>
              <a:t>3</a:t>
            </a:r>
            <a:endParaRPr lang="ru-RU" sz="4000" dirty="0"/>
          </a:p>
          <a:p>
            <a:endParaRPr lang="ru-RU" sz="4000" dirty="0"/>
          </a:p>
          <a:p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31701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208912" cy="720080"/>
          </a:xfrm>
        </p:spPr>
        <p:txBody>
          <a:bodyPr>
            <a:normAutofit fontScale="92500"/>
          </a:bodyPr>
          <a:lstStyle/>
          <a:p>
            <a:r>
              <a:rPr lang="ru-RU" sz="3200" dirty="0" smtClean="0"/>
              <a:t>Составим таблицу из их коэффициентов</a:t>
            </a:r>
            <a:endParaRPr lang="ru-RU" sz="3200" dirty="0"/>
          </a:p>
        </p:txBody>
      </p:sp>
      <p:grpSp>
        <p:nvGrpSpPr>
          <p:cNvPr id="61" name="Группа 60"/>
          <p:cNvGrpSpPr/>
          <p:nvPr/>
        </p:nvGrpSpPr>
        <p:grpSpPr>
          <a:xfrm>
            <a:off x="1813102" y="1425487"/>
            <a:ext cx="5454521" cy="3384376"/>
            <a:chOff x="1595913" y="1412776"/>
            <a:chExt cx="6144439" cy="4666260"/>
          </a:xfrm>
        </p:grpSpPr>
        <p:sp>
          <p:nvSpPr>
            <p:cNvPr id="13" name="TextBox 12"/>
            <p:cNvSpPr txBox="1"/>
            <p:nvPr/>
          </p:nvSpPr>
          <p:spPr>
            <a:xfrm>
              <a:off x="4420678" y="1412776"/>
              <a:ext cx="474239" cy="551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69156" y="2702046"/>
              <a:ext cx="474239" cy="551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472199" y="2702046"/>
              <a:ext cx="474239" cy="551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92151" y="4100822"/>
              <a:ext cx="474239" cy="551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60517" y="4100822"/>
              <a:ext cx="474239" cy="551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95913" y="5527976"/>
              <a:ext cx="474239" cy="551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66113" y="5506862"/>
              <a:ext cx="474239" cy="551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430564" y="4100822"/>
              <a:ext cx="4742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2</a:t>
              </a:r>
              <a:endParaRPr lang="ru-RU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72199" y="5527976"/>
              <a:ext cx="4742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3</a:t>
              </a:r>
              <a:endParaRPr lang="ru-RU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69156" y="5529086"/>
              <a:ext cx="4742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3</a:t>
              </a:r>
              <a:endParaRPr lang="ru-RU" b="1" dirty="0"/>
            </a:p>
          </p:txBody>
        </p:sp>
        <p:cxnSp>
          <p:nvCxnSpPr>
            <p:cNvPr id="4" name="Прямая соединительная линия 3"/>
            <p:cNvCxnSpPr>
              <a:stCxn id="13" idx="2"/>
              <a:endCxn id="30" idx="0"/>
            </p:cNvCxnSpPr>
            <p:nvPr/>
          </p:nvCxnSpPr>
          <p:spPr>
            <a:xfrm>
              <a:off x="4657798" y="1963836"/>
              <a:ext cx="9886" cy="213698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>
              <a:stCxn id="13" idx="2"/>
              <a:endCxn id="21" idx="0"/>
            </p:cNvCxnSpPr>
            <p:nvPr/>
          </p:nvCxnSpPr>
          <p:spPr>
            <a:xfrm flipH="1">
              <a:off x="3709319" y="1963836"/>
              <a:ext cx="948478" cy="7382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21" idx="2"/>
              <a:endCxn id="22" idx="0"/>
            </p:cNvCxnSpPr>
            <p:nvPr/>
          </p:nvCxnSpPr>
          <p:spPr>
            <a:xfrm flipH="1">
              <a:off x="2729270" y="3253105"/>
              <a:ext cx="980049" cy="84771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endCxn id="31" idx="0"/>
            </p:cNvCxnSpPr>
            <p:nvPr/>
          </p:nvCxnSpPr>
          <p:spPr>
            <a:xfrm flipH="1">
              <a:off x="3709319" y="4651882"/>
              <a:ext cx="721246" cy="8760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>
              <a:endCxn id="32" idx="0"/>
            </p:cNvCxnSpPr>
            <p:nvPr/>
          </p:nvCxnSpPr>
          <p:spPr>
            <a:xfrm>
              <a:off x="4894917" y="4651882"/>
              <a:ext cx="711359" cy="8772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22" idx="2"/>
              <a:endCxn id="24" idx="0"/>
            </p:cNvCxnSpPr>
            <p:nvPr/>
          </p:nvCxnSpPr>
          <p:spPr>
            <a:xfrm flipH="1">
              <a:off x="1833033" y="4651882"/>
              <a:ext cx="896238" cy="8760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13" idx="2"/>
              <a:endCxn id="20" idx="0"/>
            </p:cNvCxnSpPr>
            <p:nvPr/>
          </p:nvCxnSpPr>
          <p:spPr>
            <a:xfrm>
              <a:off x="4657797" y="1963836"/>
              <a:ext cx="948478" cy="73821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20" idx="2"/>
              <a:endCxn id="23" idx="0"/>
            </p:cNvCxnSpPr>
            <p:nvPr/>
          </p:nvCxnSpPr>
          <p:spPr>
            <a:xfrm>
              <a:off x="5606276" y="3253105"/>
              <a:ext cx="991361" cy="84771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23" idx="2"/>
              <a:endCxn id="25" idx="0"/>
            </p:cNvCxnSpPr>
            <p:nvPr/>
          </p:nvCxnSpPr>
          <p:spPr>
            <a:xfrm>
              <a:off x="6597636" y="4651882"/>
              <a:ext cx="905596" cy="85498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>
              <a:stCxn id="23" idx="2"/>
              <a:endCxn id="32" idx="0"/>
            </p:cNvCxnSpPr>
            <p:nvPr/>
          </p:nvCxnSpPr>
          <p:spPr>
            <a:xfrm flipH="1">
              <a:off x="5606276" y="4651882"/>
              <a:ext cx="991361" cy="8772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1" idx="0"/>
              <a:endCxn id="22" idx="2"/>
            </p:cNvCxnSpPr>
            <p:nvPr/>
          </p:nvCxnSpPr>
          <p:spPr>
            <a:xfrm flipH="1" flipV="1">
              <a:off x="2729271" y="4651882"/>
              <a:ext cx="980048" cy="8760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>
              <a:stCxn id="30" idx="0"/>
              <a:endCxn id="20" idx="2"/>
            </p:cNvCxnSpPr>
            <p:nvPr/>
          </p:nvCxnSpPr>
          <p:spPr>
            <a:xfrm flipV="1">
              <a:off x="4667684" y="3253106"/>
              <a:ext cx="938592" cy="8477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>
              <a:stCxn id="30" idx="0"/>
              <a:endCxn id="21" idx="2"/>
            </p:cNvCxnSpPr>
            <p:nvPr/>
          </p:nvCxnSpPr>
          <p:spPr>
            <a:xfrm flipH="1" flipV="1">
              <a:off x="3709319" y="3253106"/>
              <a:ext cx="958365" cy="8477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15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208912" cy="720080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Замечанием закон образования коэффициентов</a:t>
            </a:r>
            <a:endParaRPr lang="ru-RU" sz="3200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859416" y="1561392"/>
            <a:ext cx="6222669" cy="4288244"/>
            <a:chOff x="859416" y="1561392"/>
            <a:chExt cx="6222669" cy="4288244"/>
          </a:xfrm>
        </p:grpSpPr>
        <p:sp>
          <p:nvSpPr>
            <p:cNvPr id="13" name="TextBox 12"/>
            <p:cNvSpPr txBox="1"/>
            <p:nvPr/>
          </p:nvSpPr>
          <p:spPr>
            <a:xfrm>
              <a:off x="3783355" y="1561392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23826" y="2450921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42884" y="2450921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77768" y="3416003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97775" y="3416003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78081" y="4400664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04767" y="4386096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91073" y="3416003"/>
              <a:ext cx="370235" cy="254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2</a:t>
              </a:r>
              <a:endParaRPr lang="ru-RU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42884" y="4400664"/>
              <a:ext cx="370235" cy="254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3</a:t>
              </a:r>
              <a:endParaRPr lang="ru-RU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23826" y="4401430"/>
              <a:ext cx="370235" cy="254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3</a:t>
              </a:r>
              <a:endParaRPr lang="ru-RU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285164" y="5458010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711850" y="5443443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749967" y="5458010"/>
              <a:ext cx="370235" cy="254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3</a:t>
              </a:r>
              <a:endParaRPr lang="ru-RU" b="1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230909" y="5458776"/>
              <a:ext cx="370235" cy="254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3</a:t>
              </a:r>
              <a:endParaRPr lang="ru-RU" b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59416" y="5469433"/>
              <a:ext cx="370235" cy="380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</a:t>
              </a:r>
              <a:endParaRPr lang="ru-RU" b="1" dirty="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8279010" y="1561392"/>
            <a:ext cx="387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2</a:t>
            </a:r>
            <a:r>
              <a:rPr lang="en-US" b="1" baseline="30000" dirty="0"/>
              <a:t>0</a:t>
            </a:r>
            <a:endParaRPr lang="ru-RU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8100392" y="2446715"/>
            <a:ext cx="56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2</a:t>
            </a:r>
            <a:r>
              <a:rPr lang="en-US" b="1" baseline="30000" dirty="0"/>
              <a:t>1</a:t>
            </a:r>
            <a:endParaRPr lang="ru-RU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8279011" y="3353312"/>
            <a:ext cx="54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baseline="30000" dirty="0"/>
              <a:t>2</a:t>
            </a:r>
            <a:endParaRPr lang="ru-RU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8279009" y="4337972"/>
            <a:ext cx="541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baseline="30000" dirty="0"/>
              <a:t>3</a:t>
            </a:r>
            <a:endParaRPr lang="ru-RU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8279011" y="5423305"/>
            <a:ext cx="54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baseline="30000" dirty="0"/>
              <a:t>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4573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</TotalTime>
  <Words>107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Треугольник паскаля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Треугольник паскаля</dc:title>
  <dc:creator>Данила</dc:creator>
  <cp:lastModifiedBy>Директор</cp:lastModifiedBy>
  <cp:revision>13</cp:revision>
  <dcterms:created xsi:type="dcterms:W3CDTF">2011-10-04T14:55:46Z</dcterms:created>
  <dcterms:modified xsi:type="dcterms:W3CDTF">2011-10-06T12:25:50Z</dcterms:modified>
</cp:coreProperties>
</file>