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sldIdLst>
    <p:sldId id="256" r:id="rId5"/>
    <p:sldId id="257" r:id="rId6"/>
    <p:sldId id="268" r:id="rId7"/>
    <p:sldId id="269" r:id="rId8"/>
    <p:sldId id="258" r:id="rId9"/>
    <p:sldId id="259" r:id="rId10"/>
    <p:sldId id="260" r:id="rId11"/>
    <p:sldId id="261" r:id="rId12"/>
    <p:sldId id="267" r:id="rId13"/>
    <p:sldId id="262" r:id="rId14"/>
    <p:sldId id="263" r:id="rId15"/>
    <p:sldId id="264" r:id="rId16"/>
    <p:sldId id="265" r:id="rId17"/>
    <p:sldId id="26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CC00"/>
    <a:srgbClr val="F121B6"/>
    <a:srgbClr val="FC991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D8BD707-D9CF-40AE-B4C6-C98DA3205C09}" type="datetimeFigureOut">
              <a:rPr lang="en-US" smtClean="0"/>
              <a:pPr/>
              <a:t>10/31/2009</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10/31/2009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10/31/2009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10/31/2009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1D8BD707-D9CF-40AE-B4C6-C98DA3205C09}" type="datetimeFigureOut">
              <a:rPr lang="en-US" smtClean="0"/>
              <a:pPr/>
              <a:t>10/31/2009</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10/31/2009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10/31/2009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1D8BD707-D9CF-40AE-B4C6-C98DA3205C09}" type="datetimeFigureOut">
              <a:rPr lang="en-US" smtClean="0"/>
              <a:pPr/>
              <a:t>10/31/2009</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10/31/2009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10/31/2009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10/31/2009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D8BD707-D9CF-40AE-B4C6-C98DA3205C09}" type="datetimeFigureOut">
              <a:rPr lang="en-US" smtClean="0"/>
              <a:pPr/>
              <a:t>10/31/2009</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228600"/>
            <a:ext cx="8686800" cy="6400800"/>
          </a:xfrm>
        </p:spPr>
        <p:txBody>
          <a:bodyPr>
            <a:normAutofit fontScale="92500" lnSpcReduction="10000"/>
          </a:bodyPr>
          <a:lstStyle/>
          <a:p>
            <a:pPr algn="l"/>
            <a:r>
              <a:rPr lang="en-US" sz="2800" dirty="0" smtClean="0">
                <a:solidFill>
                  <a:srgbClr val="FF0000"/>
                </a:solidFill>
              </a:rPr>
              <a:t>in the country                 hospital                        cinema</a:t>
            </a:r>
          </a:p>
          <a:p>
            <a:pPr algn="l"/>
            <a:r>
              <a:rPr lang="en-US" sz="2800" dirty="0" smtClean="0">
                <a:solidFill>
                  <a:schemeClr val="accent3">
                    <a:lumMod val="75000"/>
                  </a:schemeClr>
                </a:solidFill>
              </a:rPr>
              <a:t>village                               airport                          quiet </a:t>
            </a:r>
          </a:p>
          <a:p>
            <a:pPr algn="l"/>
            <a:r>
              <a:rPr lang="en-US" sz="2800" dirty="0" smtClean="0">
                <a:solidFill>
                  <a:schemeClr val="accent1">
                    <a:lumMod val="75000"/>
                  </a:schemeClr>
                </a:solidFill>
              </a:rPr>
              <a:t>town                                 bridge                           noisy</a:t>
            </a:r>
          </a:p>
          <a:p>
            <a:pPr algn="l"/>
            <a:r>
              <a:rPr lang="en-US" sz="2800" dirty="0" smtClean="0">
                <a:solidFill>
                  <a:schemeClr val="accent6">
                    <a:lumMod val="75000"/>
                  </a:schemeClr>
                </a:solidFill>
              </a:rPr>
              <a:t>city                                    library                       beautiful</a:t>
            </a:r>
          </a:p>
          <a:p>
            <a:pPr algn="l"/>
            <a:r>
              <a:rPr lang="en-US" sz="2800" dirty="0" smtClean="0">
                <a:solidFill>
                  <a:srgbClr val="7030A0"/>
                </a:solidFill>
              </a:rPr>
              <a:t>centre                               castle                           ugly</a:t>
            </a:r>
          </a:p>
          <a:p>
            <a:pPr algn="l"/>
            <a:r>
              <a:rPr lang="en-US" sz="2800" dirty="0" smtClean="0">
                <a:solidFill>
                  <a:schemeClr val="accent5">
                    <a:lumMod val="75000"/>
                  </a:schemeClr>
                </a:solidFill>
              </a:rPr>
              <a:t>suburb                              building                      road</a:t>
            </a:r>
          </a:p>
          <a:p>
            <a:pPr algn="l"/>
            <a:r>
              <a:rPr lang="en-US" sz="2800" dirty="0" smtClean="0">
                <a:solidFill>
                  <a:srgbClr val="C00000"/>
                </a:solidFill>
              </a:rPr>
              <a:t>church                               bank              roundabout</a:t>
            </a:r>
            <a:r>
              <a:rPr lang="ru-RU" sz="2800" dirty="0" smtClean="0">
                <a:solidFill>
                  <a:srgbClr val="C00000"/>
                </a:solidFill>
              </a:rPr>
              <a:t>(кольц разв</a:t>
            </a:r>
            <a:r>
              <a:rPr lang="ru-RU" sz="2800" dirty="0" smtClean="0"/>
              <a:t>)</a:t>
            </a:r>
            <a:endParaRPr lang="en-US" sz="2800" dirty="0" smtClean="0"/>
          </a:p>
          <a:p>
            <a:pPr algn="l"/>
            <a:r>
              <a:rPr lang="en-US" sz="2800" dirty="0" smtClean="0">
                <a:solidFill>
                  <a:schemeClr val="accent5">
                    <a:lumMod val="50000"/>
                  </a:schemeClr>
                </a:solidFill>
              </a:rPr>
              <a:t>shopping centre              cathedral </a:t>
            </a:r>
            <a:r>
              <a:rPr lang="ru-RU" sz="2800" dirty="0" smtClean="0">
                <a:solidFill>
                  <a:schemeClr val="accent5">
                    <a:lumMod val="50000"/>
                  </a:schemeClr>
                </a:solidFill>
              </a:rPr>
              <a:t>              </a:t>
            </a:r>
            <a:r>
              <a:rPr lang="en-US" sz="2800" dirty="0" smtClean="0">
                <a:solidFill>
                  <a:schemeClr val="accent5">
                    <a:lumMod val="50000"/>
                  </a:schemeClr>
                </a:solidFill>
              </a:rPr>
              <a:t>  main road</a:t>
            </a:r>
          </a:p>
          <a:p>
            <a:pPr algn="l"/>
            <a:r>
              <a:rPr lang="en-US" sz="2800" dirty="0" smtClean="0">
                <a:solidFill>
                  <a:srgbClr val="00B050"/>
                </a:solidFill>
              </a:rPr>
              <a:t>restaurant                         school              crossroad ( </a:t>
            </a:r>
            <a:r>
              <a:rPr lang="ru-RU" sz="2800" dirty="0" smtClean="0">
                <a:solidFill>
                  <a:srgbClr val="00B050"/>
                </a:solidFill>
              </a:rPr>
              <a:t>перекрест)</a:t>
            </a:r>
            <a:endParaRPr lang="en-US" sz="2800" dirty="0" smtClean="0">
              <a:solidFill>
                <a:srgbClr val="00B050"/>
              </a:solidFill>
            </a:endParaRPr>
          </a:p>
          <a:p>
            <a:pPr algn="l"/>
            <a:r>
              <a:rPr lang="en-US" sz="2800" dirty="0" smtClean="0">
                <a:solidFill>
                  <a:srgbClr val="FFC000"/>
                </a:solidFill>
              </a:rPr>
              <a:t>street                                 shop                        T - junction</a:t>
            </a:r>
          </a:p>
          <a:p>
            <a:pPr algn="l"/>
            <a:r>
              <a:rPr lang="en-US" sz="2800" dirty="0" smtClean="0">
                <a:solidFill>
                  <a:srgbClr val="F121B6"/>
                </a:solidFill>
              </a:rPr>
              <a:t>café                                    market                    be situated</a:t>
            </a:r>
          </a:p>
          <a:p>
            <a:pPr algn="l"/>
            <a:r>
              <a:rPr lang="en-US" sz="2800" dirty="0" smtClean="0">
                <a:solidFill>
                  <a:schemeClr val="accent1">
                    <a:lumMod val="50000"/>
                  </a:schemeClr>
                </a:solidFill>
              </a:rPr>
              <a:t>park                                    museum                post office</a:t>
            </a:r>
          </a:p>
          <a:p>
            <a:pPr algn="l"/>
            <a:r>
              <a:rPr lang="en-US" sz="2800" dirty="0" smtClean="0">
                <a:solidFill>
                  <a:srgbClr val="FC9916"/>
                </a:solidFill>
              </a:rPr>
              <a:t>railway station                  square                   pavement (</a:t>
            </a:r>
            <a:r>
              <a:rPr lang="ru-RU" sz="2800" dirty="0" smtClean="0">
                <a:solidFill>
                  <a:srgbClr val="FC9916"/>
                </a:solidFill>
              </a:rPr>
              <a:t>тротуар)</a:t>
            </a:r>
            <a:endParaRPr lang="en-US" sz="2800" dirty="0" smtClean="0">
              <a:solidFill>
                <a:srgbClr val="FC9916"/>
              </a:solidFill>
            </a:endParaRPr>
          </a:p>
          <a:p>
            <a:pPr algn="l"/>
            <a:r>
              <a:rPr lang="en-US" sz="2800" dirty="0" smtClean="0"/>
              <a:t>traffic lights</a:t>
            </a:r>
            <a:endParaRPr lang="ru-RU" sz="2800" dirty="0">
              <a:solidFill>
                <a:srgbClr val="FC991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solidFill>
                  <a:srgbClr val="7030A0"/>
                </a:solidFill>
              </a:rPr>
              <a:t>Phrases to describe location</a:t>
            </a:r>
            <a:endParaRPr lang="ru-RU" dirty="0">
              <a:solidFill>
                <a:srgbClr val="7030A0"/>
              </a:solidFill>
            </a:endParaRPr>
          </a:p>
        </p:txBody>
      </p:sp>
      <p:sp>
        <p:nvSpPr>
          <p:cNvPr id="3" name="Content Placeholder 2"/>
          <p:cNvSpPr>
            <a:spLocks noGrp="1"/>
          </p:cNvSpPr>
          <p:nvPr>
            <p:ph idx="1"/>
          </p:nvPr>
        </p:nvSpPr>
        <p:spPr>
          <a:xfrm>
            <a:off x="457200" y="914400"/>
            <a:ext cx="8229600" cy="5211763"/>
          </a:xfrm>
        </p:spPr>
        <p:txBody>
          <a:bodyPr>
            <a:normAutofit fontScale="85000" lnSpcReduction="20000"/>
          </a:bodyPr>
          <a:lstStyle/>
          <a:p>
            <a:r>
              <a:rPr lang="ru-RU" dirty="0" smtClean="0"/>
              <a:t>В конце улицы(дороги) – </a:t>
            </a:r>
            <a:r>
              <a:rPr lang="en-US" dirty="0" smtClean="0">
                <a:solidFill>
                  <a:srgbClr val="7030A0"/>
                </a:solidFill>
              </a:rPr>
              <a:t>at the end of the road</a:t>
            </a:r>
            <a:endParaRPr lang="ru-RU" dirty="0" smtClean="0">
              <a:solidFill>
                <a:srgbClr val="7030A0"/>
              </a:solidFill>
            </a:endParaRPr>
          </a:p>
          <a:p>
            <a:r>
              <a:rPr lang="ru-RU" dirty="0" smtClean="0"/>
              <a:t>В начале дороги – </a:t>
            </a:r>
            <a:r>
              <a:rPr lang="en-US" dirty="0" smtClean="0">
                <a:solidFill>
                  <a:srgbClr val="7030A0"/>
                </a:solidFill>
              </a:rPr>
              <a:t>at the beginning of the road</a:t>
            </a:r>
            <a:endParaRPr lang="ru-RU" dirty="0" smtClean="0">
              <a:solidFill>
                <a:srgbClr val="7030A0"/>
              </a:solidFill>
            </a:endParaRPr>
          </a:p>
          <a:p>
            <a:r>
              <a:rPr lang="ru-RU" sz="2600" dirty="0" smtClean="0"/>
              <a:t>В верхней части Кавендиш-стрит </a:t>
            </a:r>
            <a:r>
              <a:rPr lang="ru-RU" dirty="0" smtClean="0"/>
              <a:t>– </a:t>
            </a:r>
            <a:r>
              <a:rPr lang="en-US" dirty="0" smtClean="0"/>
              <a:t> </a:t>
            </a:r>
            <a:r>
              <a:rPr lang="en-US" sz="3500" dirty="0" smtClean="0">
                <a:solidFill>
                  <a:srgbClr val="7030A0"/>
                </a:solidFill>
              </a:rPr>
              <a:t>at the top of Cavendish Street</a:t>
            </a:r>
            <a:endParaRPr lang="ru-RU" sz="3500" dirty="0" smtClean="0">
              <a:solidFill>
                <a:srgbClr val="7030A0"/>
              </a:solidFill>
            </a:endParaRPr>
          </a:p>
          <a:p>
            <a:r>
              <a:rPr lang="ru-RU" dirty="0" smtClean="0"/>
              <a:t>У подножья холма – </a:t>
            </a:r>
            <a:r>
              <a:rPr lang="en-US" dirty="0" smtClean="0">
                <a:solidFill>
                  <a:srgbClr val="7030A0"/>
                </a:solidFill>
              </a:rPr>
              <a:t>at the bottom of the hill</a:t>
            </a:r>
            <a:endParaRPr lang="ru-RU" dirty="0" smtClean="0">
              <a:solidFill>
                <a:srgbClr val="7030A0"/>
              </a:solidFill>
            </a:endParaRPr>
          </a:p>
          <a:p>
            <a:r>
              <a:rPr lang="ru-RU" dirty="0" smtClean="0"/>
              <a:t>На середине дороги – </a:t>
            </a:r>
            <a:r>
              <a:rPr lang="en-US" dirty="0" smtClean="0">
                <a:solidFill>
                  <a:srgbClr val="7030A0"/>
                </a:solidFill>
              </a:rPr>
              <a:t>in the middle of the road</a:t>
            </a:r>
            <a:endParaRPr lang="ru-RU" dirty="0" smtClean="0">
              <a:solidFill>
                <a:srgbClr val="7030A0"/>
              </a:solidFill>
            </a:endParaRPr>
          </a:p>
          <a:p>
            <a:r>
              <a:rPr lang="ru-RU" dirty="0" smtClean="0"/>
              <a:t>В центре города – </a:t>
            </a:r>
            <a:r>
              <a:rPr lang="en-US" dirty="0" smtClean="0"/>
              <a:t> </a:t>
            </a:r>
            <a:r>
              <a:rPr lang="en-US" dirty="0" smtClean="0">
                <a:solidFill>
                  <a:srgbClr val="7030A0"/>
                </a:solidFill>
              </a:rPr>
              <a:t>in the centre of the town</a:t>
            </a:r>
            <a:endParaRPr lang="ru-RU" dirty="0" smtClean="0">
              <a:solidFill>
                <a:srgbClr val="7030A0"/>
              </a:solidFill>
            </a:endParaRPr>
          </a:p>
          <a:p>
            <a:r>
              <a:rPr lang="ru-RU" dirty="0" smtClean="0"/>
              <a:t>По левой стороне дороги – </a:t>
            </a:r>
            <a:r>
              <a:rPr lang="en-US" dirty="0" smtClean="0">
                <a:solidFill>
                  <a:srgbClr val="7030A0"/>
                </a:solidFill>
              </a:rPr>
              <a:t>on the left-hand side of the road</a:t>
            </a:r>
            <a:endParaRPr lang="ru-RU" dirty="0" smtClean="0">
              <a:solidFill>
                <a:srgbClr val="7030A0"/>
              </a:solidFill>
            </a:endParaRPr>
          </a:p>
          <a:p>
            <a:r>
              <a:rPr lang="ru-RU" dirty="0" smtClean="0"/>
              <a:t>По ту сторону развязки – </a:t>
            </a:r>
            <a:r>
              <a:rPr lang="en-US" dirty="0" smtClean="0">
                <a:solidFill>
                  <a:srgbClr val="7030A0"/>
                </a:solidFill>
              </a:rPr>
              <a:t>on the other side of the roundabout</a:t>
            </a:r>
            <a:endParaRPr lang="ru-RU" dirty="0" smtClean="0">
              <a:solidFill>
                <a:srgbClr val="7030A0"/>
              </a:solidFill>
            </a:endParaRPr>
          </a:p>
          <a:p>
            <a:r>
              <a:rPr lang="ru-RU" dirty="0" smtClean="0"/>
              <a:t>На углу Грин-роуд – </a:t>
            </a:r>
            <a:r>
              <a:rPr lang="en-US" dirty="0" smtClean="0">
                <a:solidFill>
                  <a:srgbClr val="7030A0"/>
                </a:solidFill>
              </a:rPr>
              <a:t>on the corner of Green Road</a:t>
            </a:r>
            <a:endParaRPr lang="ru-RU" dirty="0">
              <a:solidFill>
                <a:srgbClr val="7030A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629400"/>
          </a:xfrm>
        </p:spPr>
        <p:txBody>
          <a:bodyPr>
            <a:noAutofit/>
          </a:bodyPr>
          <a:lstStyle/>
          <a:p>
            <a:pPr algn="just"/>
            <a:r>
              <a:rPr lang="en-US" sz="4000" dirty="0" smtClean="0"/>
              <a:t>1) The cinema is at the bottom of the hill on the other side of the car park.</a:t>
            </a:r>
          </a:p>
          <a:p>
            <a:pPr algn="just"/>
            <a:r>
              <a:rPr lang="en-US" sz="4000" dirty="0" smtClean="0"/>
              <a:t>2) This hotel is in the centre of the town on the corner of West Street and Catt Road.</a:t>
            </a:r>
          </a:p>
          <a:p>
            <a:pPr algn="just"/>
            <a:r>
              <a:rPr lang="en-US" sz="4000" dirty="0" smtClean="0"/>
              <a:t>3) We met at the end of North Road.</a:t>
            </a:r>
          </a:p>
          <a:p>
            <a:pPr algn="just"/>
            <a:r>
              <a:rPr lang="en-US" sz="4000" dirty="0" smtClean="0"/>
              <a:t>4) There is no bus stop at the beginning of the road.</a:t>
            </a:r>
          </a:p>
          <a:p>
            <a:pPr algn="just"/>
            <a:r>
              <a:rPr lang="en-US" sz="4000" dirty="0" smtClean="0"/>
              <a:t>5) You can find this shopping centre on the right-hand side of the road.</a:t>
            </a:r>
            <a:endParaRPr lang="ru-RU" sz="4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US" b="1" dirty="0" smtClean="0">
                <a:solidFill>
                  <a:schemeClr val="accent6">
                    <a:lumMod val="75000"/>
                  </a:schemeClr>
                </a:solidFill>
              </a:rPr>
              <a:t>Prepositions</a:t>
            </a:r>
            <a:endParaRPr lang="ru-RU" b="1" dirty="0">
              <a:solidFill>
                <a:schemeClr val="accent6">
                  <a:lumMod val="75000"/>
                </a:schemeClr>
              </a:solidFill>
            </a:endParaRPr>
          </a:p>
        </p:txBody>
      </p:sp>
      <p:sp>
        <p:nvSpPr>
          <p:cNvPr id="3" name="Content Placeholder 2"/>
          <p:cNvSpPr>
            <a:spLocks noGrp="1"/>
          </p:cNvSpPr>
          <p:nvPr>
            <p:ph sz="quarter" idx="1"/>
          </p:nvPr>
        </p:nvSpPr>
        <p:spPr>
          <a:xfrm>
            <a:off x="457200" y="1143000"/>
            <a:ext cx="8229600" cy="5486400"/>
          </a:xfrm>
        </p:spPr>
        <p:txBody>
          <a:bodyPr>
            <a:normAutofit lnSpcReduction="10000"/>
          </a:bodyPr>
          <a:lstStyle/>
          <a:p>
            <a:r>
              <a:rPr lang="ru-RU" dirty="0" smtClean="0"/>
              <a:t>За, сзади –  </a:t>
            </a:r>
            <a:r>
              <a:rPr lang="en-US" dirty="0" smtClean="0">
                <a:solidFill>
                  <a:srgbClr val="FF0000"/>
                </a:solidFill>
              </a:rPr>
              <a:t>behind</a:t>
            </a:r>
            <a:r>
              <a:rPr lang="ru-RU" dirty="0" smtClean="0">
                <a:solidFill>
                  <a:srgbClr val="FF0000"/>
                </a:solidFill>
              </a:rPr>
              <a:t>  </a:t>
            </a:r>
            <a:r>
              <a:rPr lang="ru-RU" dirty="0" smtClean="0"/>
              <a:t>             </a:t>
            </a:r>
            <a:r>
              <a:rPr lang="en-US" dirty="0" smtClean="0"/>
              <a:t>   </a:t>
            </a:r>
            <a:r>
              <a:rPr lang="ru-RU" dirty="0" smtClean="0"/>
              <a:t>на   -   </a:t>
            </a:r>
            <a:r>
              <a:rPr lang="en-US" dirty="0" smtClean="0">
                <a:solidFill>
                  <a:srgbClr val="FF0000"/>
                </a:solidFill>
              </a:rPr>
              <a:t>on to</a:t>
            </a:r>
            <a:r>
              <a:rPr lang="ru-RU" dirty="0" smtClean="0">
                <a:solidFill>
                  <a:srgbClr val="FF0000"/>
                </a:solidFill>
              </a:rPr>
              <a:t>         </a:t>
            </a:r>
          </a:p>
          <a:p>
            <a:r>
              <a:rPr lang="ru-RU" dirty="0" smtClean="0"/>
              <a:t>Между – </a:t>
            </a:r>
            <a:r>
              <a:rPr lang="en-US" dirty="0" smtClean="0"/>
              <a:t>    </a:t>
            </a:r>
            <a:r>
              <a:rPr lang="en-US" dirty="0" smtClean="0">
                <a:solidFill>
                  <a:srgbClr val="FF0000"/>
                </a:solidFill>
              </a:rPr>
              <a:t>between</a:t>
            </a:r>
            <a:r>
              <a:rPr lang="ru-RU" dirty="0" smtClean="0">
                <a:solidFill>
                  <a:srgbClr val="FF0000"/>
                </a:solidFill>
              </a:rPr>
              <a:t> </a:t>
            </a:r>
            <a:r>
              <a:rPr lang="ru-RU" dirty="0" smtClean="0"/>
              <a:t>               из - </a:t>
            </a:r>
            <a:r>
              <a:rPr lang="en-US" dirty="0" smtClean="0"/>
              <a:t> </a:t>
            </a:r>
            <a:r>
              <a:rPr lang="en-US" dirty="0" smtClean="0">
                <a:solidFill>
                  <a:srgbClr val="FF0000"/>
                </a:solidFill>
              </a:rPr>
              <a:t>out of</a:t>
            </a:r>
            <a:endParaRPr lang="ru-RU" dirty="0" smtClean="0">
              <a:solidFill>
                <a:srgbClr val="FF0000"/>
              </a:solidFill>
            </a:endParaRPr>
          </a:p>
          <a:p>
            <a:r>
              <a:rPr lang="ru-RU" dirty="0" smtClean="0"/>
              <a:t>Перед – </a:t>
            </a:r>
            <a:r>
              <a:rPr lang="en-US" dirty="0" smtClean="0"/>
              <a:t>     </a:t>
            </a:r>
            <a:r>
              <a:rPr lang="en-US" dirty="0" smtClean="0">
                <a:solidFill>
                  <a:srgbClr val="FF0000"/>
                </a:solidFill>
              </a:rPr>
              <a:t>in front of</a:t>
            </a:r>
            <a:r>
              <a:rPr lang="ru-RU" dirty="0" smtClean="0">
                <a:solidFill>
                  <a:srgbClr val="FF0000"/>
                </a:solidFill>
              </a:rPr>
              <a:t>              </a:t>
            </a:r>
            <a:r>
              <a:rPr lang="ru-RU" dirty="0" smtClean="0"/>
              <a:t>над, через - </a:t>
            </a:r>
            <a:r>
              <a:rPr lang="en-US" dirty="0" smtClean="0">
                <a:solidFill>
                  <a:srgbClr val="FF0000"/>
                </a:solidFill>
              </a:rPr>
              <a:t>over</a:t>
            </a:r>
            <a:endParaRPr lang="ru-RU" dirty="0" smtClean="0">
              <a:solidFill>
                <a:srgbClr val="FF0000"/>
              </a:solidFill>
            </a:endParaRPr>
          </a:p>
          <a:p>
            <a:r>
              <a:rPr lang="ru-RU" dirty="0" smtClean="0"/>
              <a:t>Около – </a:t>
            </a:r>
            <a:r>
              <a:rPr lang="en-US" dirty="0" smtClean="0"/>
              <a:t>    </a:t>
            </a:r>
            <a:r>
              <a:rPr lang="en-US" dirty="0" smtClean="0">
                <a:solidFill>
                  <a:srgbClr val="FF0000"/>
                </a:solidFill>
              </a:rPr>
              <a:t>near</a:t>
            </a:r>
            <a:r>
              <a:rPr lang="ru-RU" dirty="0" smtClean="0"/>
              <a:t>                        мимо - </a:t>
            </a:r>
            <a:r>
              <a:rPr lang="en-US" dirty="0" smtClean="0">
                <a:solidFill>
                  <a:srgbClr val="FF0000"/>
                </a:solidFill>
              </a:rPr>
              <a:t>past</a:t>
            </a:r>
            <a:endParaRPr lang="ru-RU" dirty="0" smtClean="0">
              <a:solidFill>
                <a:srgbClr val="FF0000"/>
              </a:solidFill>
            </a:endParaRPr>
          </a:p>
          <a:p>
            <a:r>
              <a:rPr lang="ru-RU" dirty="0" smtClean="0"/>
              <a:t>Рядом с – </a:t>
            </a:r>
            <a:r>
              <a:rPr lang="en-US" dirty="0" smtClean="0"/>
              <a:t> </a:t>
            </a:r>
            <a:r>
              <a:rPr lang="en-US" dirty="0" smtClean="0">
                <a:solidFill>
                  <a:srgbClr val="FF0000"/>
                </a:solidFill>
              </a:rPr>
              <a:t>next to</a:t>
            </a:r>
            <a:r>
              <a:rPr lang="ru-RU" dirty="0" smtClean="0">
                <a:solidFill>
                  <a:srgbClr val="FF0000"/>
                </a:solidFill>
              </a:rPr>
              <a:t>                    </a:t>
            </a:r>
            <a:r>
              <a:rPr lang="ru-RU" dirty="0" smtClean="0"/>
              <a:t>вокруг - </a:t>
            </a:r>
            <a:r>
              <a:rPr lang="en-US" dirty="0" smtClean="0">
                <a:solidFill>
                  <a:srgbClr val="FF0000"/>
                </a:solidFill>
              </a:rPr>
              <a:t>round</a:t>
            </a:r>
            <a:endParaRPr lang="ru-RU" dirty="0" smtClean="0">
              <a:solidFill>
                <a:srgbClr val="FF0000"/>
              </a:solidFill>
            </a:endParaRPr>
          </a:p>
          <a:p>
            <a:r>
              <a:rPr lang="ru-RU" dirty="0" smtClean="0"/>
              <a:t>Напротив – </a:t>
            </a:r>
            <a:r>
              <a:rPr lang="en-US" dirty="0" smtClean="0">
                <a:solidFill>
                  <a:srgbClr val="FF0000"/>
                </a:solidFill>
              </a:rPr>
              <a:t>opposite</a:t>
            </a:r>
            <a:r>
              <a:rPr lang="ru-RU" dirty="0" smtClean="0"/>
              <a:t>               к - </a:t>
            </a:r>
            <a:r>
              <a:rPr lang="en-US" dirty="0" smtClean="0">
                <a:solidFill>
                  <a:srgbClr val="FF0000"/>
                </a:solidFill>
              </a:rPr>
              <a:t>to</a:t>
            </a:r>
            <a:endParaRPr lang="ru-RU" dirty="0" smtClean="0">
              <a:solidFill>
                <a:srgbClr val="FF0000"/>
              </a:solidFill>
            </a:endParaRPr>
          </a:p>
          <a:p>
            <a:r>
              <a:rPr lang="ru-RU" dirty="0" smtClean="0"/>
              <a:t>Через – </a:t>
            </a:r>
            <a:r>
              <a:rPr lang="en-US" dirty="0" smtClean="0"/>
              <a:t>   </a:t>
            </a:r>
            <a:r>
              <a:rPr lang="en-US" dirty="0" smtClean="0">
                <a:solidFill>
                  <a:srgbClr val="FF0000"/>
                </a:solidFill>
              </a:rPr>
              <a:t>across</a:t>
            </a:r>
            <a:r>
              <a:rPr lang="ru-RU" dirty="0" smtClean="0">
                <a:solidFill>
                  <a:srgbClr val="FF0000"/>
                </a:solidFill>
              </a:rPr>
              <a:t>  </a:t>
            </a:r>
            <a:r>
              <a:rPr lang="ru-RU" dirty="0" smtClean="0"/>
              <a:t>             по направлению к  - </a:t>
            </a:r>
            <a:r>
              <a:rPr lang="en-US" dirty="0" smtClean="0">
                <a:solidFill>
                  <a:srgbClr val="FF0000"/>
                </a:solidFill>
              </a:rPr>
              <a:t>towards</a:t>
            </a:r>
            <a:endParaRPr lang="ru-RU" dirty="0" smtClean="0">
              <a:solidFill>
                <a:srgbClr val="FF0000"/>
              </a:solidFill>
            </a:endParaRPr>
          </a:p>
          <a:p>
            <a:r>
              <a:rPr lang="ru-RU" dirty="0" smtClean="0"/>
              <a:t>Вдоль, по – </a:t>
            </a:r>
            <a:r>
              <a:rPr lang="en-US" dirty="0" smtClean="0"/>
              <a:t> </a:t>
            </a:r>
            <a:r>
              <a:rPr lang="en-US" dirty="0" smtClean="0">
                <a:solidFill>
                  <a:srgbClr val="FF0000"/>
                </a:solidFill>
              </a:rPr>
              <a:t>along</a:t>
            </a:r>
            <a:r>
              <a:rPr lang="ru-RU" dirty="0" smtClean="0">
                <a:solidFill>
                  <a:srgbClr val="FF0000"/>
                </a:solidFill>
              </a:rPr>
              <a:t> </a:t>
            </a:r>
            <a:r>
              <a:rPr lang="ru-RU" dirty="0" smtClean="0"/>
              <a:t>                    через, сквозь - </a:t>
            </a:r>
            <a:r>
              <a:rPr lang="en-US" dirty="0" smtClean="0">
                <a:solidFill>
                  <a:srgbClr val="FF0000"/>
                </a:solidFill>
              </a:rPr>
              <a:t>through</a:t>
            </a:r>
            <a:endParaRPr lang="ru-RU" dirty="0" smtClean="0">
              <a:solidFill>
                <a:srgbClr val="FF0000"/>
              </a:solidFill>
            </a:endParaRPr>
          </a:p>
          <a:p>
            <a:r>
              <a:rPr lang="ru-RU" dirty="0" smtClean="0"/>
              <a:t>В сторону от – </a:t>
            </a:r>
            <a:r>
              <a:rPr lang="en-US" dirty="0" smtClean="0"/>
              <a:t> </a:t>
            </a:r>
            <a:r>
              <a:rPr lang="en-US" dirty="0" smtClean="0">
                <a:solidFill>
                  <a:srgbClr val="FF0000"/>
                </a:solidFill>
              </a:rPr>
              <a:t>away from</a:t>
            </a:r>
            <a:r>
              <a:rPr lang="ru-RU" dirty="0" smtClean="0">
                <a:solidFill>
                  <a:srgbClr val="FF0000"/>
                </a:solidFill>
              </a:rPr>
              <a:t>        </a:t>
            </a:r>
            <a:r>
              <a:rPr lang="ru-RU" dirty="0" smtClean="0"/>
              <a:t>вверх - </a:t>
            </a:r>
            <a:r>
              <a:rPr lang="en-US" dirty="0" smtClean="0">
                <a:solidFill>
                  <a:srgbClr val="FF0000"/>
                </a:solidFill>
              </a:rPr>
              <a:t>up</a:t>
            </a:r>
            <a:endParaRPr lang="ru-RU" dirty="0" smtClean="0">
              <a:solidFill>
                <a:srgbClr val="FF0000"/>
              </a:solidFill>
            </a:endParaRPr>
          </a:p>
          <a:p>
            <a:r>
              <a:rPr lang="ru-RU" dirty="0" smtClean="0"/>
              <a:t>Вниз – </a:t>
            </a:r>
            <a:r>
              <a:rPr lang="en-US" dirty="0" smtClean="0"/>
              <a:t> </a:t>
            </a:r>
            <a:r>
              <a:rPr lang="en-US" dirty="0" smtClean="0">
                <a:solidFill>
                  <a:srgbClr val="FF0000"/>
                </a:solidFill>
              </a:rPr>
              <a:t>down</a:t>
            </a:r>
            <a:endParaRPr lang="ru-RU" dirty="0" smtClean="0">
              <a:solidFill>
                <a:srgbClr val="FF0000"/>
              </a:solidFill>
            </a:endParaRPr>
          </a:p>
          <a:p>
            <a:r>
              <a:rPr lang="ru-RU" dirty="0" smtClean="0"/>
              <a:t>От – </a:t>
            </a:r>
            <a:r>
              <a:rPr lang="en-US" dirty="0" smtClean="0"/>
              <a:t> </a:t>
            </a:r>
            <a:r>
              <a:rPr lang="en-US" dirty="0" smtClean="0">
                <a:solidFill>
                  <a:srgbClr val="FF0000"/>
                </a:solidFill>
              </a:rPr>
              <a:t>from</a:t>
            </a:r>
            <a:endParaRPr lang="ru-RU" dirty="0" smtClean="0">
              <a:solidFill>
                <a:srgbClr val="FF0000"/>
              </a:solidFill>
            </a:endParaRPr>
          </a:p>
          <a:p>
            <a:r>
              <a:rPr lang="ru-RU" dirty="0" smtClean="0"/>
              <a:t>В, внутрь - </a:t>
            </a:r>
            <a:r>
              <a:rPr lang="en-US" dirty="0" smtClean="0"/>
              <a:t> </a:t>
            </a:r>
            <a:r>
              <a:rPr lang="en-US" dirty="0" smtClean="0">
                <a:solidFill>
                  <a:srgbClr val="FF0000"/>
                </a:solidFill>
              </a:rPr>
              <a:t>into</a:t>
            </a:r>
            <a:endParaRPr lang="ru-RU" dirty="0" smtClean="0">
              <a:solidFill>
                <a:srgbClr val="FF0000"/>
              </a:solidFill>
            </a:endParaRP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096962"/>
          </a:xfrm>
        </p:spPr>
        <p:txBody>
          <a:bodyPr>
            <a:normAutofit fontScale="90000"/>
          </a:bodyPr>
          <a:lstStyle/>
          <a:p>
            <a:pPr algn="ctr"/>
            <a:r>
              <a:rPr lang="en-US" dirty="0" smtClean="0">
                <a:solidFill>
                  <a:srgbClr val="0000FF"/>
                </a:solidFill>
              </a:rPr>
              <a:t>Word snake (</a:t>
            </a:r>
            <a:r>
              <a:rPr lang="ru-RU" dirty="0" smtClean="0">
                <a:solidFill>
                  <a:srgbClr val="0000FF"/>
                </a:solidFill>
              </a:rPr>
              <a:t>разбить на 20 предлогов – получится слово</a:t>
            </a:r>
            <a:r>
              <a:rPr lang="ru-RU" dirty="0" smtClean="0"/>
              <a:t>)</a:t>
            </a:r>
            <a:endParaRPr lang="ru-RU" dirty="0"/>
          </a:p>
        </p:txBody>
      </p:sp>
      <p:sp>
        <p:nvSpPr>
          <p:cNvPr id="3" name="Content Placeholder 2"/>
          <p:cNvSpPr>
            <a:spLocks noGrp="1"/>
          </p:cNvSpPr>
          <p:nvPr>
            <p:ph sz="quarter" idx="1"/>
          </p:nvPr>
        </p:nvSpPr>
        <p:spPr>
          <a:xfrm>
            <a:off x="228600" y="1219200"/>
            <a:ext cx="8458200" cy="5486400"/>
          </a:xfrm>
        </p:spPr>
        <p:txBody>
          <a:bodyPr>
            <a:normAutofit lnSpcReduction="10000"/>
          </a:bodyPr>
          <a:lstStyle/>
          <a:p>
            <a:pPr>
              <a:buNone/>
            </a:pPr>
            <a:endParaRPr lang="ru-RU" dirty="0" smtClean="0"/>
          </a:p>
          <a:p>
            <a:pPr>
              <a:buNone/>
            </a:pPr>
            <a:r>
              <a:rPr lang="en-US" sz="5400" dirty="0" smtClean="0">
                <a:latin typeface="Algerian" pitchFamily="82" charset="0"/>
              </a:rPr>
              <a:t>inbehindointopastinfrontofpatnexttopacrossondownonearoversawayfromtoibetweenoutofttowardsalongroundeup</a:t>
            </a:r>
            <a:endParaRPr lang="ru-RU" sz="5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39762"/>
          </a:xfrm>
        </p:spPr>
        <p:txBody>
          <a:bodyPr>
            <a:normAutofit fontScale="90000"/>
          </a:bodyPr>
          <a:lstStyle/>
          <a:p>
            <a:pPr algn="ctr"/>
            <a:r>
              <a:rPr lang="en-US" dirty="0" smtClean="0"/>
              <a:t>Which words go together?</a:t>
            </a:r>
            <a:endParaRPr lang="ru-RU" dirty="0"/>
          </a:p>
        </p:txBody>
      </p:sp>
      <p:sp>
        <p:nvSpPr>
          <p:cNvPr id="3" name="Content Placeholder 2"/>
          <p:cNvSpPr>
            <a:spLocks noGrp="1"/>
          </p:cNvSpPr>
          <p:nvPr>
            <p:ph idx="1"/>
          </p:nvPr>
        </p:nvSpPr>
        <p:spPr>
          <a:xfrm>
            <a:off x="228600" y="914400"/>
            <a:ext cx="8458200" cy="5791200"/>
          </a:xfrm>
        </p:spPr>
        <p:txBody>
          <a:bodyPr>
            <a:noAutofit/>
          </a:bodyPr>
          <a:lstStyle/>
          <a:p>
            <a:r>
              <a:rPr lang="en-US" sz="2800" dirty="0" smtClean="0"/>
              <a:t>1. in                                           a) at all</a:t>
            </a:r>
          </a:p>
          <a:p>
            <a:r>
              <a:rPr lang="en-US" sz="2800" dirty="0" smtClean="0"/>
              <a:t>2. main                                     b) centre</a:t>
            </a:r>
          </a:p>
          <a:p>
            <a:r>
              <a:rPr lang="en-US" sz="2800" dirty="0" smtClean="0"/>
              <a:t>3. next                                       c) lights</a:t>
            </a:r>
          </a:p>
          <a:p>
            <a:r>
              <a:rPr lang="en-US" sz="2800" dirty="0" smtClean="0"/>
              <a:t>4. not                                        d) miss it</a:t>
            </a:r>
          </a:p>
          <a:p>
            <a:r>
              <a:rPr lang="en-US" sz="2800" dirty="0" smtClean="0"/>
              <a:t>5. on                                          e) on</a:t>
            </a:r>
          </a:p>
          <a:p>
            <a:r>
              <a:rPr lang="en-US" sz="2800" dirty="0" smtClean="0"/>
              <a:t>6. shopping                               f) right</a:t>
            </a:r>
          </a:p>
          <a:p>
            <a:r>
              <a:rPr lang="en-US" sz="2800" dirty="0" smtClean="0"/>
              <a:t>7. straight                                 g) road</a:t>
            </a:r>
          </a:p>
          <a:p>
            <a:r>
              <a:rPr lang="en-US" sz="2800" dirty="0" smtClean="0"/>
              <a:t>8. traffic                                    h) the country</a:t>
            </a:r>
          </a:p>
          <a:p>
            <a:r>
              <a:rPr lang="en-US" sz="2800" dirty="0" smtClean="0"/>
              <a:t>9. turn                                       </a:t>
            </a:r>
            <a:r>
              <a:rPr lang="en-US" sz="2800" dirty="0" err="1" smtClean="0"/>
              <a:t>i</a:t>
            </a:r>
            <a:r>
              <a:rPr lang="en-US" sz="2800" dirty="0" smtClean="0"/>
              <a:t>) the left</a:t>
            </a:r>
          </a:p>
          <a:p>
            <a:r>
              <a:rPr lang="en-US" sz="2800" dirty="0" smtClean="0"/>
              <a:t>10. you can’t                              j) to</a:t>
            </a:r>
            <a:endParaRPr lang="ru-RU"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Town wordsearch (10)</a:t>
            </a:r>
            <a:endParaRPr lang="ru-RU" dirty="0"/>
          </a:p>
        </p:txBody>
      </p:sp>
      <p:graphicFrame>
        <p:nvGraphicFramePr>
          <p:cNvPr id="4" name="Content Placeholder 3"/>
          <p:cNvGraphicFramePr>
            <a:graphicFrameLocks noGrp="1"/>
          </p:cNvGraphicFramePr>
          <p:nvPr>
            <p:ph idx="1"/>
          </p:nvPr>
        </p:nvGraphicFramePr>
        <p:xfrm>
          <a:off x="152400" y="914400"/>
          <a:ext cx="8763000" cy="5943600"/>
        </p:xfrm>
        <a:graphic>
          <a:graphicData uri="http://schemas.openxmlformats.org/drawingml/2006/table">
            <a:tbl>
              <a:tblPr firstRow="1" bandRow="1">
                <a:tableStyleId>{0505E3EF-67EA-436B-97B2-0124C06EBD24}</a:tableStyleId>
              </a:tblPr>
              <a:tblGrid>
                <a:gridCol w="876300"/>
                <a:gridCol w="876300"/>
                <a:gridCol w="876300"/>
                <a:gridCol w="876300"/>
                <a:gridCol w="876300"/>
                <a:gridCol w="876300"/>
                <a:gridCol w="876300"/>
                <a:gridCol w="876300"/>
                <a:gridCol w="876300"/>
                <a:gridCol w="876300"/>
              </a:tblGrid>
              <a:tr h="660400">
                <a:tc>
                  <a:txBody>
                    <a:bodyPr/>
                    <a:lstStyle/>
                    <a:p>
                      <a:pPr algn="ctr"/>
                      <a:r>
                        <a:rPr lang="en-US" sz="3200" b="1" dirty="0" smtClean="0"/>
                        <a:t>C</a:t>
                      </a:r>
                      <a:endParaRPr lang="ru-RU" sz="3200" b="1" dirty="0"/>
                    </a:p>
                  </a:txBody>
                  <a:tcPr/>
                </a:tc>
                <a:tc>
                  <a:txBody>
                    <a:bodyPr/>
                    <a:lstStyle/>
                    <a:p>
                      <a:pPr algn="ctr"/>
                      <a:r>
                        <a:rPr lang="en-US" sz="3200" b="1" dirty="0" smtClean="0"/>
                        <a:t>T</a:t>
                      </a:r>
                      <a:endParaRPr lang="ru-RU" sz="3200" b="1" dirty="0"/>
                    </a:p>
                  </a:txBody>
                  <a:tcPr/>
                </a:tc>
                <a:tc>
                  <a:txBody>
                    <a:bodyPr/>
                    <a:lstStyle/>
                    <a:p>
                      <a:pPr algn="ctr"/>
                      <a:r>
                        <a:rPr lang="en-US" sz="3200" b="1" dirty="0" smtClean="0"/>
                        <a:t>M</a:t>
                      </a:r>
                      <a:endParaRPr lang="ru-RU" sz="3200" b="1" dirty="0"/>
                    </a:p>
                  </a:txBody>
                  <a:tcPr/>
                </a:tc>
                <a:tc>
                  <a:txBody>
                    <a:bodyPr/>
                    <a:lstStyle/>
                    <a:p>
                      <a:pPr algn="ctr"/>
                      <a:r>
                        <a:rPr lang="en-US" sz="3200" b="1" dirty="0" smtClean="0"/>
                        <a:t>U</a:t>
                      </a:r>
                      <a:endParaRPr lang="ru-RU" sz="3200" b="1" dirty="0"/>
                    </a:p>
                  </a:txBody>
                  <a:tcPr/>
                </a:tc>
                <a:tc>
                  <a:txBody>
                    <a:bodyPr/>
                    <a:lstStyle/>
                    <a:p>
                      <a:pPr algn="ctr"/>
                      <a:r>
                        <a:rPr lang="en-US" sz="3200" b="1" dirty="0" smtClean="0"/>
                        <a:t>S</a:t>
                      </a:r>
                      <a:endParaRPr lang="ru-RU" sz="3200" b="1" dirty="0"/>
                    </a:p>
                  </a:txBody>
                  <a:tcPr/>
                </a:tc>
                <a:tc>
                  <a:txBody>
                    <a:bodyPr/>
                    <a:lstStyle/>
                    <a:p>
                      <a:pPr algn="ctr"/>
                      <a:r>
                        <a:rPr lang="en-US" sz="3200" b="1" dirty="0" smtClean="0"/>
                        <a:t>E</a:t>
                      </a:r>
                      <a:endParaRPr lang="ru-RU" sz="3200" b="1" dirty="0"/>
                    </a:p>
                  </a:txBody>
                  <a:tcPr/>
                </a:tc>
                <a:tc>
                  <a:txBody>
                    <a:bodyPr/>
                    <a:lstStyle/>
                    <a:p>
                      <a:pPr algn="ctr"/>
                      <a:r>
                        <a:rPr lang="en-US" sz="3200" b="1" dirty="0" smtClean="0"/>
                        <a:t>U</a:t>
                      </a:r>
                      <a:endParaRPr lang="ru-RU" sz="3200" b="1" dirty="0"/>
                    </a:p>
                  </a:txBody>
                  <a:tcPr/>
                </a:tc>
                <a:tc>
                  <a:txBody>
                    <a:bodyPr/>
                    <a:lstStyle/>
                    <a:p>
                      <a:pPr algn="ctr"/>
                      <a:r>
                        <a:rPr lang="en-US" sz="3200" b="1" dirty="0" smtClean="0"/>
                        <a:t>M</a:t>
                      </a:r>
                      <a:endParaRPr lang="ru-RU" sz="3200" b="1" dirty="0"/>
                    </a:p>
                  </a:txBody>
                  <a:tcPr/>
                </a:tc>
                <a:tc>
                  <a:txBody>
                    <a:bodyPr/>
                    <a:lstStyle/>
                    <a:p>
                      <a:pPr algn="ctr"/>
                      <a:r>
                        <a:rPr lang="en-US" sz="3200" b="1" dirty="0" smtClean="0"/>
                        <a:t>S</a:t>
                      </a:r>
                      <a:endParaRPr lang="ru-RU" sz="3200" b="1" dirty="0"/>
                    </a:p>
                  </a:txBody>
                  <a:tcPr/>
                </a:tc>
                <a:tc>
                  <a:txBody>
                    <a:bodyPr/>
                    <a:lstStyle/>
                    <a:p>
                      <a:pPr algn="ctr"/>
                      <a:r>
                        <a:rPr lang="en-US" sz="3200" b="1" dirty="0" smtClean="0"/>
                        <a:t>C</a:t>
                      </a:r>
                      <a:endParaRPr lang="ru-RU" sz="3200" b="1" dirty="0"/>
                    </a:p>
                  </a:txBody>
                  <a:tcPr/>
                </a:tc>
              </a:tr>
              <a:tr h="660400">
                <a:tc>
                  <a:txBody>
                    <a:bodyPr/>
                    <a:lstStyle/>
                    <a:p>
                      <a:pPr algn="ctr"/>
                      <a:r>
                        <a:rPr lang="en-US" sz="3200" b="1" dirty="0" smtClean="0"/>
                        <a:t>A</a:t>
                      </a:r>
                      <a:endParaRPr lang="ru-RU" sz="3200" b="1" dirty="0"/>
                    </a:p>
                  </a:txBody>
                  <a:tcPr/>
                </a:tc>
                <a:tc>
                  <a:txBody>
                    <a:bodyPr/>
                    <a:lstStyle/>
                    <a:p>
                      <a:pPr algn="ctr"/>
                      <a:r>
                        <a:rPr lang="en-US" sz="3200" b="1" dirty="0" smtClean="0"/>
                        <a:t>H</a:t>
                      </a:r>
                      <a:endParaRPr lang="ru-RU" sz="3200" b="1" dirty="0"/>
                    </a:p>
                  </a:txBody>
                  <a:tcPr/>
                </a:tc>
                <a:tc>
                  <a:txBody>
                    <a:bodyPr/>
                    <a:lstStyle/>
                    <a:p>
                      <a:pPr algn="ctr"/>
                      <a:r>
                        <a:rPr lang="en-US" sz="3200" b="1" dirty="0" smtClean="0"/>
                        <a:t>P</a:t>
                      </a:r>
                      <a:endParaRPr lang="ru-RU" sz="3200" b="1" dirty="0"/>
                    </a:p>
                  </a:txBody>
                  <a:tcPr/>
                </a:tc>
                <a:tc>
                  <a:txBody>
                    <a:bodyPr/>
                    <a:lstStyle/>
                    <a:p>
                      <a:pPr algn="ctr"/>
                      <a:r>
                        <a:rPr lang="en-US" sz="3200" b="1" dirty="0" smtClean="0"/>
                        <a:t>E</a:t>
                      </a:r>
                      <a:endParaRPr lang="ru-RU" sz="3200" b="1" dirty="0"/>
                    </a:p>
                  </a:txBody>
                  <a:tcPr/>
                </a:tc>
                <a:tc>
                  <a:txBody>
                    <a:bodyPr/>
                    <a:lstStyle/>
                    <a:p>
                      <a:pPr algn="ctr"/>
                      <a:r>
                        <a:rPr lang="en-US" sz="3200" b="1" dirty="0" smtClean="0"/>
                        <a:t>H</a:t>
                      </a:r>
                      <a:endParaRPr lang="ru-RU" sz="3200" b="1" dirty="0"/>
                    </a:p>
                  </a:txBody>
                  <a:tcPr/>
                </a:tc>
                <a:tc>
                  <a:txBody>
                    <a:bodyPr/>
                    <a:lstStyle/>
                    <a:p>
                      <a:pPr algn="ctr"/>
                      <a:r>
                        <a:rPr lang="en-US" sz="3200" b="1" dirty="0" smtClean="0"/>
                        <a:t>G</a:t>
                      </a:r>
                      <a:endParaRPr lang="ru-RU" sz="3200" b="1" dirty="0"/>
                    </a:p>
                  </a:txBody>
                  <a:tcPr/>
                </a:tc>
                <a:tc>
                  <a:txBody>
                    <a:bodyPr/>
                    <a:lstStyle/>
                    <a:p>
                      <a:pPr algn="ctr"/>
                      <a:r>
                        <a:rPr lang="en-US" sz="3200" b="1" dirty="0" smtClean="0"/>
                        <a:t>A</a:t>
                      </a:r>
                      <a:endParaRPr lang="ru-RU" sz="3200" b="1" dirty="0"/>
                    </a:p>
                  </a:txBody>
                  <a:tcPr/>
                </a:tc>
                <a:tc>
                  <a:txBody>
                    <a:bodyPr/>
                    <a:lstStyle/>
                    <a:p>
                      <a:pPr algn="ctr"/>
                      <a:r>
                        <a:rPr lang="en-US" sz="3200" b="1" dirty="0" smtClean="0"/>
                        <a:t>C</a:t>
                      </a:r>
                      <a:endParaRPr lang="ru-RU" sz="3200" b="1" dirty="0"/>
                    </a:p>
                  </a:txBody>
                  <a:tcPr/>
                </a:tc>
                <a:tc>
                  <a:txBody>
                    <a:bodyPr/>
                    <a:lstStyle/>
                    <a:p>
                      <a:pPr algn="ctr"/>
                      <a:r>
                        <a:rPr lang="en-US" sz="3200" b="1" dirty="0" smtClean="0"/>
                        <a:t>T</a:t>
                      </a:r>
                      <a:endParaRPr lang="ru-RU" sz="3200" b="1" dirty="0"/>
                    </a:p>
                  </a:txBody>
                  <a:tcPr/>
                </a:tc>
                <a:tc>
                  <a:txBody>
                    <a:bodyPr/>
                    <a:lstStyle/>
                    <a:p>
                      <a:pPr algn="ctr"/>
                      <a:r>
                        <a:rPr lang="en-US" sz="3200" b="1" dirty="0" smtClean="0"/>
                        <a:t>A</a:t>
                      </a:r>
                      <a:endParaRPr lang="ru-RU" sz="3200" b="1" dirty="0"/>
                    </a:p>
                  </a:txBody>
                  <a:tcPr/>
                </a:tc>
              </a:tr>
              <a:tr h="660400">
                <a:tc>
                  <a:txBody>
                    <a:bodyPr/>
                    <a:lstStyle/>
                    <a:p>
                      <a:pPr algn="ctr"/>
                      <a:r>
                        <a:rPr lang="en-US" sz="3200" b="1" dirty="0" smtClean="0"/>
                        <a:t>T</a:t>
                      </a:r>
                      <a:endParaRPr lang="ru-RU" sz="3200" b="1" dirty="0"/>
                    </a:p>
                  </a:txBody>
                  <a:tcPr/>
                </a:tc>
                <a:tc>
                  <a:txBody>
                    <a:bodyPr/>
                    <a:lstStyle/>
                    <a:p>
                      <a:pPr algn="ctr"/>
                      <a:r>
                        <a:rPr lang="en-US" sz="3200" b="1" dirty="0" smtClean="0"/>
                        <a:t>E</a:t>
                      </a:r>
                      <a:endParaRPr lang="ru-RU" sz="3200" b="1" dirty="0"/>
                    </a:p>
                  </a:txBody>
                  <a:tcPr/>
                </a:tc>
                <a:tc>
                  <a:txBody>
                    <a:bodyPr/>
                    <a:lstStyle/>
                    <a:p>
                      <a:pPr algn="ctr"/>
                      <a:r>
                        <a:rPr lang="en-US" sz="3200" b="1" dirty="0" smtClean="0"/>
                        <a:t>R</a:t>
                      </a:r>
                      <a:endParaRPr lang="ru-RU" sz="3200" b="1" dirty="0"/>
                    </a:p>
                  </a:txBody>
                  <a:tcPr/>
                </a:tc>
                <a:tc>
                  <a:txBody>
                    <a:bodyPr/>
                    <a:lstStyle/>
                    <a:p>
                      <a:pPr algn="ctr"/>
                      <a:r>
                        <a:rPr lang="en-US" sz="3200" b="1" dirty="0" smtClean="0"/>
                        <a:t>W</a:t>
                      </a:r>
                      <a:endParaRPr lang="ru-RU" sz="3200" b="1" dirty="0"/>
                    </a:p>
                  </a:txBody>
                  <a:tcPr/>
                </a:tc>
                <a:tc>
                  <a:txBody>
                    <a:bodyPr/>
                    <a:lstStyle/>
                    <a:p>
                      <a:pPr algn="ctr"/>
                      <a:r>
                        <a:rPr lang="en-US" sz="3200" b="1" dirty="0" smtClean="0"/>
                        <a:t>O</a:t>
                      </a:r>
                      <a:endParaRPr lang="ru-RU" sz="3200" b="1" dirty="0"/>
                    </a:p>
                  </a:txBody>
                  <a:tcPr/>
                </a:tc>
                <a:tc>
                  <a:txBody>
                    <a:bodyPr/>
                    <a:lstStyle/>
                    <a:p>
                      <a:pPr algn="ctr"/>
                      <a:r>
                        <a:rPr lang="en-US" sz="3200" b="1" dirty="0" smtClean="0"/>
                        <a:t>M</a:t>
                      </a:r>
                      <a:endParaRPr lang="ru-RU" sz="3200" b="1" dirty="0"/>
                    </a:p>
                  </a:txBody>
                  <a:tcPr/>
                </a:tc>
                <a:tc>
                  <a:txBody>
                    <a:bodyPr/>
                    <a:lstStyle/>
                    <a:p>
                      <a:pPr algn="ctr"/>
                      <a:r>
                        <a:rPr lang="en-US" sz="3200" b="1" dirty="0" smtClean="0"/>
                        <a:t>E</a:t>
                      </a:r>
                      <a:endParaRPr lang="ru-RU" sz="3200" b="1" dirty="0"/>
                    </a:p>
                  </a:txBody>
                  <a:tcPr/>
                </a:tc>
                <a:tc>
                  <a:txBody>
                    <a:bodyPr/>
                    <a:lstStyle/>
                    <a:p>
                      <a:pPr algn="ctr"/>
                      <a:r>
                        <a:rPr lang="en-US" sz="3200" b="1" dirty="0" smtClean="0"/>
                        <a:t>I</a:t>
                      </a:r>
                      <a:endParaRPr lang="ru-RU" sz="3200" b="1" dirty="0"/>
                    </a:p>
                  </a:txBody>
                  <a:tcPr/>
                </a:tc>
                <a:tc>
                  <a:txBody>
                    <a:bodyPr/>
                    <a:lstStyle/>
                    <a:p>
                      <a:pPr algn="ctr"/>
                      <a:r>
                        <a:rPr lang="en-US" sz="3200" b="1" dirty="0" smtClean="0"/>
                        <a:t>A</a:t>
                      </a:r>
                      <a:endParaRPr lang="ru-RU" sz="3200" b="1" dirty="0"/>
                    </a:p>
                  </a:txBody>
                  <a:tcPr/>
                </a:tc>
                <a:tc>
                  <a:txBody>
                    <a:bodyPr/>
                    <a:lstStyle/>
                    <a:p>
                      <a:pPr algn="ctr"/>
                      <a:r>
                        <a:rPr lang="en-US" sz="3200" b="1" dirty="0" smtClean="0"/>
                        <a:t>F</a:t>
                      </a:r>
                      <a:endParaRPr lang="ru-RU" sz="3200" b="1" dirty="0"/>
                    </a:p>
                  </a:txBody>
                  <a:tcPr/>
                </a:tc>
              </a:tr>
              <a:tr h="660400">
                <a:tc>
                  <a:txBody>
                    <a:bodyPr/>
                    <a:lstStyle/>
                    <a:p>
                      <a:pPr algn="ctr"/>
                      <a:r>
                        <a:rPr lang="en-US" sz="3200" b="1" dirty="0" smtClean="0"/>
                        <a:t>H</a:t>
                      </a:r>
                      <a:endParaRPr lang="ru-RU" sz="3200" b="1" dirty="0"/>
                    </a:p>
                  </a:txBody>
                  <a:tcPr/>
                </a:tc>
                <a:tc>
                  <a:txBody>
                    <a:bodyPr/>
                    <a:lstStyle/>
                    <a:p>
                      <a:pPr algn="ctr"/>
                      <a:r>
                        <a:rPr lang="en-US" sz="3200" b="1" dirty="0" smtClean="0"/>
                        <a:t>A</a:t>
                      </a:r>
                      <a:endParaRPr lang="ru-RU" sz="3200" b="1" dirty="0"/>
                    </a:p>
                  </a:txBody>
                  <a:tcPr/>
                </a:tc>
                <a:tc>
                  <a:txBody>
                    <a:bodyPr/>
                    <a:lstStyle/>
                    <a:p>
                      <a:pPr algn="ctr"/>
                      <a:r>
                        <a:rPr lang="en-US" sz="3200" b="1" dirty="0" smtClean="0"/>
                        <a:t>Q</a:t>
                      </a:r>
                      <a:endParaRPr lang="ru-RU" sz="3200" b="1" dirty="0"/>
                    </a:p>
                  </a:txBody>
                  <a:tcPr/>
                </a:tc>
                <a:tc>
                  <a:txBody>
                    <a:bodyPr/>
                    <a:lstStyle/>
                    <a:p>
                      <a:pPr algn="ctr"/>
                      <a:r>
                        <a:rPr lang="en-US" sz="3200" b="1" dirty="0" smtClean="0"/>
                        <a:t>M</a:t>
                      </a:r>
                      <a:endParaRPr lang="ru-RU" sz="3200" b="1" dirty="0"/>
                    </a:p>
                  </a:txBody>
                  <a:tcPr/>
                </a:tc>
                <a:tc>
                  <a:txBody>
                    <a:bodyPr/>
                    <a:lstStyle/>
                    <a:p>
                      <a:pPr algn="ctr"/>
                      <a:r>
                        <a:rPr lang="en-US" sz="3200" b="1" dirty="0" smtClean="0"/>
                        <a:t>P</a:t>
                      </a:r>
                      <a:endParaRPr lang="ru-RU" sz="3200" b="1" dirty="0"/>
                    </a:p>
                  </a:txBody>
                  <a:tcPr/>
                </a:tc>
                <a:tc>
                  <a:txBody>
                    <a:bodyPr/>
                    <a:lstStyle/>
                    <a:p>
                      <a:pPr algn="ctr"/>
                      <a:r>
                        <a:rPr lang="en-US" sz="3200" b="1" dirty="0" smtClean="0"/>
                        <a:t>J</a:t>
                      </a:r>
                      <a:endParaRPr lang="ru-RU" sz="3200" b="1" dirty="0"/>
                    </a:p>
                  </a:txBody>
                  <a:tcPr/>
                </a:tc>
                <a:tc>
                  <a:txBody>
                    <a:bodyPr/>
                    <a:lstStyle/>
                    <a:p>
                      <a:pPr algn="ctr"/>
                      <a:r>
                        <a:rPr lang="en-US" sz="3200" b="1" dirty="0" smtClean="0"/>
                        <a:t>L</a:t>
                      </a:r>
                      <a:endParaRPr lang="ru-RU" sz="3200" b="1" dirty="0"/>
                    </a:p>
                  </a:txBody>
                  <a:tcPr/>
                </a:tc>
                <a:tc>
                  <a:txBody>
                    <a:bodyPr/>
                    <a:lstStyle/>
                    <a:p>
                      <a:pPr algn="ctr"/>
                      <a:r>
                        <a:rPr lang="en-US" sz="3200" b="1" dirty="0" smtClean="0"/>
                        <a:t>N</a:t>
                      </a:r>
                      <a:endParaRPr lang="ru-RU" sz="3200" b="1" dirty="0"/>
                    </a:p>
                  </a:txBody>
                  <a:tcPr/>
                </a:tc>
                <a:tc>
                  <a:txBody>
                    <a:bodyPr/>
                    <a:lstStyle/>
                    <a:p>
                      <a:pPr algn="ctr"/>
                      <a:r>
                        <a:rPr lang="en-US" sz="3200" b="1" dirty="0" smtClean="0"/>
                        <a:t>T</a:t>
                      </a:r>
                      <a:endParaRPr lang="ru-RU" sz="3200" b="1" dirty="0"/>
                    </a:p>
                  </a:txBody>
                  <a:tcPr/>
                </a:tc>
                <a:tc>
                  <a:txBody>
                    <a:bodyPr/>
                    <a:lstStyle/>
                    <a:p>
                      <a:pPr algn="ctr"/>
                      <a:r>
                        <a:rPr lang="en-US" sz="3200" b="1" dirty="0" smtClean="0"/>
                        <a:t>F</a:t>
                      </a:r>
                      <a:endParaRPr lang="ru-RU" sz="3200" b="1" dirty="0"/>
                    </a:p>
                  </a:txBody>
                  <a:tcPr/>
                </a:tc>
              </a:tr>
              <a:tr h="660400">
                <a:tc>
                  <a:txBody>
                    <a:bodyPr/>
                    <a:lstStyle/>
                    <a:p>
                      <a:pPr algn="ctr"/>
                      <a:r>
                        <a:rPr lang="en-US" sz="3200" b="1" dirty="0" smtClean="0"/>
                        <a:t>E</a:t>
                      </a:r>
                      <a:endParaRPr lang="ru-RU" sz="3200" b="1" dirty="0"/>
                    </a:p>
                  </a:txBody>
                  <a:tcPr/>
                </a:tc>
                <a:tc>
                  <a:txBody>
                    <a:bodyPr/>
                    <a:lstStyle/>
                    <a:p>
                      <a:pPr algn="ctr"/>
                      <a:r>
                        <a:rPr lang="en-US" sz="3200" b="1" dirty="0" smtClean="0"/>
                        <a:t>T</a:t>
                      </a:r>
                      <a:endParaRPr lang="ru-RU" sz="3200" b="1" dirty="0"/>
                    </a:p>
                  </a:txBody>
                  <a:tcPr/>
                </a:tc>
                <a:tc>
                  <a:txBody>
                    <a:bodyPr/>
                    <a:lstStyle/>
                    <a:p>
                      <a:pPr algn="ctr"/>
                      <a:r>
                        <a:rPr lang="en-US" sz="3200" b="1" dirty="0" smtClean="0"/>
                        <a:t>C</a:t>
                      </a:r>
                      <a:endParaRPr lang="ru-RU" sz="3200" b="1" dirty="0"/>
                    </a:p>
                  </a:txBody>
                  <a:tcPr/>
                </a:tc>
                <a:tc>
                  <a:txBody>
                    <a:bodyPr/>
                    <a:lstStyle/>
                    <a:p>
                      <a:pPr algn="ctr"/>
                      <a:r>
                        <a:rPr lang="en-US" sz="3200" b="1" dirty="0" smtClean="0"/>
                        <a:t>A</a:t>
                      </a:r>
                      <a:endParaRPr lang="ru-RU" sz="3200" b="1" dirty="0"/>
                    </a:p>
                  </a:txBody>
                  <a:tcPr/>
                </a:tc>
                <a:tc>
                  <a:txBody>
                    <a:bodyPr/>
                    <a:lstStyle/>
                    <a:p>
                      <a:pPr algn="ctr"/>
                      <a:r>
                        <a:rPr lang="en-US" sz="3200" b="1" dirty="0" smtClean="0"/>
                        <a:t>S</a:t>
                      </a:r>
                      <a:endParaRPr lang="ru-RU" sz="3200" b="1" dirty="0"/>
                    </a:p>
                  </a:txBody>
                  <a:tcPr/>
                </a:tc>
                <a:tc>
                  <a:txBody>
                    <a:bodyPr/>
                    <a:lstStyle/>
                    <a:p>
                      <a:pPr algn="ctr"/>
                      <a:r>
                        <a:rPr lang="en-US" sz="3200" b="1" dirty="0" smtClean="0"/>
                        <a:t>T</a:t>
                      </a:r>
                      <a:endParaRPr lang="ru-RU" sz="3200" b="1" dirty="0"/>
                    </a:p>
                  </a:txBody>
                  <a:tcPr/>
                </a:tc>
                <a:tc>
                  <a:txBody>
                    <a:bodyPr/>
                    <a:lstStyle/>
                    <a:p>
                      <a:pPr algn="ctr"/>
                      <a:r>
                        <a:rPr lang="en-US" sz="3200" b="1" dirty="0" smtClean="0"/>
                        <a:t>L</a:t>
                      </a:r>
                      <a:endParaRPr lang="ru-RU" sz="3200" b="1" dirty="0"/>
                    </a:p>
                  </a:txBody>
                  <a:tcPr/>
                </a:tc>
                <a:tc>
                  <a:txBody>
                    <a:bodyPr/>
                    <a:lstStyle/>
                    <a:p>
                      <a:pPr algn="ctr"/>
                      <a:r>
                        <a:rPr lang="en-US" sz="3200" b="1" dirty="0" smtClean="0"/>
                        <a:t>E</a:t>
                      </a:r>
                      <a:endParaRPr lang="ru-RU" sz="3200" b="1" dirty="0"/>
                    </a:p>
                  </a:txBody>
                  <a:tcPr/>
                </a:tc>
                <a:tc>
                  <a:txBody>
                    <a:bodyPr/>
                    <a:lstStyle/>
                    <a:p>
                      <a:pPr algn="ctr"/>
                      <a:r>
                        <a:rPr lang="en-US" sz="3200" b="1" dirty="0" smtClean="0"/>
                        <a:t>I</a:t>
                      </a:r>
                      <a:endParaRPr lang="ru-RU" sz="3200" b="1" dirty="0"/>
                    </a:p>
                  </a:txBody>
                  <a:tcPr/>
                </a:tc>
                <a:tc>
                  <a:txBody>
                    <a:bodyPr/>
                    <a:lstStyle/>
                    <a:p>
                      <a:pPr algn="ctr"/>
                      <a:r>
                        <a:rPr lang="en-US" sz="3200" b="1" dirty="0" smtClean="0"/>
                        <a:t>E</a:t>
                      </a:r>
                      <a:endParaRPr lang="ru-RU" sz="3200" b="1" dirty="0"/>
                    </a:p>
                  </a:txBody>
                  <a:tcPr/>
                </a:tc>
              </a:tr>
              <a:tr h="660400">
                <a:tc>
                  <a:txBody>
                    <a:bodyPr/>
                    <a:lstStyle/>
                    <a:p>
                      <a:pPr algn="ctr"/>
                      <a:r>
                        <a:rPr lang="en-US" sz="3200" b="1" dirty="0" smtClean="0"/>
                        <a:t>D</a:t>
                      </a:r>
                      <a:endParaRPr lang="ru-RU" sz="3200" b="1" dirty="0"/>
                    </a:p>
                  </a:txBody>
                  <a:tcPr/>
                </a:tc>
                <a:tc>
                  <a:txBody>
                    <a:bodyPr/>
                    <a:lstStyle/>
                    <a:p>
                      <a:pPr algn="ctr"/>
                      <a:r>
                        <a:rPr lang="en-US" sz="3200" b="1" dirty="0" smtClean="0"/>
                        <a:t>R</a:t>
                      </a:r>
                      <a:endParaRPr lang="ru-RU" sz="3200" b="1" dirty="0"/>
                    </a:p>
                  </a:txBody>
                  <a:tcPr/>
                </a:tc>
                <a:tc>
                  <a:txBody>
                    <a:bodyPr/>
                    <a:lstStyle/>
                    <a:p>
                      <a:pPr algn="ctr"/>
                      <a:r>
                        <a:rPr lang="en-US" sz="3200" b="1" dirty="0" smtClean="0"/>
                        <a:t>F</a:t>
                      </a:r>
                      <a:endParaRPr lang="ru-RU" sz="3200" b="1" dirty="0"/>
                    </a:p>
                  </a:txBody>
                  <a:tcPr/>
                </a:tc>
                <a:tc>
                  <a:txBody>
                    <a:bodyPr/>
                    <a:lstStyle/>
                    <a:p>
                      <a:pPr algn="ctr"/>
                      <a:r>
                        <a:rPr lang="en-US" sz="3200" b="1" dirty="0" smtClean="0"/>
                        <a:t>R</a:t>
                      </a:r>
                      <a:endParaRPr lang="ru-RU" sz="3200" b="1" dirty="0"/>
                    </a:p>
                  </a:txBody>
                  <a:tcPr/>
                </a:tc>
                <a:tc>
                  <a:txBody>
                    <a:bodyPr/>
                    <a:lstStyle/>
                    <a:p>
                      <a:pPr algn="ctr"/>
                      <a:r>
                        <a:rPr lang="en-US" sz="3200" b="1" dirty="0" smtClean="0"/>
                        <a:t>I</a:t>
                      </a:r>
                      <a:endParaRPr lang="ru-RU" sz="3200" b="1" dirty="0"/>
                    </a:p>
                  </a:txBody>
                  <a:tcPr/>
                </a:tc>
                <a:tc>
                  <a:txBody>
                    <a:bodyPr/>
                    <a:lstStyle/>
                    <a:p>
                      <a:pPr algn="ctr"/>
                      <a:r>
                        <a:rPr lang="en-US" sz="3200" b="1" dirty="0" smtClean="0"/>
                        <a:t>H</a:t>
                      </a:r>
                      <a:endParaRPr lang="ru-RU" sz="3200" b="1" dirty="0"/>
                    </a:p>
                  </a:txBody>
                  <a:tcPr/>
                </a:tc>
                <a:tc>
                  <a:txBody>
                    <a:bodyPr/>
                    <a:lstStyle/>
                    <a:p>
                      <a:pPr algn="ctr"/>
                      <a:r>
                        <a:rPr lang="en-US" sz="3200" b="1" dirty="0" smtClean="0"/>
                        <a:t>O</a:t>
                      </a:r>
                      <a:endParaRPr lang="ru-RU" sz="3200" b="1" dirty="0"/>
                    </a:p>
                  </a:txBody>
                  <a:tcPr/>
                </a:tc>
                <a:tc>
                  <a:txBody>
                    <a:bodyPr/>
                    <a:lstStyle/>
                    <a:p>
                      <a:pPr algn="ctr"/>
                      <a:r>
                        <a:rPr lang="en-US" sz="3200" b="1" dirty="0" smtClean="0"/>
                        <a:t>M</a:t>
                      </a:r>
                      <a:endParaRPr lang="ru-RU" sz="3200" b="1" dirty="0"/>
                    </a:p>
                  </a:txBody>
                  <a:tcPr/>
                </a:tc>
                <a:tc>
                  <a:txBody>
                    <a:bodyPr/>
                    <a:lstStyle/>
                    <a:p>
                      <a:pPr algn="ctr"/>
                      <a:r>
                        <a:rPr lang="en-US" sz="3200" b="1" dirty="0" smtClean="0"/>
                        <a:t>O</a:t>
                      </a:r>
                      <a:endParaRPr lang="ru-RU" sz="3200" b="1" dirty="0"/>
                    </a:p>
                  </a:txBody>
                  <a:tcPr/>
                </a:tc>
                <a:tc>
                  <a:txBody>
                    <a:bodyPr/>
                    <a:lstStyle/>
                    <a:p>
                      <a:pPr algn="ctr"/>
                      <a:r>
                        <a:rPr lang="en-US" sz="3200" b="1" dirty="0" smtClean="0"/>
                        <a:t>N</a:t>
                      </a:r>
                      <a:endParaRPr lang="ru-RU" sz="3200" b="1" dirty="0"/>
                    </a:p>
                  </a:txBody>
                  <a:tcPr/>
                </a:tc>
              </a:tr>
              <a:tr h="660400">
                <a:tc>
                  <a:txBody>
                    <a:bodyPr/>
                    <a:lstStyle/>
                    <a:p>
                      <a:pPr algn="ctr"/>
                      <a:r>
                        <a:rPr lang="en-US" sz="3200" b="1" dirty="0" smtClean="0"/>
                        <a:t>R</a:t>
                      </a:r>
                      <a:endParaRPr lang="ru-RU" sz="3200" b="1" dirty="0"/>
                    </a:p>
                  </a:txBody>
                  <a:tcPr/>
                </a:tc>
                <a:tc>
                  <a:txBody>
                    <a:bodyPr/>
                    <a:lstStyle/>
                    <a:p>
                      <a:pPr algn="ctr"/>
                      <a:r>
                        <a:rPr lang="en-US" sz="3200" b="1" dirty="0" smtClean="0"/>
                        <a:t>E</a:t>
                      </a:r>
                      <a:endParaRPr lang="ru-RU" sz="3200" b="1" dirty="0"/>
                    </a:p>
                  </a:txBody>
                  <a:tcPr/>
                </a:tc>
                <a:tc>
                  <a:txBody>
                    <a:bodyPr/>
                    <a:lstStyle/>
                    <a:p>
                      <a:pPr algn="ctr"/>
                      <a:r>
                        <a:rPr lang="en-US" sz="3200" b="1" dirty="0" smtClean="0"/>
                        <a:t>S</a:t>
                      </a:r>
                      <a:endParaRPr lang="ru-RU" sz="3200" b="1" dirty="0"/>
                    </a:p>
                  </a:txBody>
                  <a:tcPr/>
                </a:tc>
                <a:tc>
                  <a:txBody>
                    <a:bodyPr/>
                    <a:lstStyle/>
                    <a:p>
                      <a:pPr algn="ctr"/>
                      <a:r>
                        <a:rPr lang="en-US" sz="3200" b="1" dirty="0" smtClean="0"/>
                        <a:t>T</a:t>
                      </a:r>
                      <a:endParaRPr lang="ru-RU" sz="3200" b="1" dirty="0"/>
                    </a:p>
                  </a:txBody>
                  <a:tcPr/>
                </a:tc>
                <a:tc>
                  <a:txBody>
                    <a:bodyPr/>
                    <a:lstStyle/>
                    <a:p>
                      <a:pPr algn="ctr"/>
                      <a:r>
                        <a:rPr lang="en-US" sz="3200" b="1" dirty="0" smtClean="0"/>
                        <a:t>A</a:t>
                      </a:r>
                      <a:endParaRPr lang="ru-RU" sz="3200" b="1" dirty="0"/>
                    </a:p>
                  </a:txBody>
                  <a:tcPr/>
                </a:tc>
                <a:tc>
                  <a:txBody>
                    <a:bodyPr/>
                    <a:lstStyle/>
                    <a:p>
                      <a:pPr algn="ctr"/>
                      <a:r>
                        <a:rPr lang="en-US" sz="3200" b="1" dirty="0" smtClean="0"/>
                        <a:t>U</a:t>
                      </a:r>
                      <a:endParaRPr lang="ru-RU" sz="3200" b="1" dirty="0"/>
                    </a:p>
                  </a:txBody>
                  <a:tcPr/>
                </a:tc>
                <a:tc>
                  <a:txBody>
                    <a:bodyPr/>
                    <a:lstStyle/>
                    <a:p>
                      <a:pPr algn="ctr"/>
                      <a:r>
                        <a:rPr lang="en-US" sz="3200" b="1" dirty="0" smtClean="0"/>
                        <a:t>R</a:t>
                      </a:r>
                      <a:endParaRPr lang="ru-RU" sz="3200" b="1" dirty="0"/>
                    </a:p>
                  </a:txBody>
                  <a:tcPr/>
                </a:tc>
                <a:tc>
                  <a:txBody>
                    <a:bodyPr/>
                    <a:lstStyle/>
                    <a:p>
                      <a:pPr algn="ctr"/>
                      <a:r>
                        <a:rPr lang="en-US" sz="3200" b="1" dirty="0" smtClean="0"/>
                        <a:t>A</a:t>
                      </a:r>
                      <a:endParaRPr lang="ru-RU" sz="3200" b="1" dirty="0"/>
                    </a:p>
                  </a:txBody>
                  <a:tcPr/>
                </a:tc>
                <a:tc>
                  <a:txBody>
                    <a:bodyPr/>
                    <a:lstStyle/>
                    <a:p>
                      <a:pPr algn="ctr"/>
                      <a:r>
                        <a:rPr lang="en-US" sz="3200" b="1" dirty="0" smtClean="0"/>
                        <a:t>N</a:t>
                      </a:r>
                      <a:endParaRPr lang="ru-RU" sz="3200" b="1" dirty="0"/>
                    </a:p>
                  </a:txBody>
                  <a:tcPr/>
                </a:tc>
                <a:tc>
                  <a:txBody>
                    <a:bodyPr/>
                    <a:lstStyle/>
                    <a:p>
                      <a:pPr algn="ctr"/>
                      <a:r>
                        <a:rPr lang="en-US" sz="3200" b="1" dirty="0" smtClean="0"/>
                        <a:t>T</a:t>
                      </a:r>
                      <a:endParaRPr lang="ru-RU" sz="3200" b="1" dirty="0"/>
                    </a:p>
                  </a:txBody>
                  <a:tcPr/>
                </a:tc>
              </a:tr>
              <a:tr h="660400">
                <a:tc>
                  <a:txBody>
                    <a:bodyPr/>
                    <a:lstStyle/>
                    <a:p>
                      <a:pPr algn="ctr"/>
                      <a:r>
                        <a:rPr lang="en-US" sz="3200" b="1" dirty="0" smtClean="0"/>
                        <a:t>A</a:t>
                      </a:r>
                      <a:endParaRPr lang="ru-RU" sz="3200" b="1" dirty="0"/>
                    </a:p>
                  </a:txBody>
                  <a:tcPr/>
                </a:tc>
                <a:tc>
                  <a:txBody>
                    <a:bodyPr/>
                    <a:lstStyle/>
                    <a:p>
                      <a:pPr algn="ctr"/>
                      <a:r>
                        <a:rPr lang="en-US" sz="3200" b="1" dirty="0" smtClean="0"/>
                        <a:t>C</a:t>
                      </a:r>
                      <a:endParaRPr lang="ru-RU" sz="3200" b="1" dirty="0"/>
                    </a:p>
                  </a:txBody>
                  <a:tcPr/>
                </a:tc>
                <a:tc>
                  <a:txBody>
                    <a:bodyPr/>
                    <a:lstStyle/>
                    <a:p>
                      <a:pPr algn="ctr"/>
                      <a:r>
                        <a:rPr lang="en-US" sz="3200" b="1" dirty="0" smtClean="0"/>
                        <a:t>U</a:t>
                      </a:r>
                      <a:endParaRPr lang="ru-RU" sz="3200" b="1" dirty="0"/>
                    </a:p>
                  </a:txBody>
                  <a:tcPr/>
                </a:tc>
                <a:tc>
                  <a:txBody>
                    <a:bodyPr/>
                    <a:lstStyle/>
                    <a:p>
                      <a:pPr algn="ctr"/>
                      <a:r>
                        <a:rPr lang="en-US" sz="3200" b="1" dirty="0" smtClean="0"/>
                        <a:t>N</a:t>
                      </a:r>
                      <a:endParaRPr lang="ru-RU" sz="3200" b="1" dirty="0"/>
                    </a:p>
                  </a:txBody>
                  <a:tcPr/>
                </a:tc>
                <a:tc>
                  <a:txBody>
                    <a:bodyPr/>
                    <a:lstStyle/>
                    <a:p>
                      <a:pPr algn="ctr"/>
                      <a:r>
                        <a:rPr lang="en-US" sz="3200" b="1" dirty="0" smtClean="0"/>
                        <a:t>C</a:t>
                      </a:r>
                      <a:endParaRPr lang="ru-RU" sz="3200" b="1" dirty="0"/>
                    </a:p>
                  </a:txBody>
                  <a:tcPr/>
                </a:tc>
                <a:tc>
                  <a:txBody>
                    <a:bodyPr/>
                    <a:lstStyle/>
                    <a:p>
                      <a:pPr algn="ctr"/>
                      <a:r>
                        <a:rPr lang="en-US" sz="3200" b="1" dirty="0" smtClean="0"/>
                        <a:t>H</a:t>
                      </a:r>
                      <a:endParaRPr lang="ru-RU" sz="3200" b="1" dirty="0"/>
                    </a:p>
                  </a:txBody>
                  <a:tcPr/>
                </a:tc>
                <a:tc>
                  <a:txBody>
                    <a:bodyPr/>
                    <a:lstStyle/>
                    <a:p>
                      <a:pPr algn="ctr"/>
                      <a:r>
                        <a:rPr lang="en-US" sz="3200" b="1" dirty="0" smtClean="0"/>
                        <a:t>U</a:t>
                      </a:r>
                      <a:endParaRPr lang="ru-RU" sz="3200" b="1" dirty="0"/>
                    </a:p>
                  </a:txBody>
                  <a:tcPr/>
                </a:tc>
                <a:tc>
                  <a:txBody>
                    <a:bodyPr/>
                    <a:lstStyle/>
                    <a:p>
                      <a:pPr algn="ctr"/>
                      <a:r>
                        <a:rPr lang="en-US" sz="3200" b="1" dirty="0" smtClean="0"/>
                        <a:t>R</a:t>
                      </a:r>
                      <a:endParaRPr lang="ru-RU" sz="3200" b="1" dirty="0"/>
                    </a:p>
                  </a:txBody>
                  <a:tcPr/>
                </a:tc>
                <a:tc>
                  <a:txBody>
                    <a:bodyPr/>
                    <a:lstStyle/>
                    <a:p>
                      <a:pPr algn="ctr"/>
                      <a:r>
                        <a:rPr lang="en-US" sz="3200" b="1" dirty="0" smtClean="0"/>
                        <a:t>C</a:t>
                      </a:r>
                      <a:endParaRPr lang="ru-RU" sz="3200" b="1" dirty="0"/>
                    </a:p>
                  </a:txBody>
                  <a:tcPr/>
                </a:tc>
                <a:tc>
                  <a:txBody>
                    <a:bodyPr/>
                    <a:lstStyle/>
                    <a:p>
                      <a:pPr algn="ctr"/>
                      <a:r>
                        <a:rPr lang="en-US" sz="3200" b="1" dirty="0" smtClean="0"/>
                        <a:t>H</a:t>
                      </a:r>
                      <a:endParaRPr lang="ru-RU" sz="3200" b="1" dirty="0"/>
                    </a:p>
                  </a:txBody>
                  <a:tcPr/>
                </a:tc>
              </a:tr>
              <a:tr h="660400">
                <a:tc>
                  <a:txBody>
                    <a:bodyPr/>
                    <a:lstStyle/>
                    <a:p>
                      <a:pPr algn="ctr"/>
                      <a:r>
                        <a:rPr lang="en-US" sz="3200" b="1" dirty="0" smtClean="0"/>
                        <a:t>L</a:t>
                      </a:r>
                      <a:endParaRPr lang="ru-RU" sz="3200" b="1" dirty="0"/>
                    </a:p>
                  </a:txBody>
                  <a:tcPr/>
                </a:tc>
                <a:tc>
                  <a:txBody>
                    <a:bodyPr/>
                    <a:lstStyle/>
                    <a:p>
                      <a:pPr algn="ctr"/>
                      <a:r>
                        <a:rPr lang="en-US" sz="3200" b="1" dirty="0" smtClean="0"/>
                        <a:t>I</a:t>
                      </a:r>
                      <a:endParaRPr lang="ru-RU" sz="3200" b="1" dirty="0"/>
                    </a:p>
                  </a:txBody>
                  <a:tcPr/>
                </a:tc>
                <a:tc>
                  <a:txBody>
                    <a:bodyPr/>
                    <a:lstStyle/>
                    <a:p>
                      <a:pPr algn="ctr"/>
                      <a:r>
                        <a:rPr lang="en-US" sz="3200" b="1" dirty="0" smtClean="0"/>
                        <a:t>B</a:t>
                      </a:r>
                      <a:endParaRPr lang="ru-RU" sz="3200" b="1" dirty="0"/>
                    </a:p>
                  </a:txBody>
                  <a:tcPr/>
                </a:tc>
                <a:tc>
                  <a:txBody>
                    <a:bodyPr/>
                    <a:lstStyle/>
                    <a:p>
                      <a:pPr algn="ctr"/>
                      <a:r>
                        <a:rPr lang="en-US" sz="3200" b="1" dirty="0" smtClean="0"/>
                        <a:t>R</a:t>
                      </a:r>
                      <a:endParaRPr lang="ru-RU" sz="3200" b="1" dirty="0"/>
                    </a:p>
                  </a:txBody>
                  <a:tcPr/>
                </a:tc>
                <a:tc>
                  <a:txBody>
                    <a:bodyPr/>
                    <a:lstStyle/>
                    <a:p>
                      <a:pPr algn="ctr"/>
                      <a:r>
                        <a:rPr lang="en-US" sz="3200" b="1" dirty="0" smtClean="0"/>
                        <a:t>A</a:t>
                      </a:r>
                      <a:endParaRPr lang="ru-RU" sz="3200" b="1" dirty="0"/>
                    </a:p>
                  </a:txBody>
                  <a:tcPr/>
                </a:tc>
                <a:tc>
                  <a:txBody>
                    <a:bodyPr/>
                    <a:lstStyle/>
                    <a:p>
                      <a:pPr algn="ctr"/>
                      <a:r>
                        <a:rPr lang="en-US" sz="3200" b="1" dirty="0" smtClean="0"/>
                        <a:t>R</a:t>
                      </a:r>
                      <a:endParaRPr lang="ru-RU" sz="3200" b="1" dirty="0"/>
                    </a:p>
                  </a:txBody>
                  <a:tcPr/>
                </a:tc>
                <a:tc>
                  <a:txBody>
                    <a:bodyPr/>
                    <a:lstStyle/>
                    <a:p>
                      <a:pPr algn="ctr"/>
                      <a:r>
                        <a:rPr lang="en-US" sz="3200" b="1" dirty="0" smtClean="0"/>
                        <a:t>Y</a:t>
                      </a:r>
                      <a:endParaRPr lang="ru-RU" sz="3200" b="1" dirty="0"/>
                    </a:p>
                  </a:txBody>
                  <a:tcPr/>
                </a:tc>
                <a:tc>
                  <a:txBody>
                    <a:bodyPr/>
                    <a:lstStyle/>
                    <a:p>
                      <a:pPr algn="ctr"/>
                      <a:r>
                        <a:rPr lang="en-US" sz="3200" b="1" dirty="0" smtClean="0"/>
                        <a:t>L</a:t>
                      </a:r>
                      <a:endParaRPr lang="ru-RU" sz="3200" b="1" dirty="0"/>
                    </a:p>
                  </a:txBody>
                  <a:tcPr/>
                </a:tc>
                <a:tc>
                  <a:txBody>
                    <a:bodyPr/>
                    <a:lstStyle/>
                    <a:p>
                      <a:pPr algn="ctr"/>
                      <a:r>
                        <a:rPr lang="en-US" sz="3200" b="1" dirty="0" smtClean="0"/>
                        <a:t>E</a:t>
                      </a:r>
                      <a:endParaRPr lang="ru-RU" sz="3200" b="1" dirty="0"/>
                    </a:p>
                  </a:txBody>
                  <a:tcPr/>
                </a:tc>
                <a:tc>
                  <a:txBody>
                    <a:bodyPr/>
                    <a:lstStyle/>
                    <a:p>
                      <a:pPr algn="ctr"/>
                      <a:r>
                        <a:rPr lang="en-US" sz="3200" b="1" dirty="0" smtClean="0"/>
                        <a:t>O</a:t>
                      </a:r>
                      <a:endParaRPr lang="ru-RU" sz="3200" b="1"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382000" cy="6629400"/>
          </a:xfrm>
        </p:spPr>
        <p:txBody>
          <a:bodyPr>
            <a:normAutofit fontScale="85000" lnSpcReduction="20000"/>
          </a:bodyPr>
          <a:lstStyle/>
          <a:p>
            <a:pPr algn="ctr">
              <a:buNone/>
            </a:pPr>
            <a:r>
              <a:rPr lang="en-US" dirty="0" smtClean="0">
                <a:solidFill>
                  <a:srgbClr val="C00000"/>
                </a:solidFill>
              </a:rPr>
              <a:t>An English town</a:t>
            </a:r>
          </a:p>
          <a:p>
            <a:pPr algn="just">
              <a:buNone/>
            </a:pPr>
            <a:r>
              <a:rPr lang="en-US" dirty="0" smtClean="0"/>
              <a:t>    Dorking is a small town about 25 miles south of London. Most of the buildings in Dorking are at least 100 years old. The church is about 150 years old, and many of the houses are of that age. One street, West Street, is very old. It is full of antique shops, and many of them are in 17 th century buildings. There are also many old pubs in Dorking and one old hotel. But not all the buildings in the town are old. The town hall is a very modern building; there is also a modern shopping centre and a very new sport centre. There are many restaurants in Dorking and a lot of shops; there’re two supermarkets, but no department stores. Every Friday, there’s a market in the town.</a:t>
            </a:r>
          </a:p>
          <a:p>
            <a:pPr algn="just">
              <a:buNone/>
            </a:pPr>
            <a:r>
              <a:rPr lang="en-US" dirty="0" smtClean="0"/>
              <a:t>    Dorking’s communications are very good. There are three railway stations, with lines going north to London, west to Guildford and east to Gatwick, London’s second airport.</a:t>
            </a:r>
          </a:p>
          <a:p>
            <a:pPr algn="just"/>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Finding information</a:t>
            </a:r>
            <a:endParaRPr lang="ru-RU" dirty="0"/>
          </a:p>
        </p:txBody>
      </p:sp>
      <p:sp>
        <p:nvSpPr>
          <p:cNvPr id="3" name="Content Placeholder 2"/>
          <p:cNvSpPr>
            <a:spLocks noGrp="1"/>
          </p:cNvSpPr>
          <p:nvPr>
            <p:ph idx="1"/>
          </p:nvPr>
        </p:nvSpPr>
        <p:spPr>
          <a:xfrm>
            <a:off x="457200" y="762000"/>
            <a:ext cx="8229600" cy="5791200"/>
          </a:xfrm>
        </p:spPr>
        <p:txBody>
          <a:bodyPr/>
          <a:lstStyle/>
          <a:p>
            <a:r>
              <a:rPr lang="en-US" dirty="0" smtClean="0"/>
              <a:t>1) How far is Dorking from London?</a:t>
            </a:r>
          </a:p>
          <a:p>
            <a:r>
              <a:rPr lang="en-US" dirty="0" smtClean="0"/>
              <a:t>2) How old is the church?</a:t>
            </a:r>
          </a:p>
          <a:p>
            <a:r>
              <a:rPr lang="en-US" dirty="0" smtClean="0"/>
              <a:t>3) Where can you find antique shops?</a:t>
            </a:r>
          </a:p>
          <a:p>
            <a:r>
              <a:rPr lang="en-US" dirty="0" smtClean="0"/>
              <a:t>4) Is the town hall an old building?</a:t>
            </a:r>
          </a:p>
          <a:p>
            <a:r>
              <a:rPr lang="en-US" dirty="0" smtClean="0"/>
              <a:t>5) How many supermarkets are there in Dorking?</a:t>
            </a:r>
          </a:p>
          <a:p>
            <a:r>
              <a:rPr lang="en-US" dirty="0" smtClean="0"/>
              <a:t>6) How many department stores are there?</a:t>
            </a:r>
          </a:p>
          <a:p>
            <a:r>
              <a:rPr lang="en-US" dirty="0" smtClean="0"/>
              <a:t>7) Which day is market there in the town?</a:t>
            </a:r>
          </a:p>
          <a:p>
            <a:r>
              <a:rPr lang="en-US" dirty="0" smtClean="0"/>
              <a:t>8) Where does the railway line north go to?</a:t>
            </a:r>
          </a:p>
          <a:p>
            <a:r>
              <a:rPr lang="en-US" dirty="0" smtClean="0"/>
              <a:t>9) What is Gatwick?</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dirty="0" smtClean="0">
                <a:solidFill>
                  <a:srgbClr val="FF0000"/>
                </a:solidFill>
              </a:rPr>
              <a:t>in</a:t>
            </a:r>
            <a:endParaRPr lang="ru-RU" dirty="0">
              <a:solidFill>
                <a:srgbClr val="FF0000"/>
              </a:solidFill>
            </a:endParaRPr>
          </a:p>
        </p:txBody>
      </p:sp>
      <p:sp>
        <p:nvSpPr>
          <p:cNvPr id="3" name="Content Placeholder 2"/>
          <p:cNvSpPr>
            <a:spLocks noGrp="1"/>
          </p:cNvSpPr>
          <p:nvPr>
            <p:ph idx="1"/>
          </p:nvPr>
        </p:nvSpPr>
        <p:spPr>
          <a:xfrm>
            <a:off x="457200" y="762000"/>
            <a:ext cx="8229600" cy="5364163"/>
          </a:xfrm>
        </p:spPr>
        <p:txBody>
          <a:bodyPr/>
          <a:lstStyle/>
          <a:p>
            <a:pPr algn="just">
              <a:buNone/>
            </a:pPr>
            <a:r>
              <a:rPr lang="en-US" sz="4000" dirty="0" smtClean="0"/>
              <a:t>1) </a:t>
            </a:r>
            <a:r>
              <a:rPr lang="ru-RU" sz="4000" dirty="0" smtClean="0"/>
              <a:t>кто-то или что-то находится внутри какого-либо пространства</a:t>
            </a:r>
          </a:p>
          <a:p>
            <a:pPr algn="just">
              <a:buNone/>
            </a:pPr>
            <a:r>
              <a:rPr lang="en-US" sz="4000" dirty="0" smtClean="0"/>
              <a:t>George is </a:t>
            </a:r>
            <a:r>
              <a:rPr lang="en-US" sz="4000" dirty="0" smtClean="0">
                <a:solidFill>
                  <a:srgbClr val="FF0000"/>
                </a:solidFill>
              </a:rPr>
              <a:t>in</a:t>
            </a:r>
            <a:r>
              <a:rPr lang="en-US" sz="4000" dirty="0" smtClean="0"/>
              <a:t> the bedroom.</a:t>
            </a:r>
            <a:r>
              <a:rPr lang="ru-RU" sz="4000" dirty="0" smtClean="0"/>
              <a:t> </a:t>
            </a:r>
            <a:endParaRPr lang="en-US" sz="4000" dirty="0" smtClean="0"/>
          </a:p>
          <a:p>
            <a:pPr algn="just">
              <a:buNone/>
            </a:pPr>
            <a:r>
              <a:rPr lang="ru-RU" sz="4000" dirty="0" smtClean="0"/>
              <a:t>2) с названием городов и стран:</a:t>
            </a:r>
          </a:p>
          <a:p>
            <a:pPr algn="just">
              <a:buNone/>
            </a:pPr>
            <a:r>
              <a:rPr lang="en-US" sz="4000" dirty="0" smtClean="0"/>
              <a:t>I live </a:t>
            </a:r>
            <a:r>
              <a:rPr lang="en-US" sz="4000" dirty="0" smtClean="0">
                <a:solidFill>
                  <a:srgbClr val="FF0000"/>
                </a:solidFill>
              </a:rPr>
              <a:t>in</a:t>
            </a:r>
            <a:r>
              <a:rPr lang="en-US" sz="4000" dirty="0" smtClean="0"/>
              <a:t> Brighton.</a:t>
            </a:r>
          </a:p>
          <a:p>
            <a:pPr algn="just">
              <a:buNone/>
            </a:pPr>
            <a:r>
              <a:rPr lang="ru-RU" sz="4000" dirty="0" smtClean="0"/>
              <a:t>3) с названием улиц:</a:t>
            </a:r>
          </a:p>
          <a:p>
            <a:pPr algn="just">
              <a:buNone/>
            </a:pPr>
            <a:r>
              <a:rPr lang="en-US" sz="4000" dirty="0" smtClean="0"/>
              <a:t>The bank is </a:t>
            </a:r>
            <a:r>
              <a:rPr lang="en-US" sz="4000" dirty="0" smtClean="0">
                <a:solidFill>
                  <a:srgbClr val="FF0000"/>
                </a:solidFill>
              </a:rPr>
              <a:t>in</a:t>
            </a:r>
            <a:r>
              <a:rPr lang="en-US" sz="4000" dirty="0" smtClean="0"/>
              <a:t> Park Road.</a:t>
            </a:r>
          </a:p>
          <a:p>
            <a:pPr>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solidFill>
                  <a:srgbClr val="FF0000"/>
                </a:solidFill>
              </a:rPr>
              <a:t>on</a:t>
            </a:r>
            <a:endParaRPr lang="ru-RU" dirty="0">
              <a:solidFill>
                <a:srgbClr val="FF0000"/>
              </a:solidFill>
            </a:endParaRPr>
          </a:p>
        </p:txBody>
      </p:sp>
      <p:sp>
        <p:nvSpPr>
          <p:cNvPr id="3" name="Content Placeholder 2"/>
          <p:cNvSpPr>
            <a:spLocks noGrp="1"/>
          </p:cNvSpPr>
          <p:nvPr>
            <p:ph idx="1"/>
          </p:nvPr>
        </p:nvSpPr>
        <p:spPr>
          <a:xfrm>
            <a:off x="457200" y="1295400"/>
            <a:ext cx="8229600" cy="4830763"/>
          </a:xfrm>
        </p:spPr>
        <p:txBody>
          <a:bodyPr>
            <a:normAutofit lnSpcReduction="10000"/>
          </a:bodyPr>
          <a:lstStyle/>
          <a:p>
            <a:pPr marL="514350" indent="-514350">
              <a:buAutoNum type="arabicParenR"/>
            </a:pPr>
            <a:r>
              <a:rPr lang="ru-RU" sz="4400" dirty="0" smtClean="0">
                <a:solidFill>
                  <a:srgbClr val="0070C0"/>
                </a:solidFill>
              </a:rPr>
              <a:t>На какой-нибудь поверхности:</a:t>
            </a:r>
          </a:p>
          <a:p>
            <a:pPr marL="514350" indent="-514350">
              <a:buNone/>
            </a:pPr>
            <a:r>
              <a:rPr lang="en-US" sz="4400" dirty="0" smtClean="0">
                <a:solidFill>
                  <a:srgbClr val="0070C0"/>
                </a:solidFill>
              </a:rPr>
              <a:t>Don’t leave your bag </a:t>
            </a:r>
            <a:r>
              <a:rPr lang="en-US" sz="4400" dirty="0" smtClean="0">
                <a:solidFill>
                  <a:srgbClr val="FF0000"/>
                </a:solidFill>
              </a:rPr>
              <a:t>on</a:t>
            </a:r>
            <a:r>
              <a:rPr lang="en-US" sz="4400" dirty="0" smtClean="0">
                <a:solidFill>
                  <a:srgbClr val="0070C0"/>
                </a:solidFill>
              </a:rPr>
              <a:t> the ground.</a:t>
            </a:r>
          </a:p>
          <a:p>
            <a:pPr marL="514350" indent="-514350">
              <a:buNone/>
            </a:pPr>
            <a:r>
              <a:rPr lang="en-US" sz="4400" dirty="0" smtClean="0">
                <a:solidFill>
                  <a:srgbClr val="00B050"/>
                </a:solidFill>
              </a:rPr>
              <a:t>2) </a:t>
            </a:r>
            <a:r>
              <a:rPr lang="ru-RU" sz="4400" dirty="0" smtClean="0">
                <a:solidFill>
                  <a:srgbClr val="00B050"/>
                </a:solidFill>
              </a:rPr>
              <a:t>Точка на линии, например, на карте:</a:t>
            </a:r>
          </a:p>
          <a:p>
            <a:pPr marL="514350" indent="-514350">
              <a:buNone/>
            </a:pPr>
            <a:r>
              <a:rPr lang="en-US" sz="4400" dirty="0" smtClean="0">
                <a:solidFill>
                  <a:srgbClr val="00B050"/>
                </a:solidFill>
              </a:rPr>
              <a:t>Hampton Court is </a:t>
            </a:r>
            <a:r>
              <a:rPr lang="en-US" sz="4400" dirty="0" smtClean="0">
                <a:solidFill>
                  <a:srgbClr val="FF0000"/>
                </a:solidFill>
              </a:rPr>
              <a:t>on</a:t>
            </a:r>
            <a:r>
              <a:rPr lang="en-US" sz="4400" dirty="0" smtClean="0">
                <a:solidFill>
                  <a:srgbClr val="00B050"/>
                </a:solidFill>
              </a:rPr>
              <a:t> the River Thames.</a:t>
            </a:r>
          </a:p>
          <a:p>
            <a:pPr marL="514350" indent="-514350">
              <a:buNone/>
            </a:pPr>
            <a:endParaRPr lang="en-US" dirty="0" smtClean="0"/>
          </a:p>
          <a:p>
            <a:pPr marL="514350" indent="-514350">
              <a:buNone/>
            </a:pPr>
            <a:endParaRPr lang="ru-RU" dirty="0" smtClean="0"/>
          </a:p>
          <a:p>
            <a:pPr marL="514350" indent="-514350">
              <a:buNone/>
            </a:pP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at</a:t>
            </a:r>
            <a:endParaRPr lang="ru-RU" dirty="0">
              <a:solidFill>
                <a:srgbClr val="FF0000"/>
              </a:solidFill>
            </a:endParaRPr>
          </a:p>
        </p:txBody>
      </p:sp>
      <p:sp>
        <p:nvSpPr>
          <p:cNvPr id="3" name="Content Placeholder 2"/>
          <p:cNvSpPr>
            <a:spLocks noGrp="1"/>
          </p:cNvSpPr>
          <p:nvPr>
            <p:ph idx="1"/>
          </p:nvPr>
        </p:nvSpPr>
        <p:spPr>
          <a:xfrm>
            <a:off x="457200" y="1295400"/>
            <a:ext cx="8229600" cy="5334000"/>
          </a:xfrm>
        </p:spPr>
        <p:txBody>
          <a:bodyPr/>
          <a:lstStyle/>
          <a:p>
            <a:pPr marL="514350" indent="-514350">
              <a:buAutoNum type="arabicParenR"/>
            </a:pPr>
            <a:r>
              <a:rPr lang="ru-RU" dirty="0" smtClean="0">
                <a:solidFill>
                  <a:srgbClr val="7030A0"/>
                </a:solidFill>
              </a:rPr>
              <a:t>Указывает на местонахождение точки в пространстве:</a:t>
            </a:r>
          </a:p>
          <a:p>
            <a:pPr marL="514350" indent="-514350">
              <a:buNone/>
            </a:pPr>
            <a:r>
              <a:rPr lang="en-US" dirty="0" smtClean="0">
                <a:solidFill>
                  <a:srgbClr val="7030A0"/>
                </a:solidFill>
              </a:rPr>
              <a:t>Meet me </a:t>
            </a:r>
            <a:r>
              <a:rPr lang="en-US" dirty="0" smtClean="0">
                <a:solidFill>
                  <a:srgbClr val="FF0000"/>
                </a:solidFill>
              </a:rPr>
              <a:t>at</a:t>
            </a:r>
            <a:r>
              <a:rPr lang="en-US" dirty="0" smtClean="0">
                <a:solidFill>
                  <a:srgbClr val="7030A0"/>
                </a:solidFill>
              </a:rPr>
              <a:t> the bus stop.</a:t>
            </a:r>
          </a:p>
          <a:p>
            <a:pPr marL="514350" indent="-514350">
              <a:buNone/>
            </a:pPr>
            <a:r>
              <a:rPr lang="en-US" dirty="0" smtClean="0">
                <a:solidFill>
                  <a:srgbClr val="7030A0"/>
                </a:solidFill>
              </a:rPr>
              <a:t>Turn right </a:t>
            </a:r>
            <a:r>
              <a:rPr lang="en-US" dirty="0" smtClean="0">
                <a:solidFill>
                  <a:srgbClr val="FF0000"/>
                </a:solidFill>
              </a:rPr>
              <a:t>at</a:t>
            </a:r>
            <a:r>
              <a:rPr lang="en-US" dirty="0" smtClean="0">
                <a:solidFill>
                  <a:srgbClr val="7030A0"/>
                </a:solidFill>
              </a:rPr>
              <a:t> the traffic lights.</a:t>
            </a:r>
          </a:p>
          <a:p>
            <a:pPr marL="514350" indent="-514350">
              <a:buNone/>
            </a:pPr>
            <a:r>
              <a:rPr lang="ru-RU" dirty="0" smtClean="0"/>
              <a:t>2</a:t>
            </a:r>
            <a:r>
              <a:rPr lang="ru-RU" dirty="0" smtClean="0">
                <a:solidFill>
                  <a:schemeClr val="accent3">
                    <a:lumMod val="75000"/>
                  </a:schemeClr>
                </a:solidFill>
              </a:rPr>
              <a:t>) На конкретное здание или адрес:</a:t>
            </a:r>
          </a:p>
          <a:p>
            <a:pPr marL="514350" indent="-514350">
              <a:buNone/>
            </a:pPr>
            <a:r>
              <a:rPr lang="en-US" dirty="0" smtClean="0">
                <a:solidFill>
                  <a:schemeClr val="accent3">
                    <a:lumMod val="75000"/>
                  </a:schemeClr>
                </a:solidFill>
              </a:rPr>
              <a:t>They live </a:t>
            </a:r>
            <a:r>
              <a:rPr lang="en-US" dirty="0" smtClean="0">
                <a:solidFill>
                  <a:srgbClr val="FF0000"/>
                </a:solidFill>
              </a:rPr>
              <a:t>at</a:t>
            </a:r>
            <a:r>
              <a:rPr lang="en-US" dirty="0" smtClean="0">
                <a:solidFill>
                  <a:schemeClr val="accent3">
                    <a:lumMod val="75000"/>
                  </a:schemeClr>
                </a:solidFill>
              </a:rPr>
              <a:t> 10 Rillington Place</a:t>
            </a:r>
            <a:r>
              <a:rPr lang="en-US" dirty="0" smtClean="0"/>
              <a:t>.</a:t>
            </a:r>
          </a:p>
          <a:p>
            <a:pPr marL="514350" indent="-514350">
              <a:buNone/>
            </a:pPr>
            <a:r>
              <a:rPr lang="ru-RU" dirty="0" smtClean="0">
                <a:solidFill>
                  <a:srgbClr val="FFC000"/>
                </a:solidFill>
              </a:rPr>
              <a:t>3) С названиями городов, если они являются пунктом на линии маршрута:</a:t>
            </a:r>
          </a:p>
          <a:p>
            <a:pPr marL="514350" indent="-514350">
              <a:buNone/>
            </a:pPr>
            <a:r>
              <a:rPr lang="en-US" dirty="0" smtClean="0">
                <a:solidFill>
                  <a:srgbClr val="FFC000"/>
                </a:solidFill>
              </a:rPr>
              <a:t>This train doesn’t stop </a:t>
            </a:r>
            <a:r>
              <a:rPr lang="en-US" dirty="0" smtClean="0">
                <a:solidFill>
                  <a:srgbClr val="FF0000"/>
                </a:solidFill>
              </a:rPr>
              <a:t>at</a:t>
            </a:r>
            <a:r>
              <a:rPr lang="en-US" dirty="0" smtClean="0">
                <a:solidFill>
                  <a:srgbClr val="FFC000"/>
                </a:solidFill>
              </a:rPr>
              <a:t> Bristol.</a:t>
            </a:r>
          </a:p>
          <a:p>
            <a:pPr marL="514350" indent="-51435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lumMod val="75000"/>
                  </a:schemeClr>
                </a:solidFill>
              </a:rPr>
              <a:t>Common phrases with “in”, “on’, “at”</a:t>
            </a:r>
            <a:endParaRPr lang="ru-RU" dirty="0">
              <a:solidFill>
                <a:schemeClr val="accent2">
                  <a:lumMod val="75000"/>
                </a:schemeClr>
              </a:solidFill>
            </a:endParaRPr>
          </a:p>
        </p:txBody>
      </p:sp>
      <p:sp>
        <p:nvSpPr>
          <p:cNvPr id="3" name="Content Placeholder 2"/>
          <p:cNvSpPr>
            <a:spLocks noGrp="1"/>
          </p:cNvSpPr>
          <p:nvPr>
            <p:ph idx="1"/>
          </p:nvPr>
        </p:nvSpPr>
        <p:spPr>
          <a:xfrm>
            <a:off x="457200" y="1371600"/>
            <a:ext cx="8229600" cy="5334000"/>
          </a:xfrm>
        </p:spPr>
        <p:txBody>
          <a:bodyPr/>
          <a:lstStyle/>
          <a:p>
            <a:pPr>
              <a:buNone/>
            </a:pPr>
            <a:r>
              <a:rPr lang="en-US" dirty="0" smtClean="0"/>
              <a:t>          </a:t>
            </a:r>
            <a:r>
              <a:rPr lang="en-US" dirty="0" smtClean="0">
                <a:solidFill>
                  <a:srgbClr val="0000FF"/>
                </a:solidFill>
              </a:rPr>
              <a:t>hospital</a:t>
            </a:r>
            <a:r>
              <a:rPr lang="en-US" dirty="0" smtClean="0"/>
              <a:t>                                        </a:t>
            </a:r>
            <a:r>
              <a:rPr lang="en-US" dirty="0" smtClean="0">
                <a:solidFill>
                  <a:srgbClr val="F121B6"/>
                </a:solidFill>
              </a:rPr>
              <a:t>the beach</a:t>
            </a:r>
          </a:p>
          <a:p>
            <a:pPr>
              <a:buNone/>
            </a:pPr>
            <a:r>
              <a:rPr lang="en-US" dirty="0" smtClean="0"/>
              <a:t>           </a:t>
            </a:r>
            <a:r>
              <a:rPr lang="en-US" dirty="0" smtClean="0">
                <a:solidFill>
                  <a:srgbClr val="0000FF"/>
                </a:solidFill>
              </a:rPr>
              <a:t>prison</a:t>
            </a:r>
            <a:r>
              <a:rPr lang="en-US" dirty="0" smtClean="0"/>
              <a:t>                                          </a:t>
            </a:r>
            <a:r>
              <a:rPr lang="en-US" dirty="0" smtClean="0">
                <a:solidFill>
                  <a:srgbClr val="F121B6"/>
                </a:solidFill>
              </a:rPr>
              <a:t>the coast</a:t>
            </a:r>
          </a:p>
          <a:p>
            <a:pPr>
              <a:buNone/>
            </a:pPr>
            <a:r>
              <a:rPr lang="en-US" dirty="0" smtClean="0"/>
              <a:t> </a:t>
            </a:r>
            <a:r>
              <a:rPr lang="en-US" dirty="0" smtClean="0">
                <a:solidFill>
                  <a:srgbClr val="0000FF"/>
                </a:solidFill>
              </a:rPr>
              <a:t>in       the country</a:t>
            </a:r>
            <a:r>
              <a:rPr lang="en-US" dirty="0" smtClean="0"/>
              <a:t>                                 </a:t>
            </a:r>
            <a:r>
              <a:rPr lang="en-US" dirty="0" smtClean="0">
                <a:solidFill>
                  <a:srgbClr val="F121B6"/>
                </a:solidFill>
              </a:rPr>
              <a:t>the farm</a:t>
            </a:r>
          </a:p>
          <a:p>
            <a:pPr>
              <a:buNone/>
            </a:pPr>
            <a:r>
              <a:rPr lang="en-US" dirty="0" smtClean="0"/>
              <a:t>           </a:t>
            </a:r>
            <a:r>
              <a:rPr lang="en-US" dirty="0" smtClean="0">
                <a:solidFill>
                  <a:srgbClr val="0000FF"/>
                </a:solidFill>
              </a:rPr>
              <a:t>the sky                             </a:t>
            </a:r>
            <a:r>
              <a:rPr lang="en-US" dirty="0" smtClean="0">
                <a:solidFill>
                  <a:srgbClr val="F121B6"/>
                </a:solidFill>
              </a:rPr>
              <a:t>on         the left</a:t>
            </a:r>
          </a:p>
          <a:p>
            <a:pPr>
              <a:buNone/>
            </a:pPr>
            <a:r>
              <a:rPr lang="en-US" dirty="0" smtClean="0"/>
              <a:t>           </a:t>
            </a:r>
            <a:r>
              <a:rPr lang="en-US" dirty="0" smtClean="0">
                <a:solidFill>
                  <a:srgbClr val="0000FF"/>
                </a:solidFill>
              </a:rPr>
              <a:t>a book                                          </a:t>
            </a:r>
            <a:r>
              <a:rPr lang="en-US" dirty="0" smtClean="0">
                <a:solidFill>
                  <a:srgbClr val="F121B6"/>
                </a:solidFill>
              </a:rPr>
              <a:t>the right</a:t>
            </a:r>
          </a:p>
          <a:p>
            <a:pPr>
              <a:buNone/>
            </a:pPr>
            <a:r>
              <a:rPr lang="en-US" dirty="0" smtClean="0"/>
              <a:t>                      </a:t>
            </a:r>
            <a:r>
              <a:rPr lang="en-US" dirty="0" smtClean="0">
                <a:solidFill>
                  <a:srgbClr val="00CC00"/>
                </a:solidFill>
              </a:rPr>
              <a:t>school</a:t>
            </a:r>
            <a:r>
              <a:rPr lang="en-US" dirty="0" smtClean="0"/>
              <a:t>                                </a:t>
            </a:r>
            <a:r>
              <a:rPr lang="en-US" dirty="0" smtClean="0">
                <a:solidFill>
                  <a:srgbClr val="F121B6"/>
                </a:solidFill>
              </a:rPr>
              <a:t>the screen</a:t>
            </a:r>
          </a:p>
          <a:p>
            <a:pPr>
              <a:buNone/>
            </a:pPr>
            <a:r>
              <a:rPr lang="en-US" dirty="0" smtClean="0"/>
              <a:t>                      </a:t>
            </a:r>
            <a:r>
              <a:rPr lang="en-US" dirty="0" smtClean="0">
                <a:solidFill>
                  <a:srgbClr val="00CC00"/>
                </a:solidFill>
              </a:rPr>
              <a:t>the airport                        </a:t>
            </a:r>
            <a:r>
              <a:rPr lang="en-US" dirty="0" smtClean="0">
                <a:solidFill>
                  <a:srgbClr val="F121B6"/>
                </a:solidFill>
              </a:rPr>
              <a:t>holiday</a:t>
            </a:r>
          </a:p>
          <a:p>
            <a:pPr>
              <a:buNone/>
            </a:pPr>
            <a:r>
              <a:rPr lang="en-US" dirty="0" smtClean="0"/>
              <a:t>    </a:t>
            </a:r>
            <a:r>
              <a:rPr lang="en-US" dirty="0" smtClean="0">
                <a:solidFill>
                  <a:srgbClr val="00CC00"/>
                </a:solidFill>
              </a:rPr>
              <a:t>at               the station</a:t>
            </a:r>
          </a:p>
          <a:p>
            <a:pPr>
              <a:buNone/>
            </a:pPr>
            <a:r>
              <a:rPr lang="en-US" dirty="0" smtClean="0"/>
              <a:t>                      </a:t>
            </a:r>
            <a:r>
              <a:rPr lang="en-US" dirty="0" smtClean="0">
                <a:solidFill>
                  <a:srgbClr val="00CC00"/>
                </a:solidFill>
              </a:rPr>
              <a:t>the seaside</a:t>
            </a:r>
            <a:endParaRPr lang="ru-RU" dirty="0">
              <a:solidFill>
                <a:srgbClr val="00CC00"/>
              </a:solidFill>
            </a:endParaRPr>
          </a:p>
        </p:txBody>
      </p:sp>
      <p:cxnSp>
        <p:nvCxnSpPr>
          <p:cNvPr id="5" name="Straight Arrow Connector 4"/>
          <p:cNvCxnSpPr/>
          <p:nvPr/>
        </p:nvCxnSpPr>
        <p:spPr>
          <a:xfrm rot="5400000" flipH="1" flipV="1">
            <a:off x="800100" y="2095500"/>
            <a:ext cx="8382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990600" y="2362200"/>
            <a:ext cx="5334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990600" y="28194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H="1">
            <a:off x="914400" y="2895600"/>
            <a:ext cx="6096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6200000" flipH="1">
            <a:off x="800100" y="3009900"/>
            <a:ext cx="9906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flipH="1" flipV="1">
            <a:off x="5410200" y="2286000"/>
            <a:ext cx="13716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5400000" flipH="1" flipV="1">
            <a:off x="5676900" y="2552700"/>
            <a:ext cx="8382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5791200" y="2895600"/>
            <a:ext cx="6096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791200" y="33528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5791200" y="3352800"/>
            <a:ext cx="6096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16200000" flipH="1">
            <a:off x="5562600" y="3657600"/>
            <a:ext cx="11430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16200000" flipH="1">
            <a:off x="5638800" y="4038600"/>
            <a:ext cx="10668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1295400" y="4800600"/>
            <a:ext cx="10668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1371600" y="5334000"/>
            <a:ext cx="10668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371600" y="5791200"/>
            <a:ext cx="1143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1371600" y="5791200"/>
            <a:ext cx="9906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smtClean="0">
                <a:solidFill>
                  <a:srgbClr val="C00000"/>
                </a:solidFill>
              </a:rPr>
              <a:t>at, in </a:t>
            </a:r>
            <a:r>
              <a:rPr lang="en-US" sz="2400" dirty="0" smtClean="0">
                <a:solidFill>
                  <a:srgbClr val="C00000"/>
                </a:solidFill>
              </a:rPr>
              <a:t>or</a:t>
            </a:r>
            <a:r>
              <a:rPr lang="en-US" dirty="0" smtClean="0">
                <a:solidFill>
                  <a:srgbClr val="C00000"/>
                </a:solidFill>
              </a:rPr>
              <a:t> on?</a:t>
            </a:r>
            <a:endParaRPr lang="ru-RU" dirty="0">
              <a:solidFill>
                <a:srgbClr val="C00000"/>
              </a:solidFill>
            </a:endParaRPr>
          </a:p>
        </p:txBody>
      </p:sp>
      <p:sp>
        <p:nvSpPr>
          <p:cNvPr id="3" name="Content Placeholder 2"/>
          <p:cNvSpPr>
            <a:spLocks noGrp="1"/>
          </p:cNvSpPr>
          <p:nvPr>
            <p:ph idx="1"/>
          </p:nvPr>
        </p:nvSpPr>
        <p:spPr>
          <a:xfrm>
            <a:off x="457200" y="1143000"/>
            <a:ext cx="8229600" cy="5257800"/>
          </a:xfrm>
        </p:spPr>
        <p:txBody>
          <a:bodyPr/>
          <a:lstStyle/>
          <a:p>
            <a:r>
              <a:rPr lang="en-US" dirty="0" smtClean="0"/>
              <a:t>1. Is Mary … the kitchen?</a:t>
            </a:r>
          </a:p>
          <a:p>
            <a:r>
              <a:rPr lang="en-US" dirty="0" smtClean="0"/>
              <a:t>2. I live … a big house … Long Street.</a:t>
            </a:r>
          </a:p>
          <a:p>
            <a:r>
              <a:rPr lang="en-US" dirty="0" smtClean="0"/>
              <a:t>3. There’s a party … Jane’s house this evening.</a:t>
            </a:r>
          </a:p>
          <a:p>
            <a:r>
              <a:rPr lang="en-US" dirty="0" smtClean="0"/>
              <a:t>4. What does it say … your T-shirt?</a:t>
            </a:r>
          </a:p>
          <a:p>
            <a:r>
              <a:rPr lang="en-US" dirty="0" smtClean="0"/>
              <a:t>5. Peter isn’t … school today.</a:t>
            </a:r>
          </a:p>
          <a:p>
            <a:r>
              <a:rPr lang="en-US" dirty="0" smtClean="0"/>
              <a:t>6. He’s … holiday … Blackpool.</a:t>
            </a:r>
          </a:p>
          <a:p>
            <a:r>
              <a:rPr lang="en-US" dirty="0" smtClean="0"/>
              <a:t>7. Is Blackpool … the coast?</a:t>
            </a:r>
          </a:p>
          <a:p>
            <a:r>
              <a:rPr lang="en-US" dirty="0" smtClean="0"/>
              <a:t>8. I like holidays … the seaside. </a:t>
            </a:r>
          </a:p>
          <a:p>
            <a:endParaRPr lang="ru-RU" dirty="0"/>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TotalTime>
  <Words>1037</Words>
  <Application>Microsoft Office PowerPoint</Application>
  <PresentationFormat>On-screen Show (4:3)</PresentationFormat>
  <Paragraphs>200</Paragraphs>
  <Slides>14</Slides>
  <Notes>0</Notes>
  <HiddenSlides>0</HiddenSlides>
  <MMClips>0</MMClips>
  <ScaleCrop>false</ScaleCrop>
  <HeadingPairs>
    <vt:vector size="4" baseType="variant">
      <vt:variant>
        <vt:lpstr>Theme</vt:lpstr>
      </vt:variant>
      <vt:variant>
        <vt:i4>4</vt:i4>
      </vt:variant>
      <vt:variant>
        <vt:lpstr>Slide Titles</vt:lpstr>
      </vt:variant>
      <vt:variant>
        <vt:i4>14</vt:i4>
      </vt:variant>
    </vt:vector>
  </HeadingPairs>
  <TitlesOfParts>
    <vt:vector size="18" baseType="lpstr">
      <vt:lpstr>Office Theme</vt:lpstr>
      <vt:lpstr>Equity</vt:lpstr>
      <vt:lpstr>Flow</vt:lpstr>
      <vt:lpstr>Opulent</vt:lpstr>
      <vt:lpstr>Slide 1</vt:lpstr>
      <vt:lpstr>Town wordsearch (10)</vt:lpstr>
      <vt:lpstr>Slide 3</vt:lpstr>
      <vt:lpstr>Finding information</vt:lpstr>
      <vt:lpstr>in</vt:lpstr>
      <vt:lpstr>on</vt:lpstr>
      <vt:lpstr>at</vt:lpstr>
      <vt:lpstr>Common phrases with “in”, “on’, “at”</vt:lpstr>
      <vt:lpstr>at, in or on?</vt:lpstr>
      <vt:lpstr>Phrases to describe location</vt:lpstr>
      <vt:lpstr>Slide 11</vt:lpstr>
      <vt:lpstr>Prepositions</vt:lpstr>
      <vt:lpstr>Word snake (разбить на 20 предлогов – получится слово)</vt:lpstr>
      <vt:lpstr>Which words go together?</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Марина</cp:lastModifiedBy>
  <cp:revision>23</cp:revision>
  <dcterms:created xsi:type="dcterms:W3CDTF">2006-08-16T00:00:00Z</dcterms:created>
  <dcterms:modified xsi:type="dcterms:W3CDTF">2009-10-31T02:15:18Z</dcterms:modified>
</cp:coreProperties>
</file>