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  <p:sldId id="265" r:id="rId11"/>
    <p:sldId id="286" r:id="rId12"/>
    <p:sldId id="266" r:id="rId13"/>
    <p:sldId id="268" r:id="rId14"/>
    <p:sldId id="269" r:id="rId15"/>
    <p:sldId id="270" r:id="rId16"/>
    <p:sldId id="271" r:id="rId17"/>
    <p:sldId id="289" r:id="rId18"/>
    <p:sldId id="272" r:id="rId19"/>
    <p:sldId id="273" r:id="rId20"/>
    <p:sldId id="274" r:id="rId21"/>
    <p:sldId id="284" r:id="rId22"/>
    <p:sldId id="267" r:id="rId23"/>
    <p:sldId id="275" r:id="rId24"/>
    <p:sldId id="278" r:id="rId25"/>
    <p:sldId id="279" r:id="rId26"/>
    <p:sldId id="283" r:id="rId27"/>
    <p:sldId id="277" r:id="rId28"/>
    <p:sldId id="280" r:id="rId29"/>
    <p:sldId id="281" r:id="rId30"/>
    <p:sldId id="282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333300"/>
    <a:srgbClr val="9966FF"/>
    <a:srgbClr val="990033"/>
    <a:srgbClr val="1111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30" autoAdjust="0"/>
    <p:restoredTop sz="94660"/>
  </p:normalViewPr>
  <p:slideViewPr>
    <p:cSldViewPr>
      <p:cViewPr>
        <p:scale>
          <a:sx n="70" d="100"/>
          <a:sy n="70" d="100"/>
        </p:scale>
        <p:origin x="-1008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83C8E-12BF-41A2-80D7-5F3D6B7EF977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B7D86-5AA3-4B13-B7D6-7BC7A2C395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B774F-2C88-479F-96F5-9AC699DD0680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074C6-8212-479F-92CA-037F2C9501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53E64-BE60-4B68-91A5-054809AB3C35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E74C7-EF13-4698-9049-227E32C756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278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030663"/>
            <a:ext cx="4038600" cy="22780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CEF93-4543-4AD9-B62D-33A2DD18E5EE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F46F6-BB69-4D89-9933-16E90C5C1A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278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78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30663"/>
            <a:ext cx="4038600" cy="22780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30663"/>
            <a:ext cx="4038600" cy="22780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ADDCA-5352-4B15-8850-CF48BC118029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007AB-767F-4C52-AD4D-48BCCAE64B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DCE5-F45E-49A9-981D-980725B3DA5A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EAF0E-2D0C-45EE-A7E4-6AC1DC03CF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6C6A9-3AEC-47C6-A232-DEEF3FAADC6A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CB2-B5A9-4C25-AFF3-61C2F212BC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2AB42-02AB-4DA0-A04D-5ED3D22529C8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9AFA7-378C-418B-A114-FFA3B8402C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1FF36-24AD-40AF-923B-BBF079FC5A0A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439BB-4773-4F31-9C7D-70B35C23DD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E5286-46E4-492C-B862-3DE8400BA702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224B1-05ED-4AAB-8B74-0BFAAD65AD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D72C6-A638-461F-B4E8-3BA2A600AC19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026E3-5A2E-42E4-BF1A-9DC60B181A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0C527-A19C-416E-A9D8-C8CF1CACAABF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026F7-BE88-43ED-8401-67392A742C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23838-AFDA-4362-A579-71F00E4E7668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DA8F-32C4-44CC-AC8A-19EA43C600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90E35-A880-49E8-98FA-DA6576B48EED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2894-89D2-476E-886A-19923150EB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AA351A-4552-4C92-B28F-26AEC8CB7438}" type="datetimeFigureOut">
              <a:rPr lang="ru-RU"/>
              <a:pPr>
                <a:defRPr/>
              </a:pPr>
              <a:t>01.12.2011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E8E301-E326-47A0-80E8-C977608C75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46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</p:sldLayoutIdLst>
  <p:transition>
    <p:cover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Политический режим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49291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12292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492918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403350" y="188913"/>
            <a:ext cx="6481763" cy="5762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Формы демократии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8313" y="1268413"/>
            <a:ext cx="3959225" cy="431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Прямая (непосредственная)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700808"/>
            <a:ext cx="3960440" cy="17281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Это принятие основных решений непосредственно всеми гражданами на выборах, референдумах и т.д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16463" y="1268413"/>
            <a:ext cx="3959225" cy="431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Представительная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1700808"/>
            <a:ext cx="3960440" cy="17281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Это принятие решений выборными учреждениями (парламентом, городским собранием и др.) или выборными представителями(депутаты, делегаты, члены собраний и др.)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116013" y="3789363"/>
            <a:ext cx="6985000" cy="5762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C00000"/>
                </a:solidFill>
              </a:rPr>
              <a:t>Историческое понимание современной демократии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68313" y="4581525"/>
            <a:ext cx="3959225" cy="5032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70C0"/>
                </a:solidFill>
              </a:rPr>
              <a:t>Буржуазная демократия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5085184"/>
            <a:ext cx="3960440" cy="12744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Признание равенства всех людей перед законом при одновременном признании их неравенства по отношению к собственности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716463" y="4581525"/>
            <a:ext cx="4032250" cy="6477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70C0"/>
                </a:solidFill>
              </a:rPr>
              <a:t>Социалистическая демократия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716016" y="5229200"/>
            <a:ext cx="4032448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Формальное равенство всех членов общества не только в политической , но и в социально-экономической и духовной сферах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10800000" flipV="1">
            <a:off x="2268538" y="765175"/>
            <a:ext cx="574675" cy="5032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372225" y="765175"/>
            <a:ext cx="576263" cy="5032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10800000" flipV="1">
            <a:off x="2124075" y="4365625"/>
            <a:ext cx="719138" cy="2159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6300788" y="4365625"/>
            <a:ext cx="792162" cy="2159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7" grpId="0" animBg="1"/>
      <p:bldP spid="18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>Формы демократии</a:t>
            </a:r>
          </a:p>
        </p:txBody>
      </p:sp>
      <p:pic>
        <p:nvPicPr>
          <p:cNvPr id="14339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pic>
        <p:nvPicPr>
          <p:cNvPr id="14340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/>
      </p:pic>
      <p:sp>
        <p:nvSpPr>
          <p:cNvPr id="14341" name="Rectangle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Прямая (непосредственная)</a:t>
            </a:r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  <a:p>
            <a:pPr eaLnBrk="1" hangingPunct="1"/>
            <a:r>
              <a:rPr lang="ru-RU" b="1" smtClean="0"/>
              <a:t>Представительная 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143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143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Угроза демократии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3600" b="0" dirty="0" smtClean="0"/>
              <a:t>(по </a:t>
            </a:r>
            <a:r>
              <a:rPr lang="ru-RU" sz="3600" dirty="0" err="1" smtClean="0"/>
              <a:t>А.Токвилю</a:t>
            </a:r>
            <a:r>
              <a:rPr lang="ru-RU" sz="3600" b="0" dirty="0" smtClean="0"/>
              <a:t> – фр. социолог)</a:t>
            </a:r>
            <a:endParaRPr lang="ru-RU" sz="3600" b="0" dirty="0"/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44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0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44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1628775"/>
            <a:ext cx="4103687" cy="10795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70C0"/>
                </a:solidFill>
              </a:rPr>
              <a:t>Власть общественного мнения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628775"/>
            <a:ext cx="4176713" cy="10795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70C0"/>
                </a:solidFill>
              </a:rPr>
              <a:t>Образование экономической (промышленной) аристократии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708920"/>
            <a:ext cx="4104456" cy="38164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Это один из путей подавления личности: устранение непопулярных взглядов (мнений) без физического уничтожения неортодоксального мыслящего человека. Это тихий и мягкий террор. Т.к. карьера такого человека заперта, а он чувствует себя одиноким в мире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708920"/>
            <a:ext cx="4176464" cy="38164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Благоприятствуя индустриализации и поднимая жизненный уровень, политическое равенство само создает неравенство экономическое (материальное), которое порождает социальный конфликт, подрывающий сам принцип свободы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040312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Демократия – это наихудший способ управления государством, но ничего лучшего человечеством до сих пор не придумано.</a:t>
            </a:r>
          </a:p>
          <a:p>
            <a:pPr eaLnBrk="1" hangingPunct="1"/>
            <a:endParaRPr lang="ru-RU" dirty="0" smtClean="0"/>
          </a:p>
          <a:p>
            <a:pPr algn="r" eaLnBrk="1" hangingPunct="1"/>
            <a:r>
              <a:rPr lang="ru-RU" sz="3200" b="1" i="1" dirty="0" smtClean="0"/>
              <a:t>У. Черчилль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C00000"/>
                </a:solidFill>
              </a:rPr>
              <a:t>Авторитаризм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163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05064"/>
            <a:ext cx="8229600" cy="237626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2060"/>
                </a:solidFill>
                <a:effectLst/>
              </a:rPr>
              <a:t>– </a:t>
            </a:r>
            <a:r>
              <a:rPr lang="ru-RU" sz="3200" dirty="0" smtClean="0">
                <a:solidFill>
                  <a:srgbClr val="002060"/>
                </a:solidFill>
                <a:effectLst/>
              </a:rPr>
              <a:t>это политический режим, при котором власть осуществляется одной силой (личность, семья, партия, класс) при минимальном участии народа</a:t>
            </a:r>
            <a:endParaRPr lang="ru-RU" sz="3200" dirty="0">
              <a:solidFill>
                <a:srgbClr val="002060"/>
              </a:solidFill>
              <a:effectLst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3888432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4000" b="1" u="sng" dirty="0" smtClean="0">
                <a:solidFill>
                  <a:srgbClr val="FFC000"/>
                </a:solidFill>
              </a:rPr>
              <a:t>Авторитаризм </a:t>
            </a:r>
          </a:p>
          <a:p>
            <a:pPr algn="ctr" eaLnBrk="1" hangingPunct="1">
              <a:buNone/>
            </a:pPr>
            <a:r>
              <a:rPr lang="ru-RU" sz="3200" b="1" dirty="0" smtClean="0">
                <a:solidFill>
                  <a:srgbClr val="333300"/>
                </a:solidFill>
                <a:latin typeface="+mj-lt"/>
              </a:rPr>
              <a:t>– политический режим сохраняющий монополию на власть и контроль над политической жизнью государства, но не претендующий на тотальный контроль над обществом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411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260350"/>
            <a:ext cx="8280400" cy="792163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Характерные черты авторитаризма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1341438"/>
            <a:ext cx="8280400" cy="5032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Высокая централизация власти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8313" y="2060575"/>
            <a:ext cx="8280400" cy="5762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</a:rPr>
              <a:t>Ограниченный и контролируемый плюрализм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2852738"/>
            <a:ext cx="8280400" cy="863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Доминирование управляемых над управляющими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8313" y="3933825"/>
            <a:ext cx="8280400" cy="5746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</a:rPr>
              <a:t>Невмешательство в частную жизнь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8313" y="4724400"/>
            <a:ext cx="8280400" cy="5762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Не требует преданности режиму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8313" y="5516563"/>
            <a:ext cx="8280400" cy="9366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</a:rPr>
              <a:t>Главный аргумент политической власти – авторитет, а не сила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/>
          <a:lstStyle/>
          <a:p>
            <a:pPr>
              <a:buNone/>
            </a:pPr>
            <a:r>
              <a:rPr lang="ru-RU" sz="3200" b="1" i="1" dirty="0" smtClean="0">
                <a:solidFill>
                  <a:srgbClr val="663300"/>
                </a:solidFill>
              </a:rPr>
              <a:t>Авторитаризм – это режим, который носит характер, переходный от тоталитаризма к демократическому.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Общество, освободившееся от тотального контроля не всегда готово воспользоваться властью. Во многих </a:t>
            </a:r>
            <a:r>
              <a:rPr lang="ru-RU" b="1" dirty="0" err="1" smtClean="0">
                <a:solidFill>
                  <a:srgbClr val="002060"/>
                </a:solidFill>
              </a:rPr>
              <a:t>посттоталитарных</a:t>
            </a:r>
            <a:r>
              <a:rPr lang="ru-RU" b="1" dirty="0" smtClean="0">
                <a:solidFill>
                  <a:srgbClr val="002060"/>
                </a:solidFill>
              </a:rPr>
              <a:t> обществах отсутствуют предпосылки для демократии (политическая культура масс, гражданское общество, уважение к закону). Попытка «перескочить» авторитарный режим приводит к анархии и, как следствие, к новой диктатуре.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Тоталитаризм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FF0000"/>
                </a:solidFill>
              </a:rPr>
              <a:t>Тоталитаризм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002060"/>
                </a:solidFill>
              </a:rPr>
              <a:t>– политический режим, стремящийся установить полный (тотальный) контроль над каждым человеком и обществом в целом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b="1" smtClean="0"/>
              <a:t>Термин впервые употребил Б. Муссолини и его критики в 1920-е годы.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b="1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3357563"/>
            <a:ext cx="8207375" cy="7921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</a:rPr>
              <a:t>Тоталитаризм – явление </a:t>
            </a:r>
            <a:r>
              <a:rPr lang="en-US" sz="2400" b="1" dirty="0">
                <a:solidFill>
                  <a:schemeClr val="bg1"/>
                </a:solidFill>
              </a:rPr>
              <a:t>XX</a:t>
            </a:r>
            <a:r>
              <a:rPr lang="ru-RU" sz="2400" b="1" dirty="0">
                <a:solidFill>
                  <a:schemeClr val="bg1"/>
                </a:solidFill>
              </a:rPr>
              <a:t> века, феномен </a:t>
            </a:r>
            <a:r>
              <a:rPr lang="en-US" sz="2400" b="1" dirty="0">
                <a:solidFill>
                  <a:schemeClr val="bg1"/>
                </a:solidFill>
              </a:rPr>
              <a:t>XX</a:t>
            </a:r>
            <a:r>
              <a:rPr lang="ru-RU" sz="2400" b="1" dirty="0">
                <a:solidFill>
                  <a:schemeClr val="bg1"/>
                </a:solidFill>
              </a:rPr>
              <a:t> века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8313" y="4365625"/>
            <a:ext cx="8280400" cy="1943100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</a:rPr>
              <a:t>Если диктатор современного типа замечает, что не пользуется доверием народа, то первое же его поползновение – уволить в отставку сам народ, заменив его другим, более лояльным.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1"/>
                </a:solidFill>
              </a:rPr>
              <a:t>Б. Брехт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C00000"/>
                </a:solidFill>
                <a:effectLst/>
              </a:rPr>
              <a:t>Политический режим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300" dirty="0" smtClean="0">
                <a:solidFill>
                  <a:srgbClr val="002060"/>
                </a:solidFill>
              </a:rPr>
              <a:t>–</a:t>
            </a:r>
            <a:r>
              <a:rPr lang="ru-RU" sz="3300" dirty="0" smtClean="0"/>
              <a:t> </a:t>
            </a:r>
            <a:r>
              <a:rPr lang="ru-RU" sz="3300" dirty="0" smtClean="0">
                <a:solidFill>
                  <a:srgbClr val="002060"/>
                </a:solidFill>
                <a:effectLst/>
              </a:rPr>
              <a:t>это приемы и методы осуществления государственной власти</a:t>
            </a:r>
            <a:endParaRPr lang="ru-RU" sz="3300" dirty="0">
              <a:solidFill>
                <a:srgbClr val="002060"/>
              </a:solidFill>
              <a:effectLst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6799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195513" y="1628775"/>
            <a:ext cx="5113337" cy="9366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663300"/>
                </a:solidFill>
              </a:rPr>
              <a:t>Политический режим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3213100"/>
            <a:ext cx="4032250" cy="9366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2060"/>
                </a:solidFill>
              </a:rPr>
              <a:t>Демократический (демократия)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7900" y="3213100"/>
            <a:ext cx="3960813" cy="863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002060"/>
                </a:solidFill>
              </a:rPr>
              <a:t>Антидемократический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56100" y="4724400"/>
            <a:ext cx="2087563" cy="936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333300"/>
                </a:solidFill>
              </a:rPr>
              <a:t>Авторитарный (авторитаризм)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59563" y="4724400"/>
            <a:ext cx="2139950" cy="936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333300"/>
                </a:solidFill>
              </a:rPr>
              <a:t>Тоталитарный (тоталитаризм)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2124075" y="2565400"/>
            <a:ext cx="1439863" cy="64770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724525" y="2565400"/>
            <a:ext cx="1150938" cy="64770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5219700" y="4076700"/>
            <a:ext cx="720725" cy="64770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7308851" y="4148137"/>
            <a:ext cx="647700" cy="504825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07" y="236835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  <a:effectLst/>
              </a:rPr>
              <a:t>Признаки тоталитаризма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по З. Бжезинскому и К. Фридриху 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(</a:t>
            </a:r>
            <a:r>
              <a:rPr lang="ru-RU" sz="2800" dirty="0" err="1" smtClean="0">
                <a:solidFill>
                  <a:srgbClr val="002060"/>
                </a:solidFill>
                <a:effectLst/>
              </a:rPr>
              <a:t>амер</a:t>
            </a:r>
            <a:r>
              <a:rPr lang="ru-RU" sz="2800" dirty="0" smtClean="0">
                <a:solidFill>
                  <a:srgbClr val="002060"/>
                </a:solidFill>
                <a:effectLst/>
              </a:rPr>
              <a:t>. </a:t>
            </a:r>
            <a:r>
              <a:rPr lang="ru-RU" sz="2800" dirty="0" err="1" smtClean="0">
                <a:solidFill>
                  <a:srgbClr val="002060"/>
                </a:solidFill>
                <a:effectLst/>
              </a:rPr>
              <a:t>политол</a:t>
            </a:r>
            <a:r>
              <a:rPr lang="ru-RU" sz="2800" dirty="0" smtClean="0">
                <a:solidFill>
                  <a:srgbClr val="002060"/>
                </a:solidFill>
                <a:effectLst/>
              </a:rPr>
              <a:t>.), 1956 г.</a:t>
            </a:r>
            <a:endParaRPr lang="ru-RU" sz="2800" dirty="0">
              <a:solidFill>
                <a:srgbClr val="002060"/>
              </a:solidFill>
              <a:effectLst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1628775"/>
            <a:ext cx="8280400" cy="576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Наличие официально господствующей в обществе идеологии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2349500"/>
            <a:ext cx="8280400" cy="719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Наличие единственной массовой партии во главе с лидером-диктатором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8313" y="3213100"/>
            <a:ext cx="8280400" cy="576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Средства управления – террор и тайная полиция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3933825"/>
            <a:ext cx="8280400" cy="5032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Монополия государства на средства массовой информации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8313" y="4581525"/>
            <a:ext cx="8280400" cy="719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Партийно-государственная монополия на вооруженные силы и средства вооруженной борьбы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8313" y="5445125"/>
            <a:ext cx="8280400" cy="7207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Централизованная система контроля и управления экономикой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0" name="Rectangle 8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7778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dirty="0" smtClean="0">
                <a:ln>
                  <a:noFill/>
                </a:ln>
                <a:solidFill>
                  <a:srgbClr val="C00000"/>
                </a:solidFill>
                <a:effectLst/>
              </a:rPr>
              <a:t>Авторы теории тоталитаризма</a:t>
            </a:r>
          </a:p>
        </p:txBody>
      </p:sp>
      <p:pic>
        <p:nvPicPr>
          <p:cNvPr id="23555" name="Rectangle 5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8538" y="3500438"/>
            <a:ext cx="2374900" cy="2952750"/>
          </a:xfrm>
        </p:spPr>
      </p:pic>
      <p:pic>
        <p:nvPicPr>
          <p:cNvPr id="23557" name="Rectangle 7"/>
          <p:cNvPicPr>
            <a:picLocks noGrp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1196975"/>
            <a:ext cx="2166938" cy="2879725"/>
          </a:xfrm>
        </p:spPr>
      </p:pic>
      <p:sp>
        <p:nvSpPr>
          <p:cNvPr id="23561" name="Rectangle 9"/>
          <p:cNvSpPr>
            <a:spLocks noGrp="1"/>
          </p:cNvSpPr>
          <p:nvPr>
            <p:ph type="body" sz="half" idx="4294967295"/>
          </p:nvPr>
        </p:nvSpPr>
        <p:spPr>
          <a:xfrm>
            <a:off x="4643438" y="1341438"/>
            <a:ext cx="4038600" cy="4995862"/>
          </a:xfrm>
        </p:spPr>
        <p:txBody>
          <a:bodyPr/>
          <a:lstStyle/>
          <a:p>
            <a:r>
              <a:rPr lang="ru-RU" sz="3200" b="1" smtClean="0">
                <a:latin typeface="Arial" charset="0"/>
              </a:rPr>
              <a:t>Збигнев  Бжезински</a:t>
            </a:r>
          </a:p>
          <a:p>
            <a:endParaRPr lang="ru-RU" sz="3200" b="1" smtClean="0">
              <a:latin typeface="Arial" charset="0"/>
            </a:endParaRPr>
          </a:p>
          <a:p>
            <a:endParaRPr lang="ru-RU" sz="3200" b="1" smtClean="0">
              <a:latin typeface="Arial" charset="0"/>
            </a:endParaRPr>
          </a:p>
          <a:p>
            <a:endParaRPr lang="ru-RU" sz="3200" b="1" smtClean="0">
              <a:latin typeface="Arial" charset="0"/>
            </a:endParaRPr>
          </a:p>
          <a:p>
            <a:endParaRPr lang="ru-RU" sz="3200" b="1" smtClean="0">
              <a:latin typeface="Arial" charset="0"/>
            </a:endParaRPr>
          </a:p>
          <a:p>
            <a:endParaRPr lang="ru-RU" sz="3200" b="1" smtClean="0">
              <a:latin typeface="Arial" charset="0"/>
            </a:endParaRPr>
          </a:p>
          <a:p>
            <a:r>
              <a:rPr lang="ru-RU" sz="3200" b="1" smtClean="0">
                <a:latin typeface="Arial" charset="0"/>
              </a:rPr>
              <a:t>Карл Иоахим  Фридрих </a:t>
            </a:r>
          </a:p>
          <a:p>
            <a:endParaRPr lang="ru-RU" sz="3200" b="1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3200" b="1" smtClean="0">
                <a:latin typeface="Arial" charset="0"/>
              </a:rPr>
              <a:t>   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sz="half" idx="1"/>
          </p:nvPr>
        </p:nvSpPr>
        <p:spPr>
          <a:xfrm>
            <a:off x="1476375" y="333375"/>
            <a:ext cx="3527425" cy="60483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5" name="Содержимое 3"/>
          <p:cNvSpPr>
            <a:spLocks noGrp="1"/>
          </p:cNvSpPr>
          <p:nvPr>
            <p:ph sz="half" idx="2"/>
          </p:nvPr>
        </p:nvSpPr>
        <p:spPr>
          <a:xfrm>
            <a:off x="5076825" y="333375"/>
            <a:ext cx="3816350" cy="60483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0648"/>
            <a:ext cx="864096" cy="63367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Условия появления тоталитаризма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6375" y="5732463"/>
            <a:ext cx="7488238" cy="8651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Прогресс цивилизации (просвещение, грамотность, демократия, права человека, выборы, оппозиция) создал условия для тоталитарных идей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6375" y="260350"/>
            <a:ext cx="3527425" cy="14398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Средства массовой информации и их потребители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3800" y="260350"/>
            <a:ext cx="3889375" cy="14398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 способствовало трансформации научных теорий переустройства общества из достояния отдельных специалистов в идеологию масс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76375" y="1700213"/>
            <a:ext cx="3527425" cy="2233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Массовые политические партии как рычаг влияния на общественно-политическое и социальное развитие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3800" y="1700213"/>
            <a:ext cx="3889375" cy="2233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 произошло в результате отмены цензов(имущественного и оседлости) отмены половых и возрастных ограничений при выборах; демократические нормы привели к тому, что победившая партия выступила вершителем судеб всего общества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3800" y="3933825"/>
            <a:ext cx="3889375" cy="172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 произошло в годы Первой мировой войны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76375" y="3933825"/>
            <a:ext cx="3527425" cy="172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Практический опыт управления обществом и социально-политическими процессами: концентрация ресурсов государством, милитаризация труда и др.</a:t>
            </a:r>
          </a:p>
        </p:txBody>
      </p:sp>
      <p:cxnSp>
        <p:nvCxnSpPr>
          <p:cNvPr id="14" name="Прямая соединительная линия 13"/>
          <p:cNvCxnSpPr>
            <a:endCxn id="7" idx="1"/>
          </p:cNvCxnSpPr>
          <p:nvPr/>
        </p:nvCxnSpPr>
        <p:spPr>
          <a:xfrm>
            <a:off x="1042988" y="981075"/>
            <a:ext cx="433387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12" idx="1"/>
          </p:cNvCxnSpPr>
          <p:nvPr/>
        </p:nvCxnSpPr>
        <p:spPr>
          <a:xfrm>
            <a:off x="1042988" y="4797425"/>
            <a:ext cx="433387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042988" y="2708275"/>
            <a:ext cx="433387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endCxn id="6" idx="1"/>
          </p:cNvCxnSpPr>
          <p:nvPr/>
        </p:nvCxnSpPr>
        <p:spPr>
          <a:xfrm>
            <a:off x="1042988" y="6165850"/>
            <a:ext cx="433387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  <a:effectLst/>
              </a:rPr>
              <a:t>Элементы тоталитаризма</a:t>
            </a:r>
            <a:endParaRPr lang="ru-RU" sz="400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6896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Массовость</a:t>
            </a: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Стандартизация</a:t>
            </a: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Растворение индивида в массе (народе, классе, нации)</a:t>
            </a: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Одна-единственная и исключительная истина и один-единственный ее обладатель (класс – партия – государство – народ- нация)</a:t>
            </a: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Давлеющий коллективизм</a:t>
            </a: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Идеализация государства</a:t>
            </a: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Трактователь истины – вождь</a:t>
            </a: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Мессианство (идея избавления)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65618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Для устойчивого существования тоталитарной системы необходима широкая социальная база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68313" y="2205038"/>
            <a:ext cx="8229600" cy="42481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68313" y="2205038"/>
            <a:ext cx="4103687" cy="32400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70C0"/>
                </a:solidFill>
              </a:rPr>
              <a:t>Либо продуктом исторического развития общества (Россия)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2205038"/>
            <a:ext cx="4103688" cy="32400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70C0"/>
                </a:solidFill>
              </a:rPr>
              <a:t>Либо продуктом чрезвычайных обстоятельств, в которые попало общество (Германия)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84438" y="2205038"/>
            <a:ext cx="4248150" cy="9366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Социальная база является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2060"/>
                </a:solidFill>
                <a:effectLst/>
              </a:rPr>
              <a:t>Виды тоталитаризма</a:t>
            </a:r>
            <a:endParaRPr lang="ru-RU" sz="3600" dirty="0">
              <a:solidFill>
                <a:srgbClr val="002060"/>
              </a:solidFill>
              <a:effectLst/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543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981075"/>
            <a:ext cx="3095625" cy="576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C00000"/>
                </a:solidFill>
              </a:rPr>
              <a:t>Левый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51500" y="981075"/>
            <a:ext cx="3024188" cy="576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C00000"/>
                </a:solidFill>
              </a:rPr>
              <a:t>Правый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556792"/>
            <a:ext cx="3096344" cy="12241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СССР: сталинизм (интернациональный социализм)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Китай: маоизм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63938" y="1557338"/>
            <a:ext cx="2087562" cy="12239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70C0"/>
                </a:solidFill>
              </a:rPr>
              <a:t>Страна и название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1556792"/>
            <a:ext cx="3024336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Италия: фашизм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Германия: национал-социализм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2780928"/>
            <a:ext cx="3096344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Рабочего класса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63938" y="2781300"/>
            <a:ext cx="2087562" cy="5762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Приоритет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652120" y="2780928"/>
            <a:ext cx="3024336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Нации, расы, этноса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63938" y="3357563"/>
            <a:ext cx="2087562" cy="10080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Идеологическая основа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652120" y="3356992"/>
            <a:ext cx="3024336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Расизм, национализм, идеологические теории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3356992"/>
            <a:ext cx="3096344" cy="1008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Марксизм, материализм, экономический детерминизм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4365104"/>
            <a:ext cx="3096344" cy="1008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Равенство всех людей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563938" y="4365625"/>
            <a:ext cx="2087562" cy="10080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rgbClr val="0070C0"/>
                </a:solidFill>
              </a:rPr>
              <a:t>Осново-полагающая</a:t>
            </a:r>
            <a:r>
              <a:rPr lang="ru-RU" sz="2000" b="1" dirty="0">
                <a:solidFill>
                  <a:srgbClr val="0070C0"/>
                </a:solidFill>
              </a:rPr>
              <a:t> идея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652120" y="4365104"/>
            <a:ext cx="3024336" cy="1008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Естественное неравенство людей, народов, наций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67544" y="5373216"/>
            <a:ext cx="3096344" cy="9361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Классовые ценности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63938" y="5373688"/>
            <a:ext cx="2087562" cy="93503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Доминирующие ценности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652120" y="5373216"/>
            <a:ext cx="3024336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Националистические ценности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animBg="1"/>
      <p:bldP spid="11" grpId="0" animBg="1"/>
      <p:bldP spid="14" grpId="0" animBg="1"/>
      <p:bldP spid="19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21442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Лидеры тоталитарных режимов</a:t>
            </a:r>
          </a:p>
        </p:txBody>
      </p:sp>
      <p:sp>
        <p:nvSpPr>
          <p:cNvPr id="28675" name="Rectangle 5"/>
          <p:cNvSpPr>
            <a:spLocks noGrp="1"/>
          </p:cNvSpPr>
          <p:nvPr>
            <p:ph type="body" sz="half" idx="1"/>
          </p:nvPr>
        </p:nvSpPr>
        <p:spPr>
          <a:xfrm>
            <a:off x="250824" y="1628775"/>
            <a:ext cx="8678894" cy="5014935"/>
          </a:xfrm>
        </p:spPr>
        <p:txBody>
          <a:bodyPr/>
          <a:lstStyle/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  <a:p>
            <a:pPr eaLnBrk="1" hangingPunct="1">
              <a:buNone/>
            </a:pPr>
            <a:endParaRPr lang="ru-RU" b="1" dirty="0" smtClean="0"/>
          </a:p>
          <a:p>
            <a:pPr eaLnBrk="1" hangingPunct="1">
              <a:buNone/>
            </a:pPr>
            <a:r>
              <a:rPr lang="ru-RU" b="1" dirty="0" smtClean="0"/>
              <a:t>СССР – И.В. Сталин      Германия – Адольф Гитлер</a:t>
            </a:r>
          </a:p>
        </p:txBody>
      </p:sp>
      <p:pic>
        <p:nvPicPr>
          <p:cNvPr id="2867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28" y="1214422"/>
            <a:ext cx="6265862" cy="4708525"/>
          </a:xfr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2867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C000"/>
                </a:solidFill>
              </a:rPr>
              <a:t>Политические режимы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908050"/>
            <a:ext cx="4316412" cy="57610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700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316413" cy="57610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908050"/>
            <a:ext cx="1439862" cy="13684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Линии сравнения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19250" y="908050"/>
            <a:ext cx="7345363" cy="504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Виды  режимов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9250" y="1412875"/>
            <a:ext cx="2305050" cy="863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Демократический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4300" y="1412875"/>
            <a:ext cx="5040313" cy="431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Недемократический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24300" y="1844675"/>
            <a:ext cx="2519363" cy="431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11111"/>
                </a:solidFill>
              </a:rPr>
              <a:t>Тоталитарный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443663" y="1844675"/>
            <a:ext cx="2520950" cy="431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11111"/>
                </a:solidFill>
              </a:rPr>
              <a:t>Авторитарный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388" y="2276475"/>
            <a:ext cx="1439862" cy="24479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990033"/>
                </a:solidFill>
              </a:rPr>
              <a:t>1. Формы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19250" y="2276475"/>
            <a:ext cx="2305050" cy="24479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Непосредственная и представительная  демократи</a:t>
            </a:r>
            <a:r>
              <a:rPr lang="ru-RU" dirty="0">
                <a:solidFill>
                  <a:srgbClr val="002060"/>
                </a:solidFill>
              </a:rPr>
              <a:t>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24300" y="2276475"/>
            <a:ext cx="2519363" cy="24479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Итальянский фашизм, немецкий  национал-социализм, советский социализм, китайский маоизм</a:t>
            </a:r>
          </a:p>
        </p:txBody>
      </p:sp>
      <p:sp>
        <p:nvSpPr>
          <p:cNvPr id="14" name="Прямоугольник 13"/>
          <p:cNvSpPr/>
          <p:nvPr/>
        </p:nvSpPr>
        <p:spPr>
          <a:xfrm rot="10800000" flipH="1" flipV="1">
            <a:off x="6443663" y="2276475"/>
            <a:ext cx="2520950" cy="24479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От буржуазных, социалистических до военно-диктаторских (например, военный режим Пиночета в Чили, теократический режим аятоллы Хомейни в Иране)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9388" y="4724400"/>
            <a:ext cx="1439862" cy="19446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990033"/>
                </a:solidFill>
              </a:rPr>
              <a:t>2.   </a:t>
            </a:r>
            <a:r>
              <a:rPr lang="ru-RU" b="1" dirty="0" err="1">
                <a:solidFill>
                  <a:srgbClr val="990033"/>
                </a:solidFill>
              </a:rPr>
              <a:t>Социаль-ная</a:t>
            </a:r>
            <a:r>
              <a:rPr lang="ru-RU" b="1" dirty="0">
                <a:solidFill>
                  <a:srgbClr val="990033"/>
                </a:solidFill>
              </a:rPr>
              <a:t> база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619250" y="4724400"/>
            <a:ext cx="2305050" cy="19446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Опора на большинство населения, которое сознательно поддерживает демократические ценности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924300" y="4724400"/>
            <a:ext cx="2519363" cy="19446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Опора  на массовые движения люмпенизированных слоев населения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443663" y="4724400"/>
            <a:ext cx="2520950" cy="19446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Опора на традиционные социальные институты – бюрократию, армию, церковь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  <p:bldP spid="12" grpId="0" animBg="1"/>
      <p:bldP spid="13" grpId="0" animBg="1"/>
      <p:bldP spid="14" grpId="0" animBg="1"/>
      <p:bldP spid="15" grpId="0" build="allAtOnce" animBg="1"/>
      <p:bldP spid="16" grpId="0" animBg="1"/>
      <p:bldP spid="17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C000"/>
                </a:solidFill>
              </a:rPr>
              <a:t>Политические режимы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289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244975" cy="52895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765175"/>
            <a:ext cx="1584325" cy="12239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Линии сравнения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63713" y="765175"/>
            <a:ext cx="7129462" cy="431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Виды режимов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63713" y="1196975"/>
            <a:ext cx="2303462" cy="7921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Демократический</a:t>
            </a:r>
            <a:r>
              <a:rPr lang="ru-RU" dirty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67175" y="1196975"/>
            <a:ext cx="4826000" cy="431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Недемократический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67175" y="1628775"/>
            <a:ext cx="2449513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Тоталитарный </a:t>
            </a:r>
          </a:p>
        </p:txBody>
      </p:sp>
      <p:sp>
        <p:nvSpPr>
          <p:cNvPr id="10" name="Прямоугольник 9"/>
          <p:cNvSpPr/>
          <p:nvPr/>
        </p:nvSpPr>
        <p:spPr>
          <a:xfrm rot="10800000" flipH="1" flipV="1">
            <a:off x="6516688" y="1628775"/>
            <a:ext cx="237648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Авторитарный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388" y="1989138"/>
            <a:ext cx="1584325" cy="28797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990033"/>
                </a:solidFill>
              </a:rPr>
              <a:t>3. </a:t>
            </a:r>
            <a:r>
              <a:rPr lang="ru-RU" b="1" dirty="0" err="1">
                <a:solidFill>
                  <a:srgbClr val="990033"/>
                </a:solidFill>
              </a:rPr>
              <a:t>Государ-ственное</a:t>
            </a:r>
            <a:r>
              <a:rPr lang="ru-RU" b="1" dirty="0">
                <a:solidFill>
                  <a:srgbClr val="990033"/>
                </a:solidFill>
              </a:rPr>
              <a:t> устройство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63713" y="1989138"/>
            <a:ext cx="2303462" cy="28797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Правовое государство, построенное на основе разделения и взаимного контроля властей, ориентация на удовлетворение потребностей населения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67175" y="1989138"/>
            <a:ext cx="2449513" cy="28797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«Всеобщее государство», осуществляющее тотальный (полный) контроль всех сторон частной и общественной жизни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16688" y="1989138"/>
            <a:ext cx="2376487" cy="28797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Традиционное государство, поддерживающее общественный порядок путем жесткого контроля определенных секторов общественной жизни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9388" y="4868863"/>
            <a:ext cx="1584325" cy="7921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990033"/>
                </a:solidFill>
              </a:rPr>
              <a:t>4. Партийная система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63713" y="4868863"/>
            <a:ext cx="2303462" cy="7921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Многопартийность</a:t>
            </a:r>
            <a:r>
              <a:rPr lang="ru-RU" dirty="0">
                <a:solidFill>
                  <a:srgbClr val="663300"/>
                </a:solidFill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067175" y="4868863"/>
            <a:ext cx="2449513" cy="7921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Господство одной партии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516688" y="4868863"/>
            <a:ext cx="2376487" cy="7921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  <a:ea typeface="Arial Unicode MS" pitchFamily="34" charset="-128"/>
                <a:cs typeface="Arial Unicode MS" pitchFamily="34" charset="-128"/>
              </a:rPr>
              <a:t>Правящая партия </a:t>
            </a:r>
            <a:r>
              <a:rPr lang="ru-RU" b="1" dirty="0" err="1">
                <a:solidFill>
                  <a:srgbClr val="663300"/>
                </a:solidFill>
                <a:ea typeface="Arial Unicode MS" pitchFamily="34" charset="-128"/>
                <a:cs typeface="Arial Unicode MS" pitchFamily="34" charset="-128"/>
              </a:rPr>
              <a:t>огосударствлен</a:t>
            </a:r>
            <a:r>
              <a:rPr lang="ru-RU" dirty="0" err="1">
                <a:solidFill>
                  <a:srgbClr val="663300"/>
                </a:solidFill>
                <a:ea typeface="Arial Unicode MS" pitchFamily="34" charset="-128"/>
                <a:cs typeface="Arial Unicode MS" pitchFamily="34" charset="-128"/>
              </a:rPr>
              <a:t>а</a:t>
            </a:r>
            <a:endParaRPr lang="ru-RU" dirty="0">
              <a:solidFill>
                <a:srgbClr val="66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9388" y="5661025"/>
            <a:ext cx="1584325" cy="9366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990033"/>
                </a:solidFill>
              </a:rPr>
              <a:t>5. Оппозиция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763713" y="5661025"/>
            <a:ext cx="2303462" cy="9366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Действует легально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067175" y="5661025"/>
            <a:ext cx="2449513" cy="9366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Отрицается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516688" y="5661025"/>
            <a:ext cx="2376487" cy="9366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Ее деятельность ограничена жесткими рамками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  <p:bldP spid="12" grpId="0" animBg="1"/>
      <p:bldP spid="13" grpId="0" animBg="1"/>
      <p:bldP spid="14" grpId="0" animBg="1"/>
      <p:bldP spid="15" grpId="0" build="allAtOnce" animBg="1"/>
      <p:bldP spid="16" grpId="0" animBg="1"/>
      <p:bldP spid="17" grpId="0" animBg="1"/>
      <p:bldP spid="18" grpId="0" animBg="1"/>
      <p:bldP spid="20" grpId="0" build="allAtOnce" animBg="1"/>
      <p:bldP spid="21" grpId="0" animBg="1"/>
      <p:bldP spid="22" grpId="0" animBg="1"/>
      <p:bldP spid="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C000"/>
                </a:solidFill>
              </a:rPr>
              <a:t>Политические режимы</a:t>
            </a:r>
            <a:endParaRPr lang="ru-RU" dirty="0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179388" y="908050"/>
            <a:ext cx="8713787" cy="57610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79388" y="692150"/>
            <a:ext cx="1584325" cy="12239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Линии сравнения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3713" y="692150"/>
            <a:ext cx="7200900" cy="4333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Виды режимов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63713" y="1125538"/>
            <a:ext cx="2303462" cy="7905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Демократический</a:t>
            </a:r>
            <a:r>
              <a:rPr lang="ru-RU" sz="2000" b="1" dirty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67175" y="1125538"/>
            <a:ext cx="4897438" cy="358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Недемократический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67175" y="1484313"/>
            <a:ext cx="2449513" cy="431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11111"/>
                </a:solidFill>
              </a:rPr>
              <a:t>Тоталитарный</a:t>
            </a:r>
            <a:r>
              <a:rPr lang="ru-RU" sz="2000" b="1" dirty="0"/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516688" y="1484313"/>
            <a:ext cx="2447925" cy="431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11111"/>
                </a:solidFill>
              </a:rPr>
              <a:t>Авторитарный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388" y="1916113"/>
            <a:ext cx="1562100" cy="13684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990033"/>
                </a:solidFill>
              </a:rPr>
              <a:t>6. Правовой принцип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63713" y="1916113"/>
            <a:ext cx="2303462" cy="13684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Разрешено все, что не  запрещено законом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67175" y="1916113"/>
            <a:ext cx="2449513" cy="13684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Запрещено все, что не разрешено законом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16688" y="1916113"/>
            <a:ext cx="2447925" cy="13684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Все, что касается политической деятельности, строго регламентировано властью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9388" y="3284538"/>
            <a:ext cx="1584325" cy="27368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990033"/>
                </a:solidFill>
              </a:rPr>
              <a:t>7. Права и свободы граждан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63713" y="3284538"/>
            <a:ext cx="2303462" cy="27368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Большой объем прав и свобод граждан, которые не только провозглашается, но и гарантируются фактически. Закон  защищает права и свободы граждан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67175" y="3284538"/>
            <a:ext cx="2449513" cy="27368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Права и свободы граждан </a:t>
            </a:r>
            <a:r>
              <a:rPr lang="ru-RU" b="1">
                <a:solidFill>
                  <a:srgbClr val="663300"/>
                </a:solidFill>
              </a:rPr>
              <a:t>лишь декларируются, </a:t>
            </a:r>
            <a:r>
              <a:rPr lang="ru-RU" b="1" dirty="0">
                <a:solidFill>
                  <a:srgbClr val="663300"/>
                </a:solidFill>
              </a:rPr>
              <a:t>люди совершенно беззащитны перед произволом власти. Закон защищает не личность, а государство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688" y="3284538"/>
            <a:ext cx="2447925" cy="27368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Существенно ограничены, особенно в политической сфере. Закон преимущественно стоит на защите интересов государства, а не личности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1" grpId="0" animBg="1"/>
      <p:bldP spid="12" grpId="0" animBg="1"/>
      <p:bldP spid="13" grpId="0" animBg="1"/>
      <p:bldP spid="14" grpId="0" build="allAtOnce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0483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1196975"/>
            <a:ext cx="2951162" cy="93662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11111"/>
                </a:solidFill>
              </a:rPr>
              <a:t>Политический плюрализм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35375" y="1196975"/>
            <a:ext cx="5113338" cy="93662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11111"/>
                </a:solidFill>
              </a:rPr>
              <a:t>Политический монополизм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8313" y="4437063"/>
            <a:ext cx="5327650" cy="93662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11111"/>
                </a:solidFill>
              </a:rPr>
              <a:t>Экономический плюрализм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84888" y="4437063"/>
            <a:ext cx="2735262" cy="86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11111"/>
                </a:solidFill>
              </a:rPr>
              <a:t>Экономический монополизм</a:t>
            </a:r>
          </a:p>
        </p:txBody>
      </p:sp>
      <p:sp>
        <p:nvSpPr>
          <p:cNvPr id="11" name="Овал 10"/>
          <p:cNvSpPr/>
          <p:nvPr/>
        </p:nvSpPr>
        <p:spPr>
          <a:xfrm>
            <a:off x="395288" y="2781300"/>
            <a:ext cx="2663825" cy="1008063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Демократия</a:t>
            </a:r>
          </a:p>
        </p:txBody>
      </p:sp>
      <p:sp>
        <p:nvSpPr>
          <p:cNvPr id="12" name="Овал 11"/>
          <p:cNvSpPr/>
          <p:nvPr/>
        </p:nvSpPr>
        <p:spPr>
          <a:xfrm>
            <a:off x="6156325" y="2781300"/>
            <a:ext cx="2592388" cy="1008063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Тоталитаризм</a:t>
            </a:r>
          </a:p>
        </p:txBody>
      </p:sp>
      <p:sp>
        <p:nvSpPr>
          <p:cNvPr id="13" name="Овал 12"/>
          <p:cNvSpPr/>
          <p:nvPr/>
        </p:nvSpPr>
        <p:spPr>
          <a:xfrm>
            <a:off x="3203575" y="2781300"/>
            <a:ext cx="2808288" cy="1008063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Авторитаризм</a:t>
            </a:r>
          </a:p>
        </p:txBody>
      </p:sp>
      <p:cxnSp>
        <p:nvCxnSpPr>
          <p:cNvPr id="15" name="Прямая соединительная линия 14"/>
          <p:cNvCxnSpPr>
            <a:stCxn id="5" idx="2"/>
            <a:endCxn id="5" idx="2"/>
          </p:cNvCxnSpPr>
          <p:nvPr/>
        </p:nvCxnSpPr>
        <p:spPr>
          <a:xfrm rot="5400000">
            <a:off x="1943100" y="21336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endCxn id="12" idx="0"/>
          </p:cNvCxnSpPr>
          <p:nvPr/>
        </p:nvCxnSpPr>
        <p:spPr>
          <a:xfrm rot="5400000">
            <a:off x="7127875" y="2457450"/>
            <a:ext cx="6477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13" idx="0"/>
          </p:cNvCxnSpPr>
          <p:nvPr/>
        </p:nvCxnSpPr>
        <p:spPr>
          <a:xfrm rot="16200000" flipH="1">
            <a:off x="4266407" y="2439193"/>
            <a:ext cx="647700" cy="3651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11" idx="4"/>
          </p:cNvCxnSpPr>
          <p:nvPr/>
        </p:nvCxnSpPr>
        <p:spPr>
          <a:xfrm rot="16200000" flipH="1">
            <a:off x="1421607" y="4094956"/>
            <a:ext cx="647700" cy="3651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12" idx="4"/>
            <a:endCxn id="10" idx="0"/>
          </p:cNvCxnSpPr>
          <p:nvPr/>
        </p:nvCxnSpPr>
        <p:spPr>
          <a:xfrm rot="5400000">
            <a:off x="7127875" y="4113213"/>
            <a:ext cx="6477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13" idx="4"/>
          </p:cNvCxnSpPr>
          <p:nvPr/>
        </p:nvCxnSpPr>
        <p:spPr>
          <a:xfrm rot="16200000" flipH="1">
            <a:off x="4302126" y="4095750"/>
            <a:ext cx="647700" cy="3492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endCxn id="11" idx="0"/>
          </p:cNvCxnSpPr>
          <p:nvPr/>
        </p:nvCxnSpPr>
        <p:spPr>
          <a:xfrm rot="5400000">
            <a:off x="1421607" y="2439193"/>
            <a:ext cx="647700" cy="3651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C000"/>
                </a:solidFill>
              </a:rPr>
              <a:t>Политические режимы</a:t>
            </a: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250825" y="981075"/>
            <a:ext cx="8642350" cy="568801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0825" y="765175"/>
            <a:ext cx="1512888" cy="115093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Линии сравнения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3713" y="765175"/>
            <a:ext cx="7129462" cy="431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70C0"/>
                </a:solidFill>
              </a:rPr>
              <a:t>Виды режимов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16688" y="1557338"/>
            <a:ext cx="2376487" cy="358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11111"/>
                </a:solidFill>
              </a:rPr>
              <a:t>Авторитарный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67175" y="1557338"/>
            <a:ext cx="2449513" cy="358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11111"/>
                </a:solidFill>
              </a:rPr>
              <a:t>Тоталитарный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67175" y="1196975"/>
            <a:ext cx="4826000" cy="3603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Недемократический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63713" y="1196975"/>
            <a:ext cx="2303462" cy="7191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Демократический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0825" y="1916113"/>
            <a:ext cx="1512888" cy="16573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990033"/>
                </a:solidFill>
              </a:rPr>
              <a:t>8. Экономика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63713" y="1916113"/>
            <a:ext cx="2303462" cy="16573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Смешанная экономика, доминирует частный сектор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067175" y="1916113"/>
            <a:ext cx="2449513" cy="16573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Централизованная экономика, государственное планирование с милитаристской направленностью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16688" y="1916113"/>
            <a:ext cx="2376487" cy="16573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Обширный государственный сектор может уживаться с рыночной экономикой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0825" y="3573463"/>
            <a:ext cx="1512888" cy="1655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990033"/>
                </a:solidFill>
              </a:rPr>
              <a:t>9. Идеология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63713" y="3573463"/>
            <a:ext cx="2303462" cy="1655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Политический плюрализм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067175" y="3573463"/>
            <a:ext cx="2449513" cy="1655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Существует единственная обязательная официальная идеология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688" y="3573463"/>
            <a:ext cx="2376487" cy="16557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Доминирует официальная идеология, но допускается наличие других идейных течений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50825" y="5229225"/>
            <a:ext cx="1512888" cy="14398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990033"/>
                </a:solidFill>
              </a:rPr>
              <a:t>10. </a:t>
            </a:r>
            <a:r>
              <a:rPr lang="ru-RU" b="1" dirty="0" err="1">
                <a:solidFill>
                  <a:srgbClr val="990033"/>
                </a:solidFill>
              </a:rPr>
              <a:t>Каратель-ные</a:t>
            </a:r>
            <a:r>
              <a:rPr lang="ru-RU" b="1" dirty="0">
                <a:solidFill>
                  <a:srgbClr val="990033"/>
                </a:solidFill>
              </a:rPr>
              <a:t> органы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763713" y="5229225"/>
            <a:ext cx="2303462" cy="14398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Строго подчиняются закону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067175" y="5229225"/>
            <a:ext cx="2449513" cy="14398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Пронизывают все сферы жизни общества, фактически бесконтрольны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516688" y="5229225"/>
            <a:ext cx="2376487" cy="14176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Важный элемент государственного аппарата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1" grpId="0" animBg="1"/>
      <p:bldP spid="12" grpId="0" animBg="1"/>
      <p:bldP spid="13" grpId="0" animBg="1"/>
      <p:bldP spid="14" grpId="0" build="allAtOnce" animBg="1"/>
      <p:bldP spid="15" grpId="0" animBg="1"/>
      <p:bldP spid="16" grpId="0" animBg="1"/>
      <p:bldP spid="17" grpId="0" animBg="1"/>
      <p:bldP spid="18" grpId="0" build="allAtOnce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45259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200" b="1" smtClean="0">
                <a:solidFill>
                  <a:schemeClr val="bg1"/>
                </a:solidFill>
              </a:rPr>
              <a:t>Степень свободы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200" b="1" smtClean="0">
                <a:solidFill>
                  <a:schemeClr val="bg1"/>
                </a:solidFill>
              </a:rPr>
              <a:t>личности в обществе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200" b="1" smtClean="0">
                <a:solidFill>
                  <a:schemeClr val="bg1"/>
                </a:solidFill>
              </a:rPr>
              <a:t>и государстве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200" b="1" smtClean="0">
                <a:solidFill>
                  <a:schemeClr val="bg1"/>
                </a:solidFill>
              </a:rPr>
              <a:t>(объем прав и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200" b="1" smtClean="0">
                <a:solidFill>
                  <a:schemeClr val="bg1"/>
                </a:solidFill>
              </a:rPr>
              <a:t>обязанностей)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413" cy="4525963"/>
          </a:xfrm>
        </p:spPr>
        <p:txBody>
          <a:bodyPr/>
          <a:lstStyle/>
          <a:p>
            <a:pPr eaLnBrk="1" hangingPunct="1"/>
            <a:r>
              <a:rPr lang="ru-RU" smtClean="0"/>
              <a:t>               </a:t>
            </a:r>
            <a:r>
              <a:rPr lang="ru-RU" sz="2200" b="1" smtClean="0">
                <a:solidFill>
                  <a:schemeClr val="bg1"/>
                </a:solidFill>
              </a:rPr>
              <a:t>Форму и степень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b="1" smtClean="0">
                <a:solidFill>
                  <a:schemeClr val="bg1"/>
                </a:solidFill>
              </a:rPr>
              <a:t>                       реального участия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b="1" smtClean="0">
                <a:solidFill>
                  <a:schemeClr val="bg1"/>
                </a:solidFill>
              </a:rPr>
              <a:t>                        личности в жизни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b="1" smtClean="0">
                <a:solidFill>
                  <a:schemeClr val="bg1"/>
                </a:solidFill>
              </a:rPr>
              <a:t>                        общества 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b="1" smtClean="0">
                <a:solidFill>
                  <a:schemeClr val="bg1"/>
                </a:solidFill>
              </a:rPr>
              <a:t>                        государства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b="1" smtClean="0"/>
              <a:t>                    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627784" y="2204864"/>
            <a:ext cx="3600400" cy="2952328"/>
          </a:xfrm>
          <a:prstGeom prst="triangle">
            <a:avLst>
              <a:gd name="adj" fmla="val 4939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Политический режим определяет отношение между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1340768"/>
            <a:ext cx="2952328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Личностью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5301208"/>
            <a:ext cx="2304256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Государством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5301208"/>
            <a:ext cx="2376264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Обществом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4932040" y="2348880"/>
            <a:ext cx="1656184" cy="93610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показывает</a:t>
            </a:r>
          </a:p>
        </p:txBody>
      </p:sp>
      <p:sp>
        <p:nvSpPr>
          <p:cNvPr id="10" name="Стрелка влево 9"/>
          <p:cNvSpPr/>
          <p:nvPr/>
        </p:nvSpPr>
        <p:spPr>
          <a:xfrm>
            <a:off x="2123728" y="2276872"/>
            <a:ext cx="1770496" cy="1008112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показывает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5" grpId="0" animBg="1"/>
      <p:bldP spid="6" grpId="0" build="allAtOnce" animBg="1"/>
      <p:bldP spid="7" grpId="0" build="allAtOnce" animBg="1"/>
      <p:bldP spid="8" grpId="0" build="allAtOnce" animBg="1"/>
      <p:bldP spid="9" grpId="0" build="allAtOnce" animBg="1"/>
      <p:bldP spid="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845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В абсолютно чистом виде политические режимы редки. Во всяком обществе постоянно присутствуют и взаимодействуют в разных формах либеральная и тоталитарная тенденции.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FF0000"/>
                </a:solidFill>
              </a:rPr>
              <a:t>Демократия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C00000"/>
                </a:solidFill>
                <a:effectLst/>
              </a:rPr>
              <a:t>Демократия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solidFill>
                  <a:srgbClr val="002060"/>
                </a:solidFill>
                <a:effectLst/>
              </a:rPr>
              <a:t> – власть народа (от греч. «демос» – народ, «</a:t>
            </a:r>
            <a:r>
              <a:rPr lang="ru-RU" sz="3200" dirty="0" err="1" smtClean="0">
                <a:solidFill>
                  <a:srgbClr val="002060"/>
                </a:solidFill>
                <a:effectLst/>
              </a:rPr>
              <a:t>кратос</a:t>
            </a:r>
            <a:r>
              <a:rPr lang="ru-RU" sz="3200" dirty="0" smtClean="0">
                <a:solidFill>
                  <a:srgbClr val="002060"/>
                </a:solidFill>
                <a:effectLst/>
              </a:rPr>
              <a:t>» – власть)</a:t>
            </a:r>
            <a:endParaRPr lang="ru-RU" sz="3200" dirty="0">
              <a:solidFill>
                <a:srgbClr val="002060"/>
              </a:solidFill>
              <a:effectLst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00213"/>
            <a:ext cx="4038600" cy="44259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0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27488" cy="43529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1844824"/>
            <a:ext cx="4032448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Демократия – это власть народа, исходящая от народа и для народа.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А. Линкольн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4008" y="1844824"/>
            <a:ext cx="4032448" cy="1634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Демократия – это когда народ сам определяет свою судьбу.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А.Солженицын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4076700"/>
            <a:ext cx="4032250" cy="20891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Демократия зародилась в Древней Греции в </a:t>
            </a:r>
            <a:r>
              <a:rPr lang="en-US" sz="2400" b="1" dirty="0">
                <a:solidFill>
                  <a:srgbClr val="002060"/>
                </a:solidFill>
              </a:rPr>
              <a:t>VI </a:t>
            </a:r>
            <a:r>
              <a:rPr lang="ru-RU" sz="2400" b="1" dirty="0">
                <a:solidFill>
                  <a:srgbClr val="002060"/>
                </a:solidFill>
              </a:rPr>
              <a:t>в. до н.э.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</a:rPr>
              <a:t>Это реформы Солона и </a:t>
            </a:r>
            <a:r>
              <a:rPr lang="ru-RU" sz="2400" b="1" dirty="0" err="1">
                <a:solidFill>
                  <a:srgbClr val="0070C0"/>
                </a:solidFill>
              </a:rPr>
              <a:t>Клисфена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463" y="4076700"/>
            <a:ext cx="4032250" cy="20669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Расцвет (пик) демократии в Афинах – </a:t>
            </a:r>
            <a:r>
              <a:rPr lang="en-US" sz="2400" b="1" dirty="0">
                <a:solidFill>
                  <a:srgbClr val="002060"/>
                </a:solidFill>
              </a:rPr>
              <a:t>V</a:t>
            </a:r>
            <a:r>
              <a:rPr lang="ru-RU" sz="2400" b="1" dirty="0">
                <a:solidFill>
                  <a:srgbClr val="002060"/>
                </a:solidFill>
              </a:rPr>
              <a:t>в.до н.э.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</a:rPr>
              <a:t>Это реформы </a:t>
            </a:r>
            <a:r>
              <a:rPr lang="ru-RU" sz="2400" b="1" dirty="0" err="1">
                <a:solidFill>
                  <a:srgbClr val="0070C0"/>
                </a:solidFill>
              </a:rPr>
              <a:t>Эфиальта</a:t>
            </a:r>
            <a:r>
              <a:rPr lang="ru-RU" sz="2400" b="1" dirty="0">
                <a:solidFill>
                  <a:srgbClr val="0070C0"/>
                </a:solidFill>
              </a:rPr>
              <a:t> и Перикла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 animBg="1"/>
      <p:bldP spid="6" grpId="0" build="p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4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24075" y="260350"/>
            <a:ext cx="4895850" cy="15621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Формально-юридические принципы демократии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8313" y="2133600"/>
            <a:ext cx="4032250" cy="148907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Власть принадлежит народу, народ –источник власти, его воля в конечном счете является решающей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8313" y="4868863"/>
            <a:ext cx="4032250" cy="15843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Признание подчинения меньшинства большинству при уважении интересов и мнений меньшинства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3438" y="2060575"/>
            <a:ext cx="4032250" cy="316865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Равенство всех перед законом: юридическое равноправие, наделение одинаковыми, законодательно закрепленными социально-политическими правами и свободами, в том числе равным правом на участие в управлении обществом и государством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16463" y="5516563"/>
            <a:ext cx="4032250" cy="9366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Право на многообразие политических объединений и политического мировоззрения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animBg="1"/>
      <p:bldP spid="7" grpId="0" animBg="1"/>
      <p:bldP spid="8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260350"/>
            <a:ext cx="2962275" cy="57943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8" name="Содержимое 3"/>
          <p:cNvSpPr>
            <a:spLocks noGrp="1"/>
          </p:cNvSpPr>
          <p:nvPr>
            <p:ph sz="half" idx="2"/>
          </p:nvPr>
        </p:nvSpPr>
        <p:spPr>
          <a:xfrm>
            <a:off x="3492500" y="333375"/>
            <a:ext cx="5194300" cy="579278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332656"/>
            <a:ext cx="1368152" cy="60486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Гарантии функционирования демократии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260648"/>
            <a:ext cx="5256584" cy="13681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111111"/>
                </a:solidFill>
              </a:rPr>
              <a:t>Создание системы контроля со стороны гражданского общества за деятельностью государственных органов и аппарата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1628800"/>
            <a:ext cx="5256584" cy="8640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111111"/>
                </a:solidFill>
              </a:rPr>
              <a:t>Ликвидация системы привилегий, связанных с обладанием властью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2492896"/>
            <a:ext cx="5256584" cy="14401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111111"/>
                </a:solidFill>
              </a:rPr>
              <a:t>Наличие возможностей для своевременного полного  политического информирования граждан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3933056"/>
            <a:ext cx="5256584" cy="9361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111111"/>
                </a:solidFill>
              </a:rPr>
              <a:t>Упрощение процедуры отзыва депутатов и смены чиновников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4869160"/>
            <a:ext cx="5256584" cy="151216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111111"/>
                </a:solidFill>
              </a:rPr>
              <a:t>Гарантии равноправия граждан, признание права каждого человека на критику властей и любых ее представителей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908175" y="5516563"/>
            <a:ext cx="1511300" cy="0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908175" y="836613"/>
            <a:ext cx="1511300" cy="0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0" idx="1"/>
          </p:cNvCxnSpPr>
          <p:nvPr/>
        </p:nvCxnSpPr>
        <p:spPr>
          <a:xfrm>
            <a:off x="1908175" y="2060575"/>
            <a:ext cx="15113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0" idx="1"/>
          </p:cNvCxnSpPr>
          <p:nvPr/>
        </p:nvCxnSpPr>
        <p:spPr>
          <a:xfrm flipV="1">
            <a:off x="1908175" y="4400550"/>
            <a:ext cx="1511300" cy="3651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endCxn id="0" idx="1"/>
          </p:cNvCxnSpPr>
          <p:nvPr/>
        </p:nvCxnSpPr>
        <p:spPr>
          <a:xfrm>
            <a:off x="1908175" y="3213100"/>
            <a:ext cx="15113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781</TotalTime>
  <Words>1348</Words>
  <Application>Microsoft Office PowerPoint</Application>
  <PresentationFormat>Экран (4:3)</PresentationFormat>
  <Paragraphs>239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Апекс</vt:lpstr>
      <vt:lpstr>Политический режим</vt:lpstr>
      <vt:lpstr>Политический режим  – это приемы и методы осуществления государственной власти</vt:lpstr>
      <vt:lpstr>Слайд 3</vt:lpstr>
      <vt:lpstr>Слайд 4</vt:lpstr>
      <vt:lpstr>Слайд 5</vt:lpstr>
      <vt:lpstr>Демократия</vt:lpstr>
      <vt:lpstr>Демократия  – власть народа (от греч. «демос» – народ, «кратос» – власть)</vt:lpstr>
      <vt:lpstr>Слайд 8</vt:lpstr>
      <vt:lpstr>Слайд 9</vt:lpstr>
      <vt:lpstr>Слайд 10</vt:lpstr>
      <vt:lpstr>Формы демократии</vt:lpstr>
      <vt:lpstr>Угроза демократии  (по А.Токвилю – фр. социолог)</vt:lpstr>
      <vt:lpstr>Слайд 13</vt:lpstr>
      <vt:lpstr>Авторитаризм</vt:lpstr>
      <vt:lpstr>– это политический режим, при котором власть осуществляется одной силой (личность, семья, партия, класс) при минимальном участии народа</vt:lpstr>
      <vt:lpstr>Слайд 16</vt:lpstr>
      <vt:lpstr>Слайд 17</vt:lpstr>
      <vt:lpstr>Тоталитаризм</vt:lpstr>
      <vt:lpstr>Слайд 19</vt:lpstr>
      <vt:lpstr>Признаки тоталитаризма по З. Бжезинскому и К. Фридриху  (амер. политол.), 1956 г.</vt:lpstr>
      <vt:lpstr>Авторы теории тоталитаризма</vt:lpstr>
      <vt:lpstr>Слайд 22</vt:lpstr>
      <vt:lpstr>Элементы тоталитаризма</vt:lpstr>
      <vt:lpstr>Для устойчивого существования тоталитарной системы необходима широкая социальная база</vt:lpstr>
      <vt:lpstr>Виды тоталитаризма</vt:lpstr>
      <vt:lpstr>Лидеры тоталитарных режимов</vt:lpstr>
      <vt:lpstr>Политические режимы</vt:lpstr>
      <vt:lpstr>Политические режимы</vt:lpstr>
      <vt:lpstr>Политические режимы</vt:lpstr>
      <vt:lpstr>Политические режимы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Политический режим</dc:title>
  <dc:creator>Эльмира</dc:creator>
  <cp:lastModifiedBy>SamLab.ws</cp:lastModifiedBy>
  <cp:revision>29</cp:revision>
  <dcterms:created xsi:type="dcterms:W3CDTF">2011-08-21T12:34:47Z</dcterms:created>
  <dcterms:modified xsi:type="dcterms:W3CDTF">2011-12-01T19:40:50Z</dcterms:modified>
</cp:coreProperties>
</file>