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7" r:id="rId4"/>
    <p:sldId id="288" r:id="rId5"/>
    <p:sldId id="262" r:id="rId6"/>
    <p:sldId id="258" r:id="rId7"/>
    <p:sldId id="259" r:id="rId8"/>
    <p:sldId id="260" r:id="rId9"/>
    <p:sldId id="261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7B80"/>
    <a:srgbClr val="CC00CC"/>
    <a:srgbClr val="A16B86"/>
    <a:srgbClr val="56F616"/>
    <a:srgbClr val="18BAF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A8D944-EBEE-413C-A716-352066158DF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3E3294-D283-4205-812C-1517E73EFB96}" type="pres">
      <dgm:prSet presAssocID="{2CA8D944-EBEE-413C-A716-352066158DF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B127DBEE-EB64-4322-9A0C-06EB63E8708F}" type="presOf" srcId="{2CA8D944-EBEE-413C-A716-352066158DF6}" destId="{2C3E3294-D283-4205-812C-1517E73EFB96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2CBC-B774-47C9-95DF-9E8942C52F1D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F0FB-75D3-4473-8BF6-5D9711097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2CBC-B774-47C9-95DF-9E8942C52F1D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F0FB-75D3-4473-8BF6-5D9711097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2CBC-B774-47C9-95DF-9E8942C52F1D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F0FB-75D3-4473-8BF6-5D9711097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2CBC-B774-47C9-95DF-9E8942C52F1D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F0FB-75D3-4473-8BF6-5D9711097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2CBC-B774-47C9-95DF-9E8942C52F1D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F0FB-75D3-4473-8BF6-5D9711097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2CBC-B774-47C9-95DF-9E8942C52F1D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F0FB-75D3-4473-8BF6-5D9711097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2CBC-B774-47C9-95DF-9E8942C52F1D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F0FB-75D3-4473-8BF6-5D9711097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2CBC-B774-47C9-95DF-9E8942C52F1D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F0FB-75D3-4473-8BF6-5D9711097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2CBC-B774-47C9-95DF-9E8942C52F1D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F0FB-75D3-4473-8BF6-5D9711097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2CBC-B774-47C9-95DF-9E8942C52F1D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F0FB-75D3-4473-8BF6-5D9711097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2CBC-B774-47C9-95DF-9E8942C52F1D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F0FB-75D3-4473-8BF6-5D9711097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12CBC-B774-47C9-95DF-9E8942C52F1D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6F0FB-75D3-4473-8BF6-5D9711097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1"/>
            <a:ext cx="7846640" cy="5184576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7200" b="1" dirty="0" smtClean="0"/>
              <a:t>Право в системе </a:t>
            </a:r>
            <a:br>
              <a:rPr lang="ru-RU" sz="7200" b="1" dirty="0" smtClean="0"/>
            </a:br>
            <a:r>
              <a:rPr lang="ru-RU" sz="7200" b="1" dirty="0" smtClean="0"/>
              <a:t>социальных норм.</a:t>
            </a:r>
            <a:br>
              <a:rPr lang="ru-RU" sz="7200" b="1" dirty="0" smtClean="0"/>
            </a:br>
            <a:r>
              <a:rPr lang="ru-RU" sz="7200" b="1" dirty="0" smtClean="0"/>
              <a:t>Определение права.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grpSp>
        <p:nvGrpSpPr>
          <p:cNvPr id="9" name="Group 28"/>
          <p:cNvGrpSpPr>
            <a:grpSpLocks/>
          </p:cNvGrpSpPr>
          <p:nvPr/>
        </p:nvGrpSpPr>
        <p:grpSpPr bwMode="auto">
          <a:xfrm>
            <a:off x="0" y="4149080"/>
            <a:ext cx="2483768" cy="3024336"/>
            <a:chOff x="4022" y="1193"/>
            <a:chExt cx="1275" cy="1210"/>
          </a:xfrm>
        </p:grpSpPr>
        <p:pic>
          <p:nvPicPr>
            <p:cNvPr id="11" name="Picture 26" descr="bd07179_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51" y="1193"/>
              <a:ext cx="1146" cy="823"/>
            </a:xfrm>
            <a:prstGeom prst="rect">
              <a:avLst/>
            </a:prstGeom>
            <a:solidFill>
              <a:schemeClr val="tx1"/>
            </a:solidFill>
            <a:ln w="76200">
              <a:solidFill>
                <a:srgbClr val="99CCFF"/>
              </a:solidFill>
              <a:miter lim="800000"/>
              <a:headEnd/>
              <a:tailEnd/>
            </a:ln>
          </p:spPr>
        </p:pic>
        <p:sp>
          <p:nvSpPr>
            <p:cNvPr id="12" name="Text Box 27"/>
            <p:cNvSpPr txBox="1">
              <a:spLocks noChangeArrowheads="1"/>
            </p:cNvSpPr>
            <p:nvPr/>
          </p:nvSpPr>
          <p:spPr bwMode="auto">
            <a:xfrm>
              <a:off x="4022" y="2112"/>
              <a:ext cx="1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 sz="2400" b="1" u="sng" dirty="0">
                <a:latin typeface="Arial Narrow" pitchFamily="34" charset="0"/>
              </a:endParaRPr>
            </a:p>
          </p:txBody>
        </p:sp>
      </p:grpSp>
      <p:pic>
        <p:nvPicPr>
          <p:cNvPr id="13" name="Picture 10" descr="su-molotok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rot="548927">
            <a:off x="5844076" y="4336652"/>
            <a:ext cx="2964919" cy="232791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0"/>
            <a:ext cx="8363272" cy="6126163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6" name="7-конечная звезда 5"/>
          <p:cNvSpPr/>
          <p:nvPr/>
        </p:nvSpPr>
        <p:spPr>
          <a:xfrm>
            <a:off x="0" y="764704"/>
            <a:ext cx="3491880" cy="338437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Мораль – это совокупность представлений общества о том, что хорошо,  а что плохо, что добро, а что зло</a:t>
            </a:r>
            <a:endParaRPr lang="ru-RU" b="1" dirty="0"/>
          </a:p>
        </p:txBody>
      </p:sp>
      <p:sp>
        <p:nvSpPr>
          <p:cNvPr id="8" name="Пятно 1 7"/>
          <p:cNvSpPr/>
          <p:nvPr/>
        </p:nvSpPr>
        <p:spPr>
          <a:xfrm>
            <a:off x="3779912" y="0"/>
            <a:ext cx="4896544" cy="515719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Право – это система обязательных правил поведения,  закрепленных в официальных документах, охраняемых силой государственного принуждения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Blip>
                <a:blip r:embed="rId2"/>
              </a:buBlip>
            </a:pPr>
            <a:endParaRPr lang="ru-RU" dirty="0"/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1259632" y="404664"/>
            <a:ext cx="6480720" cy="1080120"/>
          </a:xfrm>
          <a:prstGeom prst="flowChartPunchedTape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Признаки сходства морали и права</a:t>
            </a:r>
            <a:endParaRPr lang="ru-RU" sz="3200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187624" y="1412776"/>
            <a:ext cx="6840760" cy="151216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Blip>
                <a:blip r:embed="rId2"/>
              </a:buBlip>
            </a:pPr>
            <a:r>
              <a:rPr lang="ru-RU" sz="2400" dirty="0" smtClean="0"/>
              <a:t>Это социальные нормы, т.е. правила поведения, упорядочивающие отношения между людьми</a:t>
            </a:r>
            <a:endParaRPr lang="ru-RU" sz="2400" dirty="0" smtClean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547664" y="2636912"/>
            <a:ext cx="5616624" cy="201622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Blip>
                <a:blip r:embed="rId2"/>
              </a:buBlip>
            </a:pPr>
            <a:r>
              <a:rPr lang="ru-RU" sz="2800" dirty="0" smtClean="0"/>
              <a:t>Имеют одну и ту же цель – урегулирование отношений в обществе</a:t>
            </a: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755576" y="4149080"/>
            <a:ext cx="7200800" cy="187220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Blip>
                <a:blip r:embed="rId2"/>
              </a:buBlip>
            </a:pPr>
            <a:r>
              <a:rPr lang="ru-RU" sz="2800" dirty="0" smtClean="0"/>
              <a:t>Эта цель достигается с помощью установления возможного и обязательного поведения людей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Blip>
                <a:blip r:embed="rId2"/>
              </a:buBlip>
            </a:pPr>
            <a:endParaRPr lang="ru-RU" dirty="0"/>
          </a:p>
        </p:txBody>
      </p:sp>
      <p:pic>
        <p:nvPicPr>
          <p:cNvPr id="4" name="Picture 14" descr="kon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365104"/>
            <a:ext cx="19081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лок-схема: перфолента 4"/>
          <p:cNvSpPr/>
          <p:nvPr/>
        </p:nvSpPr>
        <p:spPr>
          <a:xfrm>
            <a:off x="1619672" y="0"/>
            <a:ext cx="6192688" cy="1628800"/>
          </a:xfrm>
          <a:prstGeom prst="flowChartPunchedTap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Признаки различия морали и права</a:t>
            </a:r>
            <a:endParaRPr lang="ru-RU" sz="2800" dirty="0"/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467544" y="1844824"/>
            <a:ext cx="3096344" cy="3312368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Blip>
                <a:blip r:embed="rId2"/>
              </a:buBlip>
            </a:pPr>
            <a:r>
              <a:rPr lang="ru-RU" sz="2400" dirty="0" smtClean="0"/>
              <a:t>Правовые нормы создаются или санкционируются государством, поэтому  выражают государственную волю. </a:t>
            </a:r>
            <a:endParaRPr lang="ru-RU" sz="2400" dirty="0" smtClean="0"/>
          </a:p>
        </p:txBody>
      </p:sp>
      <p:sp>
        <p:nvSpPr>
          <p:cNvPr id="7" name="Блок-схема: магнитный диск 6"/>
          <p:cNvSpPr/>
          <p:nvPr/>
        </p:nvSpPr>
        <p:spPr>
          <a:xfrm>
            <a:off x="4283968" y="1844824"/>
            <a:ext cx="3024336" cy="3312368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Blip>
                <a:blip r:embed="rId2"/>
              </a:buBlip>
            </a:pPr>
            <a:r>
              <a:rPr lang="ru-RU" sz="2400" dirty="0" smtClean="0"/>
              <a:t>Мораль создается всем обществом. О ее требованиях люди узнают из общения с другими людьми.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363272" cy="5865515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Блок-схема: данные 4"/>
          <p:cNvSpPr/>
          <p:nvPr/>
        </p:nvSpPr>
        <p:spPr>
          <a:xfrm>
            <a:off x="683568" y="980728"/>
            <a:ext cx="7992888" cy="2016224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Blip>
                <a:blip r:embed="rId2"/>
              </a:buBlip>
            </a:pPr>
            <a:r>
              <a:rPr lang="ru-RU" sz="2000" b="1" dirty="0" smtClean="0"/>
              <a:t>Правовые нормы обеспечиваются государственным принуждением, за их неисполнение предусмотренные различные наказания, применяемые правоохранительными органами государства.</a:t>
            </a:r>
            <a:endParaRPr lang="ru-RU" sz="2000" b="1" dirty="0" smtClean="0"/>
          </a:p>
        </p:txBody>
      </p:sp>
      <p:sp>
        <p:nvSpPr>
          <p:cNvPr id="6" name="Блок-схема: данные 5"/>
          <p:cNvSpPr/>
          <p:nvPr/>
        </p:nvSpPr>
        <p:spPr>
          <a:xfrm>
            <a:off x="323528" y="3212976"/>
            <a:ext cx="8064896" cy="2520280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Blip>
                <a:blip r:embed="rId2"/>
              </a:buBlip>
            </a:pPr>
            <a:r>
              <a:rPr lang="ru-RU" sz="3200" b="1" dirty="0" smtClean="0"/>
              <a:t>Мораль обеспечивается силой общественного воздействия.</a:t>
            </a:r>
            <a:endParaRPr lang="ru-RU" sz="3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8291264" cy="5505475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endParaRPr lang="ru-RU" dirty="0"/>
          </a:p>
        </p:txBody>
      </p:sp>
      <p:sp>
        <p:nvSpPr>
          <p:cNvPr id="4" name="Блок-схема: типовой процесс 3"/>
          <p:cNvSpPr/>
          <p:nvPr/>
        </p:nvSpPr>
        <p:spPr>
          <a:xfrm>
            <a:off x="755576" y="980728"/>
            <a:ext cx="3528392" cy="4032448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Blip>
                <a:blip r:embed="rId2"/>
              </a:buBlip>
            </a:pPr>
            <a:r>
              <a:rPr lang="ru-RU" sz="2400" dirty="0" smtClean="0"/>
              <a:t>Правовые </a:t>
            </a:r>
            <a:r>
              <a:rPr lang="ru-RU" sz="2400" b="1" dirty="0" smtClean="0"/>
              <a:t>нормы</a:t>
            </a:r>
            <a:r>
              <a:rPr lang="ru-RU" sz="2400" dirty="0" smtClean="0"/>
              <a:t> зафиксированы в специальных актах государства, определенным образом систематизированы.</a:t>
            </a:r>
            <a:endParaRPr lang="ru-RU" sz="2400" dirty="0" smtClean="0"/>
          </a:p>
        </p:txBody>
      </p:sp>
      <p:sp>
        <p:nvSpPr>
          <p:cNvPr id="5" name="Блок-схема: типовой процесс 4"/>
          <p:cNvSpPr/>
          <p:nvPr/>
        </p:nvSpPr>
        <p:spPr>
          <a:xfrm>
            <a:off x="4860032" y="980728"/>
            <a:ext cx="3384376" cy="4032448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Blip>
                <a:blip r:embed="rId2"/>
              </a:buBlip>
            </a:pPr>
            <a:r>
              <a:rPr lang="ru-RU" sz="2000" b="1" dirty="0" smtClean="0"/>
              <a:t>Моральные нормы не имеют четких форм выражения, нигде не учитываются, не обрабатываются, существуют в основном в сознании людей.  Нельзя указать ни точных сроков, ни причин, ни порядка их появления.</a:t>
            </a:r>
            <a:endParaRPr lang="ru-RU" sz="20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25963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Blip>
                <a:blip r:embed="rId2"/>
              </a:buBlip>
            </a:pPr>
            <a:endParaRPr lang="ru-RU" dirty="0"/>
          </a:p>
        </p:txBody>
      </p:sp>
      <p:sp>
        <p:nvSpPr>
          <p:cNvPr id="6" name="Двойная волна 5"/>
          <p:cNvSpPr/>
          <p:nvPr/>
        </p:nvSpPr>
        <p:spPr>
          <a:xfrm>
            <a:off x="899592" y="1988840"/>
            <a:ext cx="3384376" cy="3096344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Blip>
                <a:blip r:embed="rId2"/>
              </a:buBlip>
            </a:pPr>
            <a:r>
              <a:rPr lang="ru-RU" sz="2400" dirty="0" smtClean="0"/>
              <a:t>Право оперирует понятиями прав  обязанностей, законного - незаконного, наказуемого – ненаказуемого.</a:t>
            </a:r>
            <a:endParaRPr lang="ru-RU" sz="2400" dirty="0" smtClean="0"/>
          </a:p>
        </p:txBody>
      </p:sp>
      <p:sp>
        <p:nvSpPr>
          <p:cNvPr id="7" name="Двойная волна 6"/>
          <p:cNvSpPr/>
          <p:nvPr/>
        </p:nvSpPr>
        <p:spPr>
          <a:xfrm>
            <a:off x="4644008" y="2060848"/>
            <a:ext cx="3312368" cy="2952328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Blip>
                <a:blip r:embed="rId2"/>
              </a:buBlip>
            </a:pPr>
            <a:r>
              <a:rPr lang="ru-RU" sz="2400" dirty="0" smtClean="0"/>
              <a:t>Мораль оперирует категориями добра и зла, похвального и постыдного, честного и бесчестного, благородного и подлого.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Blip>
                <a:blip r:embed="rId2"/>
              </a:buBlip>
            </a:pPr>
            <a:endParaRPr lang="ru-RU" dirty="0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1907704" y="2276872"/>
            <a:ext cx="5688632" cy="288032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Blip>
                <a:blip r:embed="rId2"/>
              </a:buBlip>
            </a:pPr>
            <a:r>
              <a:rPr lang="ru-RU" sz="2400" dirty="0" smtClean="0"/>
              <a:t>Мораль по сравнению с правом предъявляет к человеку неизмеримо более высокие требования: она способна подвигнуть людей на самопожертвование, проявление героизма.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Blip>
                <a:blip r:embed="rId2"/>
              </a:buBlip>
            </a:pPr>
            <a:endParaRPr lang="ru-RU" dirty="0"/>
          </a:p>
        </p:txBody>
      </p:sp>
      <p:sp>
        <p:nvSpPr>
          <p:cNvPr id="4" name="Лента лицом вниз 3"/>
          <p:cNvSpPr/>
          <p:nvPr/>
        </p:nvSpPr>
        <p:spPr>
          <a:xfrm>
            <a:off x="899592" y="2060848"/>
            <a:ext cx="7416824" cy="3456384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Blip>
                <a:blip r:embed="rId2"/>
              </a:buBlip>
            </a:pPr>
            <a:r>
              <a:rPr lang="ru-RU" sz="2400" dirty="0" smtClean="0"/>
              <a:t>Мораль регулирует гораздо больше отношений, чем право, сфера ее действия шире. К некоторым областям права мораль безразлична.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203848" y="2204864"/>
            <a:ext cx="3096344" cy="2880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Мораль </a:t>
            </a:r>
            <a:endParaRPr lang="ru-RU" sz="2800" dirty="0"/>
          </a:p>
        </p:txBody>
      </p:sp>
      <p:sp>
        <p:nvSpPr>
          <p:cNvPr id="8" name="Овал 7"/>
          <p:cNvSpPr/>
          <p:nvPr/>
        </p:nvSpPr>
        <p:spPr>
          <a:xfrm>
            <a:off x="2267744" y="2564904"/>
            <a:ext cx="1872208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Право 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Волна 4"/>
          <p:cNvSpPr/>
          <p:nvPr/>
        </p:nvSpPr>
        <p:spPr>
          <a:xfrm>
            <a:off x="1979712" y="404664"/>
            <a:ext cx="5040560" cy="1368152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Признаки права </a:t>
            </a:r>
            <a:endParaRPr lang="ru-RU" sz="4400" b="1" dirty="0"/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395536" y="1052736"/>
            <a:ext cx="2088232" cy="2088232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Право состоит из обязательных норм</a:t>
            </a:r>
            <a:endParaRPr lang="ru-RU" dirty="0"/>
          </a:p>
        </p:txBody>
      </p:sp>
      <p:sp>
        <p:nvSpPr>
          <p:cNvPr id="7" name="Блок-схема: магнитный диск 6"/>
          <p:cNvSpPr/>
          <p:nvPr/>
        </p:nvSpPr>
        <p:spPr>
          <a:xfrm>
            <a:off x="6732240" y="836712"/>
            <a:ext cx="2088232" cy="2448272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Исполнение норм права обеспечивается и охраняется государством</a:t>
            </a:r>
            <a:endParaRPr lang="ru-RU" dirty="0"/>
          </a:p>
        </p:txBody>
      </p:sp>
      <p:sp>
        <p:nvSpPr>
          <p:cNvPr id="8" name="Блок-схема: магнитный диск 7"/>
          <p:cNvSpPr/>
          <p:nvPr/>
        </p:nvSpPr>
        <p:spPr>
          <a:xfrm>
            <a:off x="3203848" y="1844824"/>
            <a:ext cx="2088232" cy="1872208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Нормы права закрепляются  в юридических документах (законах)</a:t>
            </a:r>
            <a:endParaRPr lang="ru-RU" dirty="0"/>
          </a:p>
        </p:txBody>
      </p:sp>
      <p:sp>
        <p:nvSpPr>
          <p:cNvPr id="9" name="Блок-схема: магнитный диск 8"/>
          <p:cNvSpPr/>
          <p:nvPr/>
        </p:nvSpPr>
        <p:spPr>
          <a:xfrm>
            <a:off x="827584" y="3284984"/>
            <a:ext cx="2520280" cy="302433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Юридические нормы отличаются определенностью (ясностью и точностью)</a:t>
            </a:r>
            <a:endParaRPr lang="ru-RU" dirty="0"/>
          </a:p>
        </p:txBody>
      </p:sp>
      <p:sp>
        <p:nvSpPr>
          <p:cNvPr id="10" name="Блок-схема: магнитный диск 9"/>
          <p:cNvSpPr/>
          <p:nvPr/>
        </p:nvSpPr>
        <p:spPr>
          <a:xfrm>
            <a:off x="4788024" y="3429000"/>
            <a:ext cx="2448272" cy="273630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Право – это система норм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Лучшие законы рождаются из обычаев.</a:t>
            </a:r>
          </a:p>
          <a:p>
            <a:pPr algn="r">
              <a:buNone/>
            </a:pPr>
            <a:r>
              <a:rPr lang="ru-RU" dirty="0" smtClean="0"/>
              <a:t>Ж. </a:t>
            </a:r>
            <a:r>
              <a:rPr lang="ru-RU" dirty="0" err="1" smtClean="0"/>
              <a:t>Жубер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Цель, которую ставят себе люди, объединенные законами, сводится к образованию общественной власти для предотвращения и пресечения насилия и несправедливости отдельных лиц.</a:t>
            </a:r>
          </a:p>
          <a:p>
            <a:pPr algn="r">
              <a:buNone/>
            </a:pPr>
            <a:r>
              <a:rPr lang="ru-RU" dirty="0" smtClean="0"/>
              <a:t>Г. </a:t>
            </a:r>
            <a:r>
              <a:rPr lang="ru-RU" dirty="0" err="1" smtClean="0"/>
              <a:t>Мабли</a:t>
            </a:r>
            <a:endParaRPr lang="ru-RU" dirty="0" smtClean="0"/>
          </a:p>
          <a:p>
            <a:pPr algn="r">
              <a:buNone/>
            </a:pPr>
            <a:endParaRPr lang="ru-RU" dirty="0"/>
          </a:p>
        </p:txBody>
      </p:sp>
      <p:pic>
        <p:nvPicPr>
          <p:cNvPr id="4098" name="Picture 2" descr="C:\Program Files\Microsoft Office\MEDIA\CAGCAT10\j0297551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40930"/>
            <a:ext cx="1728191" cy="164527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Теории права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844824"/>
            <a:ext cx="720080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Естественно-правовая</a:t>
            </a:r>
            <a:r>
              <a:rPr lang="ru-RU" sz="3200" dirty="0" smtClean="0"/>
              <a:t> теория права 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852936"/>
            <a:ext cx="720080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Нормативная теория права 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3717032"/>
            <a:ext cx="720080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Психологическая теория права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4869160"/>
            <a:ext cx="712879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Социологическая теория права</a:t>
            </a:r>
            <a:endParaRPr lang="ru-RU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850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Естественно-правовая теория права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19256" cy="5073427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ru-RU" dirty="0" smtClean="0"/>
              <a:t>Его сторонники, кроме права, создаваемого государственными органами, признают общее для всех людей естественное право. </a:t>
            </a:r>
          </a:p>
          <a:p>
            <a:r>
              <a:rPr lang="ru-RU" dirty="0" smtClean="0"/>
              <a:t>Источником естественного права считается природа человека, природа вещей, природа мироздания, а не государство.</a:t>
            </a:r>
          </a:p>
          <a:p>
            <a:r>
              <a:rPr lang="ru-RU" dirty="0" smtClean="0"/>
              <a:t>Человек рожден для свободной жизни, поэтому его естественным правом является право на жизнь, право на свободу личности и другие права.</a:t>
            </a:r>
          </a:p>
          <a:p>
            <a:r>
              <a:rPr lang="ru-RU" dirty="0" smtClean="0"/>
              <a:t>Естественные права человека принадлежат ему от рождения, они не могут дароваться или отниматься государством.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Нормативная теория права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Ее сторонники не признают существования естественного права.</a:t>
            </a:r>
          </a:p>
          <a:p>
            <a:r>
              <a:rPr lang="ru-RU" dirty="0" smtClean="0"/>
              <a:t>Они считают, что правом могут считаться только нормы, установленные государством и закрепленные в законах.</a:t>
            </a:r>
          </a:p>
          <a:p>
            <a:r>
              <a:rPr lang="ru-RU" dirty="0" smtClean="0"/>
              <a:t>Право и закон тождественны, по их мнению.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Психологическая теория права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Сторонники теории утверждают, что право – это не тексты законов, а содержащаяся в головах людей система понятий о правах, обязанностях, запретах.</a:t>
            </a:r>
          </a:p>
          <a:p>
            <a:r>
              <a:rPr lang="ru-RU" dirty="0" smtClean="0"/>
              <a:t>Слова закона могут остаться на бумаге, если они не вошли в сознание народа, не усвоены ими.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Социологическая теория права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По этой теории право – это тот порядок, который сложился в обществе, или разумный порядок. </a:t>
            </a:r>
          </a:p>
          <a:p>
            <a:r>
              <a:rPr lang="ru-RU" dirty="0" smtClean="0"/>
              <a:t>Судья, рассматривающий дело, должен учитывать не только нормы закона, но и, в некоторых случаях, сложившиеся, т.е. разумные, правила поведения в обществе.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/>
              <a:t>Назначение права в обществе</a:t>
            </a:r>
            <a:endParaRPr lang="ru-RU" sz="9600" b="1" dirty="0"/>
          </a:p>
        </p:txBody>
      </p:sp>
      <p:pic>
        <p:nvPicPr>
          <p:cNvPr id="4" name="Рисунок 4" descr="bs01718_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3717032"/>
            <a:ext cx="1698625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8501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8291264" cy="5145435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7" name="Блок-схема: память с прямым доступом 6"/>
          <p:cNvSpPr/>
          <p:nvPr/>
        </p:nvSpPr>
        <p:spPr>
          <a:xfrm>
            <a:off x="2195736" y="0"/>
            <a:ext cx="4824536" cy="980728"/>
          </a:xfrm>
          <a:prstGeom prst="flowChartMagneticDrum">
            <a:avLst/>
          </a:prstGeom>
          <a:solidFill>
            <a:srgbClr val="917B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Роль права в обществе</a:t>
            </a:r>
            <a:endParaRPr lang="ru-RU" sz="3600" dirty="0"/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1763688" y="908720"/>
            <a:ext cx="5544616" cy="187220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Право – это явление мировой культуры и  в присущей ему нормативной форме закрепляет духовные ценности, накопленные человечеством  (народовластие, разделение властей, права и свободы человека и т.д.)</a:t>
            </a:r>
            <a:endParaRPr lang="ru-RU" dirty="0"/>
          </a:p>
        </p:txBody>
      </p:sp>
      <p:sp>
        <p:nvSpPr>
          <p:cNvPr id="9" name="Круглая лента лицом вверх 8"/>
          <p:cNvSpPr/>
          <p:nvPr/>
        </p:nvSpPr>
        <p:spPr>
          <a:xfrm>
            <a:off x="1115616" y="2780928"/>
            <a:ext cx="6840760" cy="1944216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Право – это мощное средство воспитания людей. Устанавливая запреты, меры предписания или поощрения, формирует положительное поведение людей</a:t>
            </a:r>
            <a:endParaRPr lang="ru-RU" dirty="0"/>
          </a:p>
        </p:txBody>
      </p:sp>
      <p:sp>
        <p:nvSpPr>
          <p:cNvPr id="10" name="Круглая лента лицом вниз 9"/>
          <p:cNvSpPr/>
          <p:nvPr/>
        </p:nvSpPr>
        <p:spPr>
          <a:xfrm>
            <a:off x="1331640" y="4653136"/>
            <a:ext cx="6912768" cy="1584176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Право – это средство контроля поведения людей: если человек оступился, совершил правонарушение, его можно исправить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2204864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2348880"/>
            <a:ext cx="6984776" cy="316835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Главное назначение права – упорядочить общественную жизнь, обеспечить ее стабильность, устойчивость</a:t>
            </a:r>
            <a:endParaRPr lang="ru-RU" sz="4400" dirty="0"/>
          </a:p>
        </p:txBody>
      </p:sp>
      <p:pic>
        <p:nvPicPr>
          <p:cNvPr id="8" name="Picture 5" descr="PE07677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334000"/>
            <a:ext cx="1522413" cy="1524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971600" y="2060848"/>
            <a:ext cx="7056784" cy="324036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Право вытесняет явления, опасные для человека, его жизни, здоровья, нравственности, экономического благополучия</a:t>
            </a:r>
            <a:endParaRPr lang="ru-R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59632" y="1916832"/>
            <a:ext cx="6624736" cy="388843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Обеспечение свободы, утверждение справедливости, исключение произвола из жизни общества –</a:t>
            </a:r>
          </a:p>
          <a:p>
            <a:pPr algn="ctr"/>
            <a:r>
              <a:rPr lang="ru-RU" sz="3600" dirty="0" smtClean="0"/>
              <a:t> </a:t>
            </a:r>
            <a:r>
              <a:rPr lang="ru-RU" sz="4400" b="1" dirty="0" smtClean="0"/>
              <a:t>вот чего мы ждем от права</a:t>
            </a:r>
            <a:endParaRPr lang="ru-RU" sz="4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33"/>
          <p:cNvSpPr>
            <a:spLocks noGrp="1" noChangeArrowheads="1"/>
          </p:cNvSpPr>
          <p:nvPr>
            <p:ph idx="1"/>
          </p:nvPr>
        </p:nvSpPr>
        <p:spPr bwMode="auto">
          <a:xfrm>
            <a:off x="467544" y="692696"/>
            <a:ext cx="8229600" cy="4525963"/>
          </a:xfrm>
          <a:prstGeom prst="ellipseRibbon">
            <a:avLst>
              <a:gd name="adj1" fmla="val 28031"/>
              <a:gd name="adj2" fmla="val 50000"/>
              <a:gd name="adj3" fmla="val 12500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anchor="ctr">
            <a:normAutofit/>
          </a:bodyPr>
          <a:lstStyle/>
          <a:p>
            <a:pPr algn="ctr">
              <a:buNone/>
              <a:defRPr/>
            </a:pP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Сегодня на уроке </a:t>
            </a:r>
          </a:p>
          <a:p>
            <a:pPr algn="ctr">
              <a:buNone/>
              <a:defRPr/>
            </a:pP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мы</a:t>
            </a:r>
          </a:p>
          <a:p>
            <a:pPr algn="ctr">
              <a:buNone/>
              <a:defRPr/>
            </a:pP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рассмотрим:</a:t>
            </a:r>
          </a:p>
        </p:txBody>
      </p:sp>
      <p:pic>
        <p:nvPicPr>
          <p:cNvPr id="7" name="Picture 10" descr="280m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1520" y="4725144"/>
            <a:ext cx="2667000" cy="17907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8800" dirty="0" smtClean="0"/>
              <a:t>Объективное и субъективное право</a:t>
            </a:r>
            <a:endParaRPr lang="ru-RU" sz="8800" dirty="0"/>
          </a:p>
        </p:txBody>
      </p:sp>
      <p:pic>
        <p:nvPicPr>
          <p:cNvPr id="4" name="Рисунок 4" descr="j0250670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437112"/>
            <a:ext cx="17081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363272" cy="5937523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sz="7200" dirty="0" smtClean="0"/>
              <a:t>Право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2852936"/>
            <a:ext cx="2880320" cy="25922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Объективное </a:t>
            </a:r>
            <a:r>
              <a:rPr lang="ru-RU" sz="2800" dirty="0" smtClean="0"/>
              <a:t>– как система норм, выраженная в официальных документах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580112" y="2852936"/>
            <a:ext cx="2880320" cy="25202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Субъективное</a:t>
            </a:r>
            <a:r>
              <a:rPr lang="ru-RU" sz="2800" dirty="0" smtClean="0"/>
              <a:t> – как возможность человека сделать что-либо, вытекающая из закона</a:t>
            </a:r>
            <a:endParaRPr lang="ru-RU" sz="2800" dirty="0"/>
          </a:p>
        </p:txBody>
      </p:sp>
      <p:sp>
        <p:nvSpPr>
          <p:cNvPr id="11" name="Стрелка углом вверх 10"/>
          <p:cNvSpPr/>
          <p:nvPr/>
        </p:nvSpPr>
        <p:spPr>
          <a:xfrm flipH="1" flipV="1">
            <a:off x="1187624" y="908720"/>
            <a:ext cx="2016224" cy="18002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углом вверх 11"/>
          <p:cNvSpPr/>
          <p:nvPr/>
        </p:nvSpPr>
        <p:spPr>
          <a:xfrm flipV="1">
            <a:off x="5796136" y="980728"/>
            <a:ext cx="1872208" cy="165618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800" dirty="0" smtClean="0"/>
              <a:t>Субъективные права и обязанности возникают на основе права объективного</a:t>
            </a:r>
            <a:endParaRPr lang="ru-RU" sz="4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 задачи…</a:t>
            </a:r>
            <a:endParaRPr lang="ru-RU" dirty="0"/>
          </a:p>
        </p:txBody>
      </p:sp>
      <p:pic>
        <p:nvPicPr>
          <p:cNvPr id="5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127346">
            <a:off x="2839165" y="1600200"/>
            <a:ext cx="3465670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/>
              <a:t>Виды норм поведения</a:t>
            </a:r>
          </a:p>
          <a:p>
            <a:r>
              <a:rPr lang="ru-RU" b="1" dirty="0" smtClean="0"/>
              <a:t> Соотношение права и морали</a:t>
            </a:r>
          </a:p>
          <a:p>
            <a:r>
              <a:rPr lang="ru-RU" b="1" dirty="0" smtClean="0"/>
              <a:t>Назначение права в обществе</a:t>
            </a:r>
          </a:p>
          <a:p>
            <a:r>
              <a:rPr lang="ru-RU" b="1" dirty="0" smtClean="0"/>
              <a:t>Объективное и субъективное право</a:t>
            </a:r>
          </a:p>
          <a:p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/>
              <a:t>виды норм поведения </a:t>
            </a:r>
            <a:endParaRPr lang="ru-RU" sz="9600" b="1" dirty="0"/>
          </a:p>
        </p:txBody>
      </p:sp>
      <p:pic>
        <p:nvPicPr>
          <p:cNvPr id="5122" name="Picture 2" descr="C:\Program Files\Microsoft Office\MEDIA\CAGCAT10\j030084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437112"/>
            <a:ext cx="1815084" cy="152887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Норма в широком смысле слова – образец, стандарт или правило поведения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157592" cy="5112568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/>
              <a:t>Нормы 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2276872"/>
            <a:ext cx="3384376" cy="3816424"/>
          </a:xfrm>
          <a:prstGeom prst="roundRect">
            <a:avLst>
              <a:gd name="adj" fmla="val 241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Несоциальные </a:t>
            </a:r>
            <a:r>
              <a:rPr lang="ru-RU" sz="2400" dirty="0" smtClean="0"/>
              <a:t>– регулируют взаимоотношения человека с природой, техникой;  специфический язык общения людей с природой, материальными объектами.</a:t>
            </a:r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2564904"/>
            <a:ext cx="3312368" cy="2448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Социальные</a:t>
            </a:r>
            <a:r>
              <a:rPr lang="ru-RU" sz="2400" dirty="0" smtClean="0"/>
              <a:t> – правила поведения, регулирующие отношения между людьми</a:t>
            </a:r>
            <a:endParaRPr lang="ru-RU" sz="2400" dirty="0"/>
          </a:p>
        </p:txBody>
      </p:sp>
      <p:sp>
        <p:nvSpPr>
          <p:cNvPr id="12" name="Стрелка углом вверх 11"/>
          <p:cNvSpPr/>
          <p:nvPr/>
        </p:nvSpPr>
        <p:spPr>
          <a:xfrm flipV="1">
            <a:off x="5364088" y="1628800"/>
            <a:ext cx="1944216" cy="72008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углом вверх 14"/>
          <p:cNvSpPr/>
          <p:nvPr/>
        </p:nvSpPr>
        <p:spPr>
          <a:xfrm flipH="1" flipV="1">
            <a:off x="1979712" y="1628800"/>
            <a:ext cx="1800200" cy="576064"/>
          </a:xfrm>
          <a:prstGeom prst="bentUpArrow">
            <a:avLst>
              <a:gd name="adj1" fmla="val 25000"/>
              <a:gd name="adj2" fmla="val 43519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91264" cy="5577483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060848"/>
            <a:ext cx="194421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математические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2060848"/>
            <a:ext cx="165618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физические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228184" y="2348880"/>
            <a:ext cx="180020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химические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4509120"/>
            <a:ext cx="72008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3429000"/>
            <a:ext cx="194421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физиологические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372200" y="3645024"/>
            <a:ext cx="172819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климатические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491880" y="3573016"/>
            <a:ext cx="201622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биологические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259632" y="4725144"/>
            <a:ext cx="194421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с</a:t>
            </a:r>
            <a:r>
              <a:rPr lang="ru-RU" dirty="0" err="1" smtClean="0"/>
              <a:t>ельско</a:t>
            </a:r>
            <a:r>
              <a:rPr lang="ru-RU" dirty="0" smtClean="0"/>
              <a:t>-</a:t>
            </a:r>
          </a:p>
          <a:p>
            <a:pPr algn="ctr"/>
            <a:r>
              <a:rPr lang="ru-RU" dirty="0" smtClean="0"/>
              <a:t>хозяйственные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08104" y="4941168"/>
            <a:ext cx="180020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технически</a:t>
            </a:r>
            <a:endParaRPr lang="ru-RU" dirty="0"/>
          </a:p>
        </p:txBody>
      </p:sp>
      <p:sp>
        <p:nvSpPr>
          <p:cNvPr id="13" name="Лента лицом вниз 12"/>
          <p:cNvSpPr/>
          <p:nvPr/>
        </p:nvSpPr>
        <p:spPr>
          <a:xfrm>
            <a:off x="899592" y="332656"/>
            <a:ext cx="7776864" cy="1512168"/>
          </a:xfrm>
          <a:prstGeom prst="ribbon">
            <a:avLst/>
          </a:prstGeom>
          <a:solidFill>
            <a:srgbClr val="56F61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b="1" dirty="0" smtClean="0"/>
              <a:t>Несоциальные нормы</a:t>
            </a:r>
            <a:endParaRPr lang="ru-RU" sz="28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219256" cy="5361459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sz="4800" b="1" dirty="0" smtClean="0"/>
          </a:p>
        </p:txBody>
      </p:sp>
      <p:sp>
        <p:nvSpPr>
          <p:cNvPr id="4" name="Овал 3"/>
          <p:cNvSpPr/>
          <p:nvPr/>
        </p:nvSpPr>
        <p:spPr>
          <a:xfrm>
            <a:off x="539552" y="3284984"/>
            <a:ext cx="1728192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dirty="0" smtClean="0"/>
              <a:t>Ритуалы</a:t>
            </a:r>
          </a:p>
        </p:txBody>
      </p:sp>
      <p:sp>
        <p:nvSpPr>
          <p:cNvPr id="5" name="Овал 4"/>
          <p:cNvSpPr/>
          <p:nvPr/>
        </p:nvSpPr>
        <p:spPr>
          <a:xfrm>
            <a:off x="1187624" y="5013176"/>
            <a:ext cx="129614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Мифы</a:t>
            </a:r>
          </a:p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851920" y="3645024"/>
            <a:ext cx="1512168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Обычаи</a:t>
            </a:r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364088" y="2060848"/>
            <a:ext cx="165618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Религиозные нормы</a:t>
            </a:r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228184" y="3356992"/>
            <a:ext cx="1512168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Правовые нормы</a:t>
            </a:r>
          </a:p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148064" y="4869160"/>
            <a:ext cx="2520280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Моральные (нравственные) нормы</a:t>
            </a:r>
          </a:p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2699792" y="4725144"/>
            <a:ext cx="1584176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Политические нормы</a:t>
            </a:r>
          </a:p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1331640" y="1988840"/>
            <a:ext cx="1368152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Нормы этикета</a:t>
            </a:r>
          </a:p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2843808" y="2060848"/>
            <a:ext cx="2232248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Эстетические нормы </a:t>
            </a:r>
          </a:p>
          <a:p>
            <a:pPr algn="ctr"/>
            <a:endParaRPr lang="ru-RU" dirty="0"/>
          </a:p>
        </p:txBody>
      </p:sp>
      <p:sp>
        <p:nvSpPr>
          <p:cNvPr id="13" name="Круглая лента лицом вверх 12"/>
          <p:cNvSpPr/>
          <p:nvPr/>
        </p:nvSpPr>
        <p:spPr>
          <a:xfrm>
            <a:off x="971600" y="0"/>
            <a:ext cx="6912768" cy="1988840"/>
          </a:xfrm>
          <a:prstGeom prst="ellipseRibbon2">
            <a:avLst/>
          </a:prstGeom>
          <a:solidFill>
            <a:srgbClr val="A16B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b="1" dirty="0" smtClean="0"/>
              <a:t>Социальные нормы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19256" cy="5145435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sz="9600" b="1" dirty="0" smtClean="0"/>
              <a:t>Соотношение права и морали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394536" y="2779853"/>
            <a:ext cx="2233248" cy="3385451"/>
            <a:chOff x="3020" y="1640"/>
            <a:chExt cx="770" cy="882"/>
          </a:xfrm>
        </p:grpSpPr>
        <p:pic>
          <p:nvPicPr>
            <p:cNvPr id="5" name="Picture 29" descr="bd07206_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20" y="1640"/>
              <a:ext cx="770" cy="553"/>
            </a:xfrm>
            <a:prstGeom prst="rect">
              <a:avLst/>
            </a:prstGeom>
            <a:solidFill>
              <a:schemeClr val="tx1"/>
            </a:solidFill>
          </p:spPr>
        </p:pic>
        <p:sp>
          <p:nvSpPr>
            <p:cNvPr id="6" name="Text Box 33"/>
            <p:cNvSpPr txBox="1">
              <a:spLocks noChangeArrowheads="1"/>
            </p:cNvSpPr>
            <p:nvPr/>
          </p:nvSpPr>
          <p:spPr bwMode="auto">
            <a:xfrm>
              <a:off x="3372" y="2231"/>
              <a:ext cx="1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endParaRPr lang="ru-RU" sz="2400" b="1" dirty="0">
                <a:solidFill>
                  <a:srgbClr val="99CCFF"/>
                </a:solidFill>
                <a:latin typeface="Arial Narrow" pitchFamily="34" charset="0"/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836</Words>
  <Application>Microsoft Office PowerPoint</Application>
  <PresentationFormat>Экран (4:3)</PresentationFormat>
  <Paragraphs>99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Право в системе  социальных норм. Определение права.</vt:lpstr>
      <vt:lpstr>Слайд 2</vt:lpstr>
      <vt:lpstr>Слайд 3</vt:lpstr>
      <vt:lpstr>Слайд 4</vt:lpstr>
      <vt:lpstr>Слайд 5</vt:lpstr>
      <vt:lpstr>Норма в широком смысле слова – образец, стандарт или правило поведения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Теории права </vt:lpstr>
      <vt:lpstr>Естественно-правовая теория права</vt:lpstr>
      <vt:lpstr>Нормативная теория права</vt:lpstr>
      <vt:lpstr>Психологическая теория права</vt:lpstr>
      <vt:lpstr>Социологическая теория права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Решите задачи…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 в системе  социальных норм. Определение права</dc:title>
  <dc:creator>Admin</dc:creator>
  <cp:lastModifiedBy>Admin</cp:lastModifiedBy>
  <cp:revision>23</cp:revision>
  <dcterms:created xsi:type="dcterms:W3CDTF">2011-09-29T13:43:56Z</dcterms:created>
  <dcterms:modified xsi:type="dcterms:W3CDTF">2011-10-23T15:16:04Z</dcterms:modified>
</cp:coreProperties>
</file>