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84D816E-95B1-451A-BB94-B9ACC4217C0F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3870447-920C-4C2A-BC41-E207FADDB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816E-95B1-451A-BB94-B9ACC4217C0F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70447-920C-4C2A-BC41-E207FADDB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816E-95B1-451A-BB94-B9ACC4217C0F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70447-920C-4C2A-BC41-E207FADDB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84D816E-95B1-451A-BB94-B9ACC4217C0F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70447-920C-4C2A-BC41-E207FADDB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84D816E-95B1-451A-BB94-B9ACC4217C0F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3870447-920C-4C2A-BC41-E207FADDBA9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84D816E-95B1-451A-BB94-B9ACC4217C0F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3870447-920C-4C2A-BC41-E207FADDB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84D816E-95B1-451A-BB94-B9ACC4217C0F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3870447-920C-4C2A-BC41-E207FADDB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816E-95B1-451A-BB94-B9ACC4217C0F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70447-920C-4C2A-BC41-E207FADDB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84D816E-95B1-451A-BB94-B9ACC4217C0F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3870447-920C-4C2A-BC41-E207FADDB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84D816E-95B1-451A-BB94-B9ACC4217C0F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3870447-920C-4C2A-BC41-E207FADDB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84D816E-95B1-451A-BB94-B9ACC4217C0F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3870447-920C-4C2A-BC41-E207FADDB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84D816E-95B1-451A-BB94-B9ACC4217C0F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3870447-920C-4C2A-BC41-E207FADDB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edg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3999" cy="230832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«МОУ АЗЕЙСКАЯ СРЕДНЯЯ ОБЩЕОБРАЗОВАТЕЛЬНАЯ ШКОЛА»</a:t>
            </a:r>
            <a:endParaRPr lang="ru-RU" sz="48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2357430"/>
            <a:ext cx="9143999" cy="219509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55000" endA="50" endPos="85000" dist="60007" dir="5400000" sy="-100000" algn="bl" rotWithShape="0"/>
                </a:effectLst>
              </a:rPr>
              <a:t>РЕАКТИВНЫЕ ДВИГАТЕЛИ</a:t>
            </a:r>
            <a:r>
              <a:rPr lang="ru-RU" sz="6000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55000" endA="50" endPos="85000" dist="60007" dir="5400000" sy="-100000" algn="bl" rotWithShape="0"/>
                </a:effectLst>
              </a:rPr>
              <a:t>.</a:t>
            </a:r>
            <a:endParaRPr lang="ru-RU" sz="6000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500570"/>
            <a:ext cx="9144000" cy="212365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Выполнил: Толмачёв Александр.</a:t>
            </a:r>
            <a:endParaRPr lang="ru-RU" sz="6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Documents and Settings\Sea\Рабочий стол\Новая папка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72" y="0"/>
            <a:ext cx="9067862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20523328">
            <a:off x="857224" y="64291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РД в большинстве случаев используются на высокоскоростных летательных аппаратах.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Documents and Settings\Sea\Рабочий стол\Новая папка\;;;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1514484" cy="1201971"/>
          </a:xfrm>
          <a:prstGeom prst="rect">
            <a:avLst/>
          </a:prstGeom>
          <a:noFill/>
        </p:spPr>
      </p:pic>
      <p:pic>
        <p:nvPicPr>
          <p:cNvPr id="8195" name="Picture 3" descr="D:\Documents and Settings\Sea\Рабочий стол\Новая папка\0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33778">
            <a:off x="5657876" y="4373432"/>
            <a:ext cx="3040398" cy="1809761"/>
          </a:xfrm>
          <a:prstGeom prst="rect">
            <a:avLst/>
          </a:prstGeom>
          <a:noFill/>
        </p:spPr>
      </p:pic>
      <p:pic>
        <p:nvPicPr>
          <p:cNvPr id="8196" name="Picture 4" descr="D:\Documents and Settings\Sea\Рабочий стол\Новая папка\88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211939">
            <a:off x="736071" y="4311632"/>
            <a:ext cx="2657492" cy="2109121"/>
          </a:xfrm>
          <a:prstGeom prst="rect">
            <a:avLst/>
          </a:prstGeom>
          <a:noFill/>
        </p:spPr>
      </p:pic>
      <p:pic>
        <p:nvPicPr>
          <p:cNvPr id="8197" name="Picture 5" descr="D:\Documents and Settings\Sea\Рабочий стол\Новая папка\888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785794"/>
            <a:ext cx="2514600" cy="1428750"/>
          </a:xfrm>
          <a:prstGeom prst="rect">
            <a:avLst/>
          </a:prstGeom>
          <a:noFill/>
        </p:spPr>
      </p:pic>
      <p:pic>
        <p:nvPicPr>
          <p:cNvPr id="8198" name="Picture 6" descr="D:\Documents and Settings\Sea\Рабочий стол\Новая папка\i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050687">
            <a:off x="2490630" y="1607765"/>
            <a:ext cx="2133600" cy="1428750"/>
          </a:xfrm>
          <a:prstGeom prst="rect">
            <a:avLst/>
          </a:prstGeom>
          <a:noFill/>
        </p:spPr>
      </p:pic>
      <p:pic>
        <p:nvPicPr>
          <p:cNvPr id="8199" name="Picture 7" descr="D:\Documents and Settings\Sea\Рабочий стол\Новая папка\ljk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129333">
            <a:off x="6357950" y="2857496"/>
            <a:ext cx="1514481" cy="10974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571480"/>
            <a:ext cx="8429684" cy="464347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5000" endA="50" endPos="85000" dist="60007" dir="5400000" sy="-100000" algn="bl" rotWithShape="0"/>
                </a:effectLst>
              </a:rPr>
              <a:t>КОНЕЦ!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5000" endA="50" endPos="85000" dist="60007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428604"/>
            <a:ext cx="8215371" cy="564360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To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РЕАКТИВНЫЕ ДВИГАТЕЛИ.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Sea\Рабочий стол\Новая папка\hhh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3145" y="0"/>
            <a:ext cx="2890855" cy="2157354"/>
          </a:xfrm>
          <a:prstGeom prst="rect">
            <a:avLst/>
          </a:prstGeom>
          <a:noFill/>
        </p:spPr>
      </p:pic>
      <p:pic>
        <p:nvPicPr>
          <p:cNvPr id="1027" name="Picture 3" descr="D:\Documents and Settings\Sea\Рабочий стол\Новая папка\hhhhhhjk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66014"/>
            <a:ext cx="2143108" cy="2491986"/>
          </a:xfrm>
          <a:prstGeom prst="rect">
            <a:avLst/>
          </a:prstGeom>
          <a:noFill/>
        </p:spPr>
      </p:pic>
      <p:pic>
        <p:nvPicPr>
          <p:cNvPr id="1028" name="Picture 4" descr="D:\Documents and Settings\Sea\Рабочий стол\Новая папка\i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2935310"/>
            <a:ext cx="5857884" cy="39226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45720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F0"/>
                </a:solidFill>
              </a:rPr>
              <a:t>Реактивный двигатель, двигатель, создающий необходимую для движения силу тяги путём преобразования исходной энергии в кинетическую энергию реактивной струи рабочего </a:t>
            </a:r>
            <a:r>
              <a:rPr lang="ru-RU" dirty="0" smtClean="0">
                <a:solidFill>
                  <a:srgbClr val="00B0F0"/>
                </a:solidFill>
              </a:rPr>
              <a:t>тела ; в </a:t>
            </a:r>
            <a:r>
              <a:rPr lang="ru-RU" dirty="0">
                <a:solidFill>
                  <a:srgbClr val="00B0F0"/>
                </a:solidFill>
              </a:rPr>
              <a:t>результате истечения рабочего тела из сопла двигателя образуется реактивная сила в виде реакции (отдачи) струи, перемещающая в пространстве двигатель и конструктивно связанный с ним аппарат в сторону, противоположную истечению струи.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Sea\Рабочий стол\Новая папка\ljk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43380"/>
            <a:ext cx="3746175" cy="27146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088247">
            <a:off x="2100475" y="1434240"/>
            <a:ext cx="650082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Для создания реактивной тяги, используемой Р. д., необходимы: источник исходной (первичной) энергии, которая превращается в кинетическую энергию реактивной струи; рабочее тело, которое в виде реактивной струи выбрасывается из Р. д.; сам Р. д. — преобразователь энергии. Исходная энергия запасается на борту летательного или др. аппарата, оснащенного Р. д. (химическое горючее, ядерное топливо), или (в принципе) может поступать извне (энергия Солнца). Для получения рабочего тела в Р. д. может использоваться вещество, отбираемое из окружающей среды (например, воздух или вода); вещество, находящееся в баках аппарата или непосредственно в камере Р. д.; смесь веществ, поступающих из окружающей среды и запасаемых на борту аппарата.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35846"/>
            <a:ext cx="9144000" cy="489364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B0F0"/>
                </a:solidFill>
              </a:rPr>
              <a:t>В 1939 на Кировском заводе в Ленинграде началась постройка турбореактивных двигателей конструкции А. М. Люльки. Испытаниям созданного двигателя помешала Великая Отечественная война 1941—45. В 1941 впервые был установлен на самолёт и испытан турбореактивный двигатель конструкции Ф. </a:t>
            </a:r>
            <a:r>
              <a:rPr lang="ru-RU" sz="2400" dirty="0" err="1">
                <a:solidFill>
                  <a:srgbClr val="00B0F0"/>
                </a:solidFill>
              </a:rPr>
              <a:t>Уиттла</a:t>
            </a:r>
            <a:r>
              <a:rPr lang="ru-RU" sz="2400" dirty="0">
                <a:solidFill>
                  <a:srgbClr val="00B0F0"/>
                </a:solidFill>
              </a:rPr>
              <a:t> (Великобритания). Большое значение для создания Р. д. имели теоретические работы русских учёных С. С. </a:t>
            </a:r>
            <a:r>
              <a:rPr lang="ru-RU" sz="2400" dirty="0" err="1">
                <a:solidFill>
                  <a:srgbClr val="00B0F0"/>
                </a:solidFill>
              </a:rPr>
              <a:t>Неждановского</a:t>
            </a:r>
            <a:r>
              <a:rPr lang="ru-RU" sz="2400" dirty="0">
                <a:solidFill>
                  <a:srgbClr val="00B0F0"/>
                </a:solidFill>
              </a:rPr>
              <a:t>, И. В. Мещерского, Н. Е. Жуковского, труды французского учёного Р. </a:t>
            </a:r>
            <a:r>
              <a:rPr lang="ru-RU" sz="2400" dirty="0" err="1">
                <a:solidFill>
                  <a:srgbClr val="00B0F0"/>
                </a:solidFill>
              </a:rPr>
              <a:t>Эно-Пельтри</a:t>
            </a:r>
            <a:r>
              <a:rPr lang="ru-RU" sz="2400" dirty="0">
                <a:solidFill>
                  <a:srgbClr val="00B0F0"/>
                </a:solidFill>
              </a:rPr>
              <a:t>, немецкого учёного Г. </a:t>
            </a:r>
            <a:r>
              <a:rPr lang="ru-RU" sz="2400" dirty="0" err="1">
                <a:solidFill>
                  <a:srgbClr val="00B0F0"/>
                </a:solidFill>
              </a:rPr>
              <a:t>Оберта</a:t>
            </a:r>
            <a:r>
              <a:rPr lang="ru-RU" sz="2400" dirty="0">
                <a:solidFill>
                  <a:srgbClr val="00B0F0"/>
                </a:solidFill>
              </a:rPr>
              <a:t>. Важным вкладом в создание ВРД была работа советского учёного Б. С. Стечкина "Теория воздушно-реактивного двигателя", опубликованная в 1929.</a:t>
            </a:r>
          </a:p>
        </p:txBody>
      </p:sp>
      <p:pic>
        <p:nvPicPr>
          <p:cNvPr id="3074" name="Picture 2" descr="D:\Documents and Settings\Sea\Рабочий стол\Новая папка\;;;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5429264"/>
            <a:ext cx="1571636" cy="1247330"/>
          </a:xfrm>
          <a:prstGeom prst="rect">
            <a:avLst/>
          </a:prstGeom>
          <a:noFill/>
        </p:spPr>
      </p:pic>
      <p:sp>
        <p:nvSpPr>
          <p:cNvPr id="6" name="Выгнутая вниз стрелка 5"/>
          <p:cNvSpPr/>
          <p:nvPr/>
        </p:nvSpPr>
        <p:spPr>
          <a:xfrm>
            <a:off x="785786" y="5572140"/>
            <a:ext cx="2786082" cy="10001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ocuments and Settings\Sea\Рабочий стол\Новая папка\0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4080496" cy="242886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117693"/>
            <a:ext cx="4572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B0F0"/>
                </a:solidFill>
              </a:rPr>
              <a:t>РД в большинстве случаев используются на высокоскоростных летательных аппаратах. Жидкостные ракетные двигатели применяются на ракетах-носителях космических летательных аппаратов и космических аппаратах в качестве маршевых, тормозных и управляющих двигателей, а также на управляемых баллистических ракетах. Твёрдотопливные ракетные двигатели используют в баллистических, зенитных, противотанковых и др. ракетах военного назначения, а также на ракетах-носителях и космических летательных аппаратах. Небольшие твёрдотопливные двигатели применяются в качестве ускорителей при взлёте самолётов. Электрические ракетные двигатели и ядерные ракетные двигатели могут использоваться на космических летательных аппаратах.</a:t>
            </a:r>
          </a:p>
        </p:txBody>
      </p:sp>
      <p:pic>
        <p:nvPicPr>
          <p:cNvPr id="4099" name="Picture 3" descr="D:\Documents and Settings\Sea\Рабочий стол\Новая папка\;;;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71810"/>
            <a:ext cx="4300566" cy="3413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ocuments and Settings\Sea\Рабочий стол\Новая папка\8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780499" cy="30003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378984">
            <a:off x="3286116" y="2071678"/>
            <a:ext cx="550072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C000"/>
                </a:solidFill>
              </a:rPr>
              <a:t>Тяга — сила, с которой Р. д. воздействует на аппарат, оснащенный этим Р. д., — определяется по формуле</a:t>
            </a:r>
          </a:p>
          <a:p>
            <a:r>
              <a:rPr lang="ru-RU" sz="6600" dirty="0">
                <a:solidFill>
                  <a:srgbClr val="FF0000"/>
                </a:solidFill>
              </a:rPr>
              <a:t>P = </a:t>
            </a:r>
            <a:r>
              <a:rPr lang="ru-RU" sz="6600" dirty="0" err="1">
                <a:solidFill>
                  <a:srgbClr val="FF0000"/>
                </a:solidFill>
              </a:rPr>
              <a:t>mWc+</a:t>
            </a:r>
            <a:r>
              <a:rPr lang="ru-RU" sz="6600" dirty="0">
                <a:solidFill>
                  <a:srgbClr val="FF0000"/>
                </a:solidFill>
              </a:rPr>
              <a:t> </a:t>
            </a:r>
            <a:r>
              <a:rPr lang="ru-RU" sz="6600" dirty="0" err="1">
                <a:solidFill>
                  <a:srgbClr val="FF0000"/>
                </a:solidFill>
              </a:rPr>
              <a:t>Fc</a:t>
            </a:r>
            <a:r>
              <a:rPr lang="ru-RU" sz="6600" dirty="0">
                <a:solidFill>
                  <a:srgbClr val="FF0000"/>
                </a:solidFill>
              </a:rPr>
              <a:t>(</a:t>
            </a:r>
            <a:r>
              <a:rPr lang="ru-RU" sz="6600" dirty="0" err="1">
                <a:solidFill>
                  <a:srgbClr val="FF0000"/>
                </a:solidFill>
              </a:rPr>
              <a:t>pc</a:t>
            </a:r>
            <a:r>
              <a:rPr lang="ru-RU" sz="6600" dirty="0">
                <a:solidFill>
                  <a:srgbClr val="FF0000"/>
                </a:solidFill>
              </a:rPr>
              <a:t> — </a:t>
            </a:r>
            <a:r>
              <a:rPr lang="ru-RU" sz="6600" dirty="0" err="1">
                <a:solidFill>
                  <a:srgbClr val="FF0000"/>
                </a:solidFill>
              </a:rPr>
              <a:t>pn</a:t>
            </a:r>
            <a:r>
              <a:rPr lang="ru-RU" sz="6600" dirty="0">
                <a:solidFill>
                  <a:srgbClr val="FF0000"/>
                </a:solidFill>
              </a:rPr>
              <a:t>),</a:t>
            </a:r>
          </a:p>
        </p:txBody>
      </p:sp>
      <p:sp>
        <p:nvSpPr>
          <p:cNvPr id="6" name="Стрелка вправо с вырезом 5"/>
          <p:cNvSpPr/>
          <p:nvPr/>
        </p:nvSpPr>
        <p:spPr>
          <a:xfrm>
            <a:off x="857224" y="4143380"/>
            <a:ext cx="1643074" cy="1571636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ocuments and Settings\Sea\Рабочий стол\Новая папка\88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88" y="0"/>
            <a:ext cx="905262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166843"/>
            <a:ext cx="4572000" cy="452431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spAutoFit/>
          </a:bodyPr>
          <a:lstStyle/>
          <a:p>
            <a:r>
              <a:rPr lang="ru-RU" dirty="0">
                <a:solidFill>
                  <a:srgbClr val="00B0F0"/>
                </a:solidFill>
              </a:rPr>
              <a:t>Прямоточные воздушно-реактивные двигатели устанавливают на зенитных управляемых ракетах, крылатых ракетах, сверхзвуковых истребителях-перехватчиках. Дозвуковые прямоточные двигатели применяются на вертолётах (устанавливаются на концах лопастей несущего винта). Пульсирующие воздушно-реактивные двигатели имеют небольшую тягу и предназначаются лишь для летательных аппаратов с дозвуковой скоростью. Во время 2-й мировой войны 1939—45 этими двигателями были оснащены самолёты-снаряды ФАУ-1.</a:t>
            </a:r>
          </a:p>
        </p:txBody>
      </p:sp>
      <p:sp>
        <p:nvSpPr>
          <p:cNvPr id="5" name="5-конечная звезда 4"/>
          <p:cNvSpPr/>
          <p:nvPr/>
        </p:nvSpPr>
        <p:spPr>
          <a:xfrm>
            <a:off x="1142976" y="714356"/>
            <a:ext cx="1000132" cy="1143008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6" name="4-конечная звезда 5"/>
          <p:cNvSpPr/>
          <p:nvPr/>
        </p:nvSpPr>
        <p:spPr>
          <a:xfrm>
            <a:off x="3071802" y="6072206"/>
            <a:ext cx="1928826" cy="785794"/>
          </a:xfrm>
          <a:prstGeom prst="star4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215206" y="785794"/>
            <a:ext cx="1000132" cy="1000132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8143900" y="4572008"/>
            <a:ext cx="1000100" cy="642942"/>
          </a:xfrm>
          <a:prstGeom prst="star4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14348" y="3857628"/>
            <a:ext cx="857256" cy="857256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</TotalTime>
  <Words>516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Sea</dc:creator>
  <cp:lastModifiedBy>Виктория</cp:lastModifiedBy>
  <cp:revision>6</cp:revision>
  <dcterms:created xsi:type="dcterms:W3CDTF">2011-11-24T13:02:14Z</dcterms:created>
  <dcterms:modified xsi:type="dcterms:W3CDTF">2011-12-03T08:43:42Z</dcterms:modified>
</cp:coreProperties>
</file>