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16" r:id="rId1"/>
  </p:sldMasterIdLst>
  <p:notesMasterIdLst>
    <p:notesMasterId r:id="rId34"/>
  </p:notesMasterIdLst>
  <p:sldIdLst>
    <p:sldId id="256" r:id="rId2"/>
    <p:sldId id="262" r:id="rId3"/>
    <p:sldId id="257" r:id="rId4"/>
    <p:sldId id="258" r:id="rId5"/>
    <p:sldId id="259" r:id="rId6"/>
    <p:sldId id="261" r:id="rId7"/>
    <p:sldId id="260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5" r:id="rId20"/>
    <p:sldId id="276" r:id="rId21"/>
    <p:sldId id="279" r:id="rId22"/>
    <p:sldId id="281" r:id="rId23"/>
    <p:sldId id="283" r:id="rId24"/>
    <p:sldId id="285" r:id="rId25"/>
    <p:sldId id="287" r:id="rId26"/>
    <p:sldId id="288" r:id="rId27"/>
    <p:sldId id="290" r:id="rId28"/>
    <p:sldId id="291" r:id="rId29"/>
    <p:sldId id="292" r:id="rId30"/>
    <p:sldId id="296" r:id="rId31"/>
    <p:sldId id="295" r:id="rId32"/>
    <p:sldId id="293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76" autoAdjust="0"/>
    <p:restoredTop sz="94660"/>
  </p:normalViewPr>
  <p:slideViewPr>
    <p:cSldViewPr>
      <p:cViewPr varScale="1">
        <p:scale>
          <a:sx n="63" d="100"/>
          <a:sy n="63" d="100"/>
        </p:scale>
        <p:origin x="-2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07753A-61F6-4241-8B6B-23CE8F167285}" type="datetimeFigureOut">
              <a:rPr lang="ru-RU" smtClean="0"/>
              <a:t>26.11.2011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71D6B8-7DCD-4A1D-AB69-7B39C467B57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DA974EA-C728-4838-88F9-C9E3E0959B18}" type="datetime1">
              <a:rPr lang="ru-RU" smtClean="0"/>
              <a:t>26.11.2011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r>
              <a:rPr lang="ru-RU" smtClean="0"/>
              <a:t>Нестерова Г.И.</a:t>
            </a:r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A4A77-A58E-463E-B82D-1FDC8B403065}" type="datetime1">
              <a:rPr lang="ru-RU" smtClean="0"/>
              <a:t>26.11.2011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Нестерова Г.И.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8300F-7518-44DD-9362-60EE52DA4C88}" type="datetime1">
              <a:rPr lang="ru-RU" smtClean="0"/>
              <a:t>26.11.2011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Нестерова Г.И.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D771C3C-5AA1-4359-BBCA-703CB18BE7FD}" type="datetime1">
              <a:rPr lang="ru-RU" smtClean="0"/>
              <a:t>26.11.2011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ru-RU" smtClean="0"/>
              <a:t>Нестерова Г.И.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64ACEFA-6ECD-4D21-B47A-F0C74A85F7E9}" type="datetime1">
              <a:rPr lang="ru-RU" smtClean="0"/>
              <a:t>26.11.2011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r>
              <a:rPr lang="ru-RU" smtClean="0"/>
              <a:t>Нестерова Г.И.</a:t>
            </a:r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C21F1-BD75-4808-AFC2-FBF4E4BEF652}" type="datetime1">
              <a:rPr lang="ru-RU" smtClean="0"/>
              <a:t>26.11.2011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Нестерова Г.И.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6FD3C-C884-465C-9585-34586AA35F1D}" type="datetime1">
              <a:rPr lang="ru-RU" smtClean="0"/>
              <a:t>26.11.2011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Нестерова Г.И.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123433B-A984-47A2-83C6-2D9C939589E4}" type="datetime1">
              <a:rPr lang="ru-RU" smtClean="0"/>
              <a:t>26.11.2011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ru-RU" smtClean="0"/>
              <a:t>Нестерова Г.И.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D37EA-AC8D-4985-8190-F0E5402452C3}" type="datetime1">
              <a:rPr lang="ru-RU" smtClean="0"/>
              <a:t>26.11.2011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Нестерова Г.И.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1C05A79-4F06-4D1E-90D2-87ACE59752D1}" type="datetime1">
              <a:rPr lang="ru-RU" smtClean="0"/>
              <a:t>26.11.2011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ru-RU" smtClean="0"/>
              <a:t>Нестерова Г.И.</a:t>
            </a: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469A0A9-A6BD-40CF-8218-D1A99D872588}" type="datetime1">
              <a:rPr lang="ru-RU" smtClean="0"/>
              <a:t>26.11.2011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ru-RU" smtClean="0"/>
              <a:t>Нестерова Г.И.</a:t>
            </a: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FB0FA3A-AF31-497D-89FE-B123D3F4DF51}" type="datetime1">
              <a:rPr lang="ru-RU" smtClean="0"/>
              <a:t>26.11.2011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Нестерова Г.И.</a:t>
            </a: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0"/>
            <a:ext cx="6858000" cy="5286412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</a:rPr>
              <a:t>Правописание безударных падежных окончаний имён существительных </a:t>
            </a:r>
            <a:br>
              <a:rPr lang="ru-RU" sz="4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</a:rPr>
              <a:t>1, 2 и 3 склонения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 algn="r"/>
            <a:r>
              <a:rPr lang="ru-RU" sz="2800" dirty="0" smtClean="0">
                <a:solidFill>
                  <a:srgbClr val="FF0000"/>
                </a:solidFill>
              </a:rPr>
              <a:t>4 класс</a:t>
            </a:r>
          </a:p>
          <a:p>
            <a:pPr algn="r"/>
            <a:r>
              <a:rPr lang="en-US" sz="2800" dirty="0" smtClean="0">
                <a:solidFill>
                  <a:srgbClr val="FF0000"/>
                </a:solidFill>
              </a:rPr>
              <a:t>II</a:t>
            </a:r>
            <a:r>
              <a:rPr lang="ru-RU" sz="2800" dirty="0" smtClean="0">
                <a:solidFill>
                  <a:srgbClr val="FF0000"/>
                </a:solidFill>
              </a:rPr>
              <a:t> четверть</a:t>
            </a:r>
          </a:p>
          <a:p>
            <a:pPr algn="r"/>
            <a:r>
              <a:rPr lang="ru-RU" sz="2800" dirty="0" smtClean="0">
                <a:solidFill>
                  <a:srgbClr val="FF0000"/>
                </a:solidFill>
              </a:rPr>
              <a:t>Правила</a:t>
            </a:r>
          </a:p>
          <a:p>
            <a:pPr algn="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Урок 1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Нестерова Г.И.</a:t>
            </a:r>
            <a:endParaRPr lang="ru-RU"/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1785854" y="1142984"/>
            <a:ext cx="7358146" cy="5518652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Правописание безударных окончаний существительных </a:t>
            </a:r>
            <a:br>
              <a:rPr kumimoji="0" lang="ru-RU" sz="54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54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 родительном падеже</a:t>
            </a:r>
            <a:endParaRPr kumimoji="0" lang="ru-RU" sz="5400" b="1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Нестерова Г.И.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0" y="357166"/>
            <a:ext cx="2247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>
                <a:solidFill>
                  <a:schemeClr val="accent2">
                    <a:lumMod val="75000"/>
                  </a:schemeClr>
                </a:solidFill>
              </a:rPr>
              <a:t>Вопросы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71736" y="357166"/>
            <a:ext cx="2571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>
                <a:solidFill>
                  <a:schemeClr val="accent2">
                    <a:lumMod val="75000"/>
                  </a:schemeClr>
                </a:solidFill>
              </a:rPr>
              <a:t>Предлоги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00694" y="357166"/>
            <a:ext cx="27526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>
                <a:solidFill>
                  <a:schemeClr val="accent2">
                    <a:lumMod val="75000"/>
                  </a:schemeClr>
                </a:solidFill>
              </a:rPr>
              <a:t>Окончания</a:t>
            </a:r>
            <a:r>
              <a:rPr lang="ru-RU" sz="3200" u="sng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endParaRPr lang="ru-RU" sz="3200" u="sng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5000636"/>
            <a:ext cx="5500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>
                <a:solidFill>
                  <a:schemeClr val="accent2">
                    <a:lumMod val="75000"/>
                  </a:schemeClr>
                </a:solidFill>
              </a:rPr>
              <a:t>Роль в предложении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714488"/>
            <a:ext cx="179408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чего?</a:t>
            </a:r>
            <a:endParaRPr lang="ru-RU" sz="4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1000108"/>
            <a:ext cx="17331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к</a:t>
            </a:r>
            <a:r>
              <a:rPr lang="ru-RU" sz="4800" b="1" dirty="0" smtClean="0"/>
              <a:t>ого</a:t>
            </a:r>
            <a:r>
              <a:rPr lang="ru-RU" sz="4800" dirty="0" smtClean="0"/>
              <a:t>?</a:t>
            </a:r>
            <a:endParaRPr lang="ru-RU" sz="4800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3429000"/>
            <a:ext cx="138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где</a:t>
            </a:r>
            <a:r>
              <a:rPr lang="ru-RU" sz="3200" b="1" dirty="0" smtClean="0"/>
              <a:t>?</a:t>
            </a:r>
            <a:endParaRPr lang="ru-RU" sz="3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2643182"/>
            <a:ext cx="23984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откуда</a:t>
            </a:r>
            <a:r>
              <a:rPr lang="ru-RU" sz="3200" b="1" dirty="0" smtClean="0"/>
              <a:t>?</a:t>
            </a:r>
            <a:endParaRPr lang="ru-RU" sz="3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643174" y="1785926"/>
            <a:ext cx="9204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до</a:t>
            </a:r>
            <a:endParaRPr lang="ru-RU" sz="4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643174" y="1071546"/>
            <a:ext cx="8354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от</a:t>
            </a:r>
            <a:endParaRPr lang="ru-RU" sz="48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571736" y="3500438"/>
            <a:ext cx="11961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без</a:t>
            </a:r>
            <a:endParaRPr lang="ru-RU" sz="48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643174" y="2643182"/>
            <a:ext cx="10715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из</a:t>
            </a:r>
            <a:endParaRPr lang="ru-RU" sz="48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929058" y="1785926"/>
            <a:ext cx="12827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для</a:t>
            </a:r>
            <a:endParaRPr lang="ru-RU" sz="48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4286248" y="1071546"/>
            <a:ext cx="5180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у</a:t>
            </a:r>
            <a:endParaRPr lang="ru-RU" sz="48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5655313" y="1142984"/>
            <a:ext cx="225093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/>
              <a:t>1 </a:t>
            </a:r>
            <a:r>
              <a:rPr lang="ru-RU" sz="4000" b="1" dirty="0" err="1" smtClean="0"/>
              <a:t>скл</a:t>
            </a:r>
            <a:r>
              <a:rPr lang="ru-RU" sz="4000" b="1" dirty="0" smtClean="0"/>
              <a:t>.</a:t>
            </a:r>
          </a:p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- и; - </a:t>
            </a:r>
            <a:r>
              <a:rPr lang="ru-RU" sz="4800" b="1" dirty="0" err="1" smtClean="0">
                <a:solidFill>
                  <a:srgbClr val="FF0000"/>
                </a:solidFill>
              </a:rPr>
              <a:t>ы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286248" y="3500438"/>
            <a:ext cx="5020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с</a:t>
            </a:r>
            <a:endParaRPr lang="ru-RU" sz="48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3786182" y="2714620"/>
            <a:ext cx="19431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около</a:t>
            </a:r>
            <a:endParaRPr lang="ru-RU" sz="48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5753201" y="2428868"/>
            <a:ext cx="209384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/>
              <a:t>2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скл</a:t>
            </a:r>
            <a:r>
              <a:rPr lang="ru-RU" sz="4000" b="1" dirty="0" smtClean="0"/>
              <a:t>.</a:t>
            </a:r>
          </a:p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- а; - </a:t>
            </a:r>
            <a:r>
              <a:rPr lang="ru-RU" sz="4800" b="1" dirty="0" smtClean="0">
                <a:solidFill>
                  <a:srgbClr val="FF0000"/>
                </a:solidFill>
              </a:rPr>
              <a:t>я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992954" y="3714752"/>
            <a:ext cx="168187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/>
              <a:t>3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скл</a:t>
            </a:r>
            <a:r>
              <a:rPr lang="ru-RU" sz="4000" b="1" dirty="0" smtClean="0"/>
              <a:t>.</a:t>
            </a:r>
          </a:p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- и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0" y="5572140"/>
            <a:ext cx="86439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второстепенный член предложения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0"/>
                            </p:stCondLst>
                            <p:childTnLst>
                              <p:par>
                                <p:cTn id="6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0"/>
                            </p:stCondLst>
                            <p:childTnLst>
                              <p:par>
                                <p:cTn id="7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000"/>
                            </p:stCondLst>
                            <p:childTnLst>
                              <p:par>
                                <p:cTn id="78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000"/>
                            </p:stCondLst>
                            <p:childTnLst>
                              <p:par>
                                <p:cTn id="8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2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9" grpId="1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8" grpId="0"/>
      <p:bldP spid="18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5" grpId="0"/>
      <p:bldP spid="25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Нестерова Г.И.</a:t>
            </a:r>
            <a:endParaRPr lang="ru-RU"/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1857292" y="1500174"/>
            <a:ext cx="7286708" cy="507209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Правописание безударных окончаний существительных </a:t>
            </a:r>
            <a:br>
              <a:rPr kumimoji="0" lang="ru-RU" sz="54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54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 дательном падеже</a:t>
            </a:r>
            <a:endParaRPr kumimoji="0" lang="ru-RU" sz="5400" b="1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Нестерова Г.И.</a:t>
            </a:r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0" y="357166"/>
            <a:ext cx="20473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>
                <a:solidFill>
                  <a:schemeClr val="tx2"/>
                </a:solidFill>
              </a:rPr>
              <a:t>Вопросы</a:t>
            </a:r>
            <a:r>
              <a:rPr lang="ru-RU" sz="3200" dirty="0" smtClean="0"/>
              <a:t>: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571736" y="357166"/>
            <a:ext cx="2571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>
                <a:solidFill>
                  <a:schemeClr val="tx2"/>
                </a:solidFill>
              </a:rPr>
              <a:t>Предлоги</a:t>
            </a:r>
            <a:r>
              <a:rPr lang="ru-RU" sz="3200" b="1" dirty="0" smtClean="0">
                <a:solidFill>
                  <a:schemeClr val="tx2"/>
                </a:solidFill>
              </a:rPr>
              <a:t>: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00694" y="357166"/>
            <a:ext cx="24978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>
                <a:solidFill>
                  <a:schemeClr val="tx2"/>
                </a:solidFill>
              </a:rPr>
              <a:t>Окончания</a:t>
            </a:r>
            <a:r>
              <a:rPr lang="ru-RU" sz="3200" u="sng" dirty="0" smtClean="0"/>
              <a:t>:</a:t>
            </a:r>
            <a:endParaRPr lang="ru-RU" sz="3200" u="sng" dirty="0"/>
          </a:p>
        </p:txBody>
      </p:sp>
      <p:sp>
        <p:nvSpPr>
          <p:cNvPr id="8" name="TextBox 7"/>
          <p:cNvSpPr txBox="1"/>
          <p:nvPr/>
        </p:nvSpPr>
        <p:spPr>
          <a:xfrm>
            <a:off x="357158" y="5000636"/>
            <a:ext cx="5500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>
                <a:solidFill>
                  <a:schemeClr val="tx2"/>
                </a:solidFill>
              </a:rPr>
              <a:t>Роль в предложении</a:t>
            </a:r>
            <a:r>
              <a:rPr lang="ru-RU" sz="3200" b="1" dirty="0" smtClean="0">
                <a:solidFill>
                  <a:schemeClr val="tx2"/>
                </a:solidFill>
              </a:rPr>
              <a:t>: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714488"/>
            <a:ext cx="20794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чему?</a:t>
            </a:r>
            <a:endParaRPr lang="ru-RU" sz="4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1000108"/>
            <a:ext cx="20858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кому</a:t>
            </a:r>
            <a:r>
              <a:rPr lang="ru-RU" sz="4800" dirty="0" smtClean="0"/>
              <a:t>?</a:t>
            </a:r>
            <a:endParaRPr lang="ru-RU" sz="4800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2714620"/>
            <a:ext cx="138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где</a:t>
            </a:r>
            <a:r>
              <a:rPr lang="ru-RU" sz="3200" b="1" dirty="0" smtClean="0"/>
              <a:t>?</a:t>
            </a:r>
            <a:endParaRPr lang="ru-RU" sz="3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3429000"/>
            <a:ext cx="19191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куда</a:t>
            </a:r>
            <a:r>
              <a:rPr lang="ru-RU" sz="3200" b="1" dirty="0" smtClean="0"/>
              <a:t>?</a:t>
            </a:r>
            <a:endParaRPr lang="ru-RU" sz="32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5921411" y="1142984"/>
            <a:ext cx="171873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/>
              <a:t>1 </a:t>
            </a:r>
            <a:r>
              <a:rPr lang="ru-RU" sz="4000" b="1" dirty="0" err="1" smtClean="0"/>
              <a:t>скл</a:t>
            </a:r>
            <a:r>
              <a:rPr lang="ru-RU" sz="4000" b="1" dirty="0" smtClean="0"/>
              <a:t>.</a:t>
            </a:r>
          </a:p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- е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86116" y="1071546"/>
            <a:ext cx="5774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к</a:t>
            </a:r>
            <a:endParaRPr lang="ru-RU" sz="48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5692287" y="2428868"/>
            <a:ext cx="221567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/>
              <a:t>2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скл</a:t>
            </a:r>
            <a:r>
              <a:rPr lang="ru-RU" sz="4000" b="1" dirty="0" smtClean="0"/>
              <a:t>.</a:t>
            </a:r>
          </a:p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- у; - </a:t>
            </a:r>
            <a:r>
              <a:rPr lang="ru-RU" sz="4800" b="1" dirty="0" err="1" smtClean="0">
                <a:solidFill>
                  <a:srgbClr val="FF0000"/>
                </a:solidFill>
              </a:rPr>
              <a:t>ю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992954" y="3714752"/>
            <a:ext cx="168187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/>
              <a:t>3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скл</a:t>
            </a:r>
            <a:r>
              <a:rPr lang="ru-RU" sz="4000" b="1" dirty="0" smtClean="0"/>
              <a:t>.</a:t>
            </a:r>
          </a:p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- и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0" y="5572140"/>
            <a:ext cx="86439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второстепенный член предложения</a:t>
            </a:r>
            <a:endParaRPr lang="ru-RU" sz="36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3143240" y="1928802"/>
            <a:ext cx="9765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по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50" presetClass="entr" presetSubtype="0" decel="10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0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4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2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9" grpId="1"/>
      <p:bldP spid="10" grpId="0"/>
      <p:bldP spid="11" grpId="0"/>
      <p:bldP spid="11" grpId="1"/>
      <p:bldP spid="12" grpId="0"/>
      <p:bldP spid="12" grpId="1"/>
      <p:bldP spid="19" grpId="0"/>
      <p:bldP spid="19" grpId="1"/>
      <p:bldP spid="20" grpId="0"/>
      <p:bldP spid="20" grpId="1"/>
      <p:bldP spid="22" grpId="0"/>
      <p:bldP spid="22" grpId="1"/>
      <p:bldP spid="23" grpId="0"/>
      <p:bldP spid="23" grpId="1"/>
      <p:bldP spid="25" grpId="0"/>
      <p:bldP spid="25" grpId="1"/>
      <p:bldP spid="24" grpId="1"/>
      <p:bldP spid="24" grpId="2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Нестерова Г.И.</a:t>
            </a:r>
            <a:endParaRPr lang="ru-RU"/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1571604" y="857232"/>
            <a:ext cx="7286708" cy="507209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Правописание безударных окончаний существительных </a:t>
            </a:r>
            <a:br>
              <a:rPr kumimoji="0" lang="ru-RU" sz="54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54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 родительном и дательном падежах</a:t>
            </a:r>
            <a:endParaRPr kumimoji="0" lang="ru-RU" sz="5400" b="1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Нестерова Г.И.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42910" y="285728"/>
            <a:ext cx="2286016" cy="14400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err="1" smtClean="0"/>
              <a:t>Р.п</a:t>
            </a:r>
            <a:endParaRPr lang="ru-RU" sz="80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500694" y="214290"/>
            <a:ext cx="2286016" cy="14400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err="1" smtClean="0"/>
              <a:t>Д.п</a:t>
            </a:r>
            <a:endParaRPr lang="ru-RU" sz="8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0" y="1714488"/>
            <a:ext cx="17331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к</a:t>
            </a:r>
            <a:r>
              <a:rPr lang="ru-RU" sz="4000" b="1" dirty="0" smtClean="0"/>
              <a:t>ого</a:t>
            </a:r>
            <a:r>
              <a:rPr lang="ru-RU" sz="4800" dirty="0" smtClean="0"/>
              <a:t>?</a:t>
            </a:r>
            <a:endParaRPr lang="ru-RU" sz="4800" dirty="0"/>
          </a:p>
        </p:txBody>
      </p:sp>
      <p:sp>
        <p:nvSpPr>
          <p:cNvPr id="8" name="TextBox 7"/>
          <p:cNvSpPr txBox="1"/>
          <p:nvPr/>
        </p:nvSpPr>
        <p:spPr>
          <a:xfrm>
            <a:off x="1643042" y="1714488"/>
            <a:ext cx="16690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чего</a:t>
            </a:r>
            <a:r>
              <a:rPr lang="ru-RU" sz="4800" b="1" dirty="0" smtClean="0"/>
              <a:t>?</a:t>
            </a:r>
            <a:endParaRPr lang="ru-RU" sz="4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0" y="2285992"/>
            <a:ext cx="22509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откуда</a:t>
            </a:r>
            <a:r>
              <a:rPr lang="ru-RU" sz="3200" b="1" dirty="0" smtClean="0"/>
              <a:t>?</a:t>
            </a:r>
            <a:endParaRPr lang="ru-RU" sz="3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2786058"/>
            <a:ext cx="13131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где?</a:t>
            </a:r>
            <a:endParaRPr lang="ru-RU" sz="4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000628" y="1714488"/>
            <a:ext cx="18117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кому</a:t>
            </a:r>
            <a:r>
              <a:rPr lang="ru-RU" sz="4800" dirty="0" smtClean="0"/>
              <a:t>?</a:t>
            </a:r>
            <a:endParaRPr lang="ru-RU" sz="4800" dirty="0"/>
          </a:p>
        </p:txBody>
      </p:sp>
      <p:sp>
        <p:nvSpPr>
          <p:cNvPr id="12" name="TextBox 11"/>
          <p:cNvSpPr txBox="1"/>
          <p:nvPr/>
        </p:nvSpPr>
        <p:spPr>
          <a:xfrm>
            <a:off x="6715140" y="1714488"/>
            <a:ext cx="18133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чему</a:t>
            </a:r>
            <a:r>
              <a:rPr lang="ru-RU" sz="4800" b="1" dirty="0" smtClean="0"/>
              <a:t>?</a:t>
            </a:r>
            <a:endParaRPr lang="ru-RU" sz="4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072066" y="2428868"/>
            <a:ext cx="12618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где</a:t>
            </a:r>
            <a:r>
              <a:rPr lang="ru-RU" sz="3200" b="1" dirty="0" smtClean="0"/>
              <a:t>?</a:t>
            </a:r>
            <a:endParaRPr lang="ru-RU" sz="3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500826" y="2428868"/>
            <a:ext cx="16610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куда</a:t>
            </a:r>
            <a:r>
              <a:rPr lang="ru-RU" sz="3200" b="1" dirty="0" smtClean="0"/>
              <a:t>?</a:t>
            </a:r>
            <a:endParaRPr lang="ru-RU" sz="3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643570" y="3429000"/>
            <a:ext cx="5116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F0"/>
                </a:solidFill>
              </a:rPr>
              <a:t>к</a:t>
            </a:r>
            <a:endParaRPr lang="ru-RU" sz="4000" b="1" dirty="0">
              <a:solidFill>
                <a:srgbClr val="00B0F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715140" y="3429000"/>
            <a:ext cx="8435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F0"/>
                </a:solidFill>
              </a:rPr>
              <a:t>по</a:t>
            </a:r>
            <a:endParaRPr lang="ru-RU" sz="4000" b="1" dirty="0">
              <a:solidFill>
                <a:srgbClr val="00B0F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14282" y="3429000"/>
            <a:ext cx="7745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F0"/>
                </a:solidFill>
              </a:rPr>
              <a:t>от</a:t>
            </a:r>
            <a:endParaRPr lang="ru-RU" sz="4000" b="1" dirty="0">
              <a:solidFill>
                <a:srgbClr val="00B0F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71538" y="3429000"/>
            <a:ext cx="8162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F0"/>
                </a:solidFill>
              </a:rPr>
              <a:t>до</a:t>
            </a:r>
            <a:endParaRPr lang="ru-RU" sz="4000" b="1" dirty="0">
              <a:solidFill>
                <a:srgbClr val="00B0F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28794" y="3429000"/>
            <a:ext cx="10715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B0F0"/>
                </a:solidFill>
              </a:rPr>
              <a:t>из</a:t>
            </a:r>
            <a:endParaRPr lang="ru-RU" sz="4000" b="1" dirty="0">
              <a:solidFill>
                <a:srgbClr val="00B0F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786050" y="3429000"/>
            <a:ext cx="10647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F0"/>
                </a:solidFill>
              </a:rPr>
              <a:t>без</a:t>
            </a:r>
            <a:endParaRPr lang="ru-RU" sz="4000" b="1" dirty="0">
              <a:solidFill>
                <a:srgbClr val="00B0F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14282" y="3929066"/>
            <a:ext cx="4972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F0"/>
                </a:solidFill>
              </a:rPr>
              <a:t>у</a:t>
            </a:r>
            <a:endParaRPr lang="ru-RU" sz="4000" b="1" dirty="0">
              <a:solidFill>
                <a:srgbClr val="00B0F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85786" y="3929066"/>
            <a:ext cx="11576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F0"/>
                </a:solidFill>
              </a:rPr>
              <a:t>для</a:t>
            </a:r>
            <a:endParaRPr lang="ru-RU" sz="4000" b="1" dirty="0">
              <a:solidFill>
                <a:srgbClr val="00B0F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857356" y="3929066"/>
            <a:ext cx="17860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F0"/>
                </a:solidFill>
              </a:rPr>
              <a:t>около</a:t>
            </a:r>
            <a:endParaRPr lang="ru-RU" sz="4000" b="1" dirty="0">
              <a:solidFill>
                <a:srgbClr val="00B0F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928926" y="2786058"/>
            <a:ext cx="470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F0"/>
                </a:solidFill>
              </a:rPr>
              <a:t>с</a:t>
            </a:r>
            <a:endParaRPr lang="ru-RU" sz="4000" b="1" dirty="0">
              <a:solidFill>
                <a:srgbClr val="00B0F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14282" y="4714884"/>
            <a:ext cx="3313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1 </a:t>
            </a:r>
            <a:r>
              <a:rPr lang="ru-RU" sz="3600" b="1" dirty="0" err="1" smtClean="0"/>
              <a:t>скл</a:t>
            </a:r>
            <a:r>
              <a:rPr lang="ru-RU" sz="3600" b="1" dirty="0" smtClean="0"/>
              <a:t>.</a:t>
            </a:r>
            <a:r>
              <a:rPr lang="ru-RU" sz="3600" b="1" dirty="0" smtClean="0">
                <a:solidFill>
                  <a:srgbClr val="FF0000"/>
                </a:solidFill>
              </a:rPr>
              <a:t>- и; - </a:t>
            </a:r>
            <a:r>
              <a:rPr lang="ru-RU" sz="3600" b="1" dirty="0" err="1" smtClean="0">
                <a:solidFill>
                  <a:srgbClr val="FF0000"/>
                </a:solidFill>
              </a:rPr>
              <a:t>ы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57158" y="5286388"/>
            <a:ext cx="3143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2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скл</a:t>
            </a:r>
            <a:r>
              <a:rPr lang="ru-RU" sz="3600" b="1" dirty="0" smtClean="0"/>
              <a:t>.</a:t>
            </a:r>
            <a:r>
              <a:rPr lang="ru-RU" sz="3600" b="1" dirty="0" smtClean="0">
                <a:solidFill>
                  <a:srgbClr val="FF0000"/>
                </a:solidFill>
              </a:rPr>
              <a:t>- а; - </a:t>
            </a:r>
            <a:r>
              <a:rPr lang="ru-RU" sz="3600" b="1" dirty="0" smtClean="0">
                <a:solidFill>
                  <a:srgbClr val="FF0000"/>
                </a:solidFill>
              </a:rPr>
              <a:t>я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57158" y="5857892"/>
            <a:ext cx="27860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3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скл</a:t>
            </a:r>
            <a:r>
              <a:rPr lang="ru-RU" sz="3600" b="1" dirty="0" smtClean="0"/>
              <a:t>. </a:t>
            </a:r>
            <a:r>
              <a:rPr lang="ru-RU" sz="3600" b="1" dirty="0" smtClean="0">
                <a:solidFill>
                  <a:srgbClr val="FF0000"/>
                </a:solidFill>
              </a:rPr>
              <a:t>- и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143504" y="4572008"/>
            <a:ext cx="2714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1 </a:t>
            </a:r>
            <a:r>
              <a:rPr lang="ru-RU" sz="3600" b="1" dirty="0" err="1" smtClean="0"/>
              <a:t>скл</a:t>
            </a:r>
            <a:r>
              <a:rPr lang="ru-RU" sz="3600" b="1" dirty="0" smtClean="0"/>
              <a:t>. </a:t>
            </a:r>
            <a:r>
              <a:rPr lang="ru-RU" sz="3600" b="1" dirty="0" smtClean="0">
                <a:solidFill>
                  <a:srgbClr val="FF0000"/>
                </a:solidFill>
              </a:rPr>
              <a:t>- е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214942" y="5143512"/>
            <a:ext cx="3357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2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скл</a:t>
            </a:r>
            <a:r>
              <a:rPr lang="ru-RU" sz="3600" b="1" dirty="0" smtClean="0"/>
              <a:t>. </a:t>
            </a:r>
            <a:r>
              <a:rPr lang="ru-RU" sz="3600" b="1" dirty="0" smtClean="0">
                <a:solidFill>
                  <a:srgbClr val="FF0000"/>
                </a:solidFill>
              </a:rPr>
              <a:t>- у; - </a:t>
            </a:r>
            <a:r>
              <a:rPr lang="ru-RU" sz="3600" b="1" dirty="0" err="1" smtClean="0">
                <a:solidFill>
                  <a:srgbClr val="FF0000"/>
                </a:solidFill>
              </a:rPr>
              <a:t>ю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214942" y="5715016"/>
            <a:ext cx="2378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3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скл</a:t>
            </a:r>
            <a:r>
              <a:rPr lang="ru-RU" sz="3600" b="1" dirty="0" smtClean="0"/>
              <a:t>.</a:t>
            </a:r>
            <a:r>
              <a:rPr lang="ru-RU" sz="3600" b="1" dirty="0" smtClean="0">
                <a:solidFill>
                  <a:srgbClr val="FF0000"/>
                </a:solidFill>
              </a:rPr>
              <a:t>- и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 rot="16200000">
            <a:off x="840299" y="2660132"/>
            <a:ext cx="664370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второстепенный член предложения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000"/>
                            </p:stCondLst>
                            <p:childTnLst>
                              <p:par>
                                <p:cTn id="6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000"/>
                            </p:stCondLst>
                            <p:childTnLst>
                              <p:par>
                                <p:cTn id="8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000"/>
                            </p:stCondLst>
                            <p:childTnLst>
                              <p:par>
                                <p:cTn id="8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000"/>
                            </p:stCondLst>
                            <p:childTnLst>
                              <p:par>
                                <p:cTn id="9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0"/>
                            </p:stCondLst>
                            <p:childTnLst>
                              <p:par>
                                <p:cTn id="98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6000"/>
                            </p:stCondLst>
                            <p:childTnLst>
                              <p:par>
                                <p:cTn id="10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000"/>
                            </p:stCondLst>
                            <p:childTnLst>
                              <p:par>
                                <p:cTn id="11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000"/>
                            </p:stCondLst>
                            <p:childTnLst>
                              <p:par>
                                <p:cTn id="123" presetID="50" presetClass="entr" presetSubtype="0" decel="10000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56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180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181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18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56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186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187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18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56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192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193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19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5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56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198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199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20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56" presetClass="exit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204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205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20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56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210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211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21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56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216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217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21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56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222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223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22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5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56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228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229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23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56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234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235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23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56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240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241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24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56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246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247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24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1" presetID="56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252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253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25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55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7" presetID="56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258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259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26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3" presetID="56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264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265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26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56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270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271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27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5" presetID="56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276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277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27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56" presetClass="exit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282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283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28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5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7" presetID="56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288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289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29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3" presetID="56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294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295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29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9" presetID="56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300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301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30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0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5" presetID="56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306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307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30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0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56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312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313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3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5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7" presetID="56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318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319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3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3" presetID="56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324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325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3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/>
      <p:bldP spid="8" grpId="1"/>
      <p:bldP spid="9" grpId="0"/>
      <p:bldP spid="9" grpId="1"/>
      <p:bldP spid="10" grpId="0"/>
      <p:bldP spid="10" grpId="1"/>
      <p:bldP spid="11" grpId="0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6" grpId="1"/>
      <p:bldP spid="16" grpId="2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Нестерова Г.И.</a:t>
            </a:r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42910" y="214290"/>
            <a:ext cx="2286016" cy="14400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err="1" smtClean="0"/>
              <a:t>Р.п</a:t>
            </a:r>
            <a:endParaRPr lang="ru-RU" sz="8000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500694" y="214290"/>
            <a:ext cx="2286016" cy="14400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err="1" smtClean="0"/>
              <a:t>Д.п</a:t>
            </a:r>
            <a:endParaRPr lang="ru-RU" sz="8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785926"/>
            <a:ext cx="9144000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По каким признакам различаются ?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2928934"/>
            <a:ext cx="6689652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/>
              <a:t>1. Падежными вопросами.</a:t>
            </a:r>
            <a:endParaRPr lang="ru-RU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85720" y="4000504"/>
            <a:ext cx="3754554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/>
              <a:t>2. Предлогами</a:t>
            </a:r>
            <a:endParaRPr lang="ru-RU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14282" y="5072074"/>
            <a:ext cx="8715436" cy="12003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/>
              <a:t>3. Окончаниями существительных </a:t>
            </a:r>
          </a:p>
          <a:p>
            <a:r>
              <a:rPr lang="ru-RU" sz="3600" b="1" dirty="0" smtClean="0"/>
              <a:t>1скл. и 2 </a:t>
            </a:r>
            <a:r>
              <a:rPr lang="ru-RU" sz="3600" b="1" dirty="0" err="1" smtClean="0"/>
              <a:t>скл</a:t>
            </a:r>
            <a:r>
              <a:rPr lang="ru-RU" sz="3600" b="1" dirty="0" smtClean="0"/>
              <a:t>.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build="allAtOnce" animBg="1"/>
      <p:bldP spid="6" grpId="0" build="allAtOnce" animBg="1"/>
      <p:bldP spid="8" grpId="0" animBg="1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Нестерова Г.И.</a:t>
            </a: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785786" y="285728"/>
            <a:ext cx="2286016" cy="14400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err="1" smtClean="0"/>
              <a:t>Р.п</a:t>
            </a:r>
            <a:endParaRPr lang="ru-RU" sz="8000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714876" y="285728"/>
            <a:ext cx="2286016" cy="14400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err="1" smtClean="0"/>
              <a:t>Д.п</a:t>
            </a:r>
            <a:endParaRPr lang="ru-RU" sz="8000" b="1" dirty="0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3428992" y="285728"/>
            <a:ext cx="1060704" cy="2857520"/>
          </a:xfrm>
          <a:prstGeom prst="triangle">
            <a:avLst>
              <a:gd name="adj" fmla="val 5000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endParaRPr lang="ru-RU" sz="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Равнобедренный треугольник 6"/>
          <p:cNvSpPr/>
          <p:nvPr/>
        </p:nvSpPr>
        <p:spPr>
          <a:xfrm rot="13607186">
            <a:off x="2092519" y="2888271"/>
            <a:ext cx="1060704" cy="1960388"/>
          </a:xfrm>
          <a:prstGeom prst="triangle">
            <a:avLst>
              <a:gd name="adj" fmla="val 5551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4000" b="1" dirty="0"/>
          </a:p>
        </p:txBody>
      </p:sp>
      <p:sp>
        <p:nvSpPr>
          <p:cNvPr id="8" name="Равнобедренный треугольник 7"/>
          <p:cNvSpPr/>
          <p:nvPr/>
        </p:nvSpPr>
        <p:spPr>
          <a:xfrm rot="7970043">
            <a:off x="4782580" y="2856239"/>
            <a:ext cx="1071570" cy="2016255"/>
          </a:xfrm>
          <a:prstGeom prst="triangle">
            <a:avLst>
              <a:gd name="adj" fmla="val 48498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4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28596" y="3500438"/>
            <a:ext cx="3214710" cy="31547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19900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-и</a:t>
            </a:r>
            <a:endParaRPr lang="ru-RU" sz="19900" b="1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86380" y="3500438"/>
            <a:ext cx="2571768" cy="31547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19900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-е</a:t>
            </a:r>
            <a:endParaRPr lang="ru-RU" sz="19900" b="1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7" grpId="0" animBg="1"/>
      <p:bldP spid="8" grpId="0" animBg="1"/>
      <p:bldP spid="12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Нестерова Г.И.</a:t>
            </a: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785786" y="285728"/>
            <a:ext cx="2286016" cy="14400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err="1" smtClean="0"/>
              <a:t>Р.п</a:t>
            </a:r>
            <a:endParaRPr lang="ru-RU" sz="8000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714876" y="285728"/>
            <a:ext cx="2286016" cy="14400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err="1" smtClean="0"/>
              <a:t>Д.п</a:t>
            </a:r>
            <a:endParaRPr lang="ru-RU" sz="8000" b="1" dirty="0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2928926" y="428604"/>
            <a:ext cx="1785950" cy="3643338"/>
          </a:xfrm>
          <a:prstGeom prst="triangle">
            <a:avLst>
              <a:gd name="adj" fmla="val 50000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857356" y="2786058"/>
            <a:ext cx="4429156" cy="37702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3900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-и</a:t>
            </a:r>
            <a:endParaRPr lang="ru-RU" sz="23900" b="1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Нестерова Г.И.</a:t>
            </a:r>
            <a:endParaRPr lang="ru-RU"/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1571604" y="500042"/>
            <a:ext cx="7286708" cy="5929354"/>
          </a:xfrm>
          <a:prstGeom prst="rect">
            <a:avLst/>
          </a:prstGeom>
        </p:spPr>
        <p:txBody>
          <a:bodyPr>
            <a:noAutofit/>
          </a:bodyPr>
          <a:lstStyle/>
          <a:p>
            <a:pPr lvl="0">
              <a:spcBef>
                <a:spcPct val="0"/>
              </a:spcBef>
            </a:pPr>
            <a:r>
              <a:rPr kumimoji="0" lang="ru-RU" sz="54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родительный и винительный падежи </a:t>
            </a:r>
            <a:r>
              <a:rPr lang="ru-RU" sz="5400" b="1" cap="small" dirty="0" smtClean="0">
                <a:solidFill>
                  <a:schemeClr val="tx2"/>
                </a:solidFill>
              </a:rPr>
              <a:t>существительных 1-го и 2-го склонения </a:t>
            </a:r>
            <a:r>
              <a:rPr lang="ru-RU" sz="5400" b="1" cap="small" dirty="0" smtClean="0">
                <a:solidFill>
                  <a:schemeClr val="tx2"/>
                </a:solidFill>
              </a:rPr>
              <a:t/>
            </a:r>
            <a:br>
              <a:rPr lang="ru-RU" sz="5400" b="1" cap="small" dirty="0" smtClean="0">
                <a:solidFill>
                  <a:schemeClr val="tx2"/>
                </a:solidFill>
              </a:rPr>
            </a:br>
            <a:endParaRPr kumimoji="0" lang="ru-RU" sz="5400" b="1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Нестерова Г.И.</a:t>
            </a: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214290"/>
            <a:ext cx="8929718" cy="618630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Безударные</a:t>
            </a:r>
          </a:p>
          <a:p>
            <a:pPr algn="ctr"/>
            <a:r>
              <a:rPr lang="ru-RU" sz="6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окончания</a:t>
            </a:r>
          </a:p>
          <a:p>
            <a:pPr algn="ctr"/>
            <a:r>
              <a:rPr lang="ru-RU" sz="6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-е, -и</a:t>
            </a:r>
          </a:p>
          <a:p>
            <a:pPr algn="ctr"/>
            <a:r>
              <a:rPr lang="ru-RU" sz="6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</a:t>
            </a:r>
            <a:r>
              <a:rPr lang="ru-RU" sz="6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Р.п., Д.п. и П.п.</a:t>
            </a:r>
          </a:p>
          <a:p>
            <a:pPr algn="ctr"/>
            <a:r>
              <a:rPr lang="ru-RU" sz="6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н</a:t>
            </a:r>
            <a:r>
              <a:rPr lang="ru-RU" sz="6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ужно проверять </a:t>
            </a:r>
          </a:p>
          <a:p>
            <a:pPr algn="ctr"/>
            <a:endParaRPr lang="ru-RU" sz="6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Нестерова Г.И.</a:t>
            </a:r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42910" y="214290"/>
            <a:ext cx="2286016" cy="1000132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err="1" smtClean="0"/>
              <a:t>Р.п</a:t>
            </a:r>
            <a:endParaRPr lang="ru-RU" sz="8000" b="1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214942" y="214290"/>
            <a:ext cx="2286016" cy="1000132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err="1" smtClean="0"/>
              <a:t>В</a:t>
            </a:r>
            <a:r>
              <a:rPr lang="ru-RU" sz="8000" b="1" dirty="0" err="1" smtClean="0"/>
              <a:t>.п</a:t>
            </a:r>
            <a:endParaRPr lang="ru-RU" sz="8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928926" y="1214422"/>
            <a:ext cx="2247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>
                <a:solidFill>
                  <a:schemeClr val="accent2">
                    <a:lumMod val="75000"/>
                  </a:schemeClr>
                </a:solidFill>
              </a:rPr>
              <a:t>Вопросы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14414" y="1500174"/>
            <a:ext cx="17331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к</a:t>
            </a:r>
            <a:r>
              <a:rPr lang="ru-RU" sz="4000" b="1" dirty="0" smtClean="0"/>
              <a:t>ого</a:t>
            </a:r>
            <a:r>
              <a:rPr lang="ru-RU" sz="4800" dirty="0" smtClean="0"/>
              <a:t>?</a:t>
            </a:r>
            <a:endParaRPr lang="ru-RU" sz="4800" dirty="0"/>
          </a:p>
        </p:txBody>
      </p:sp>
      <p:sp>
        <p:nvSpPr>
          <p:cNvPr id="18" name="TextBox 17"/>
          <p:cNvSpPr txBox="1"/>
          <p:nvPr/>
        </p:nvSpPr>
        <p:spPr>
          <a:xfrm>
            <a:off x="1214414" y="1928802"/>
            <a:ext cx="16690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чего</a:t>
            </a:r>
            <a:r>
              <a:rPr lang="ru-RU" sz="4800" b="1" dirty="0" smtClean="0"/>
              <a:t>?</a:t>
            </a:r>
            <a:endParaRPr lang="ru-RU" sz="48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6357950" y="1428736"/>
            <a:ext cx="17331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к</a:t>
            </a:r>
            <a:r>
              <a:rPr lang="ru-RU" sz="4000" b="1" dirty="0" smtClean="0"/>
              <a:t>ого</a:t>
            </a:r>
            <a:r>
              <a:rPr lang="ru-RU" sz="4800" dirty="0" smtClean="0"/>
              <a:t>?</a:t>
            </a:r>
            <a:endParaRPr lang="ru-RU" sz="4800" dirty="0"/>
          </a:p>
        </p:txBody>
      </p:sp>
      <p:sp>
        <p:nvSpPr>
          <p:cNvPr id="20" name="TextBox 19"/>
          <p:cNvSpPr txBox="1"/>
          <p:nvPr/>
        </p:nvSpPr>
        <p:spPr>
          <a:xfrm>
            <a:off x="6357950" y="1857364"/>
            <a:ext cx="13933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что</a:t>
            </a:r>
            <a:r>
              <a:rPr lang="ru-RU" sz="4800" b="1" dirty="0" smtClean="0"/>
              <a:t>?</a:t>
            </a:r>
            <a:endParaRPr lang="ru-RU" sz="48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2857488" y="2714620"/>
            <a:ext cx="2571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>
                <a:solidFill>
                  <a:schemeClr val="accent2">
                    <a:lumMod val="75000"/>
                  </a:schemeClr>
                </a:solidFill>
              </a:rPr>
              <a:t>Предлоги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0" y="1643050"/>
            <a:ext cx="12858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(нет)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714876" y="1643050"/>
            <a:ext cx="17859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(вижу)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14282" y="3143248"/>
            <a:ext cx="7745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F0"/>
                </a:solidFill>
              </a:rPr>
              <a:t>от</a:t>
            </a:r>
            <a:endParaRPr lang="ru-RU" sz="4000" b="1" dirty="0">
              <a:solidFill>
                <a:srgbClr val="00B0F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214546" y="3214686"/>
            <a:ext cx="8162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F0"/>
                </a:solidFill>
              </a:rPr>
              <a:t>до</a:t>
            </a:r>
            <a:endParaRPr lang="ru-RU" sz="4000" b="1" dirty="0">
              <a:solidFill>
                <a:srgbClr val="00B0F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00100" y="3786190"/>
            <a:ext cx="10715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B0F0"/>
                </a:solidFill>
              </a:rPr>
              <a:t>из</a:t>
            </a:r>
            <a:endParaRPr lang="ru-RU" sz="4000" b="1" dirty="0">
              <a:solidFill>
                <a:srgbClr val="00B0F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71538" y="3214686"/>
            <a:ext cx="10647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F0"/>
                </a:solidFill>
              </a:rPr>
              <a:t>без</a:t>
            </a:r>
            <a:endParaRPr lang="ru-RU" sz="4000" b="1" dirty="0">
              <a:solidFill>
                <a:srgbClr val="00B0F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85720" y="3714752"/>
            <a:ext cx="4972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F0"/>
                </a:solidFill>
              </a:rPr>
              <a:t>у</a:t>
            </a:r>
            <a:endParaRPr lang="ru-RU" sz="4000" b="1" dirty="0">
              <a:solidFill>
                <a:srgbClr val="00B0F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214546" y="3786190"/>
            <a:ext cx="11576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F0"/>
                </a:solidFill>
              </a:rPr>
              <a:t>для</a:t>
            </a:r>
            <a:endParaRPr lang="ru-RU" sz="4000" b="1" dirty="0">
              <a:solidFill>
                <a:srgbClr val="00B0F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0" y="4286256"/>
            <a:ext cx="17860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F0"/>
                </a:solidFill>
              </a:rPr>
              <a:t>около</a:t>
            </a:r>
            <a:endParaRPr lang="ru-RU" sz="4000" b="1" dirty="0">
              <a:solidFill>
                <a:srgbClr val="00B0F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071670" y="4286256"/>
            <a:ext cx="470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F0"/>
                </a:solidFill>
              </a:rPr>
              <a:t>с</a:t>
            </a:r>
            <a:endParaRPr lang="ru-RU" sz="4000" b="1" dirty="0">
              <a:solidFill>
                <a:srgbClr val="00B0F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214942" y="3214686"/>
            <a:ext cx="4844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F0"/>
                </a:solidFill>
              </a:rPr>
              <a:t>в</a:t>
            </a:r>
            <a:endParaRPr lang="ru-RU" sz="4000" b="1" dirty="0">
              <a:solidFill>
                <a:srgbClr val="00B0F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857884" y="3214686"/>
            <a:ext cx="8499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F0"/>
                </a:solidFill>
              </a:rPr>
              <a:t>на</a:t>
            </a:r>
            <a:endParaRPr lang="ru-RU" sz="4000" b="1" dirty="0">
              <a:solidFill>
                <a:srgbClr val="00B0F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000892" y="3214686"/>
            <a:ext cx="7697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F0"/>
                </a:solidFill>
              </a:rPr>
              <a:t>за</a:t>
            </a:r>
            <a:endParaRPr lang="ru-RU" sz="4000" b="1" dirty="0">
              <a:solidFill>
                <a:srgbClr val="00B0F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214942" y="3714752"/>
            <a:ext cx="16995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F0"/>
                </a:solidFill>
              </a:rPr>
              <a:t>через</a:t>
            </a:r>
            <a:endParaRPr lang="ru-RU" sz="4000" b="1" dirty="0">
              <a:solidFill>
                <a:srgbClr val="00B0F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143768" y="3714752"/>
            <a:ext cx="11849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F0"/>
                </a:solidFill>
              </a:rPr>
              <a:t>про</a:t>
            </a:r>
            <a:endParaRPr lang="ru-RU" sz="4000" b="1" dirty="0">
              <a:solidFill>
                <a:srgbClr val="00B0F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85720" y="5500702"/>
            <a:ext cx="27860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-</a:t>
            </a:r>
            <a:r>
              <a:rPr lang="ru-RU" sz="6000" b="1" dirty="0" err="1" smtClean="0">
                <a:solidFill>
                  <a:srgbClr val="FF0000"/>
                </a:solidFill>
              </a:rPr>
              <a:t>ы</a:t>
            </a:r>
            <a:r>
              <a:rPr lang="ru-RU" sz="6000" b="1" dirty="0" smtClean="0">
                <a:solidFill>
                  <a:srgbClr val="FF0000"/>
                </a:solidFill>
              </a:rPr>
              <a:t>(-и-)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429256" y="5429264"/>
            <a:ext cx="28137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-</a:t>
            </a:r>
            <a:r>
              <a:rPr lang="ru-RU" sz="6000" b="1" dirty="0" smtClean="0">
                <a:solidFill>
                  <a:srgbClr val="FF0000"/>
                </a:solidFill>
              </a:rPr>
              <a:t>у</a:t>
            </a:r>
            <a:r>
              <a:rPr lang="ru-RU" sz="6000" b="1" dirty="0" smtClean="0">
                <a:solidFill>
                  <a:srgbClr val="FF0000"/>
                </a:solidFill>
              </a:rPr>
              <a:t>(-</a:t>
            </a:r>
            <a:r>
              <a:rPr lang="ru-RU" sz="6000" b="1" dirty="0" smtClean="0">
                <a:solidFill>
                  <a:srgbClr val="FF0000"/>
                </a:solidFill>
              </a:rPr>
              <a:t>ю</a:t>
            </a:r>
            <a:r>
              <a:rPr lang="ru-RU" sz="6000" b="1" dirty="0" smtClean="0">
                <a:solidFill>
                  <a:srgbClr val="FF0000"/>
                </a:solidFill>
              </a:rPr>
              <a:t>-)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43" name="Выноска со стрелками влево/вправо 42"/>
          <p:cNvSpPr/>
          <p:nvPr/>
        </p:nvSpPr>
        <p:spPr>
          <a:xfrm>
            <a:off x="2786050" y="5214950"/>
            <a:ext cx="3000396" cy="861824"/>
          </a:xfrm>
          <a:prstGeom prst="leftRightArrowCallou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  <a:endParaRPr lang="ru-RU" sz="8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928926" y="4714884"/>
            <a:ext cx="27526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>
                <a:solidFill>
                  <a:schemeClr val="accent2">
                    <a:lumMod val="75000"/>
                  </a:schemeClr>
                </a:solidFill>
              </a:rPr>
              <a:t>Окончания</a:t>
            </a:r>
            <a:r>
              <a:rPr lang="ru-RU" sz="3200" u="sng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endParaRPr lang="ru-RU" sz="3200" u="sng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000"/>
                            </p:stCondLst>
                            <p:childTnLst>
                              <p:par>
                                <p:cTn id="8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000"/>
                            </p:stCondLst>
                            <p:childTnLst>
                              <p:par>
                                <p:cTn id="8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000"/>
                            </p:stCondLst>
                            <p:childTnLst>
                              <p:par>
                                <p:cTn id="9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0"/>
                            </p:stCondLst>
                            <p:childTnLst>
                              <p:par>
                                <p:cTn id="98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6000"/>
                            </p:stCondLst>
                            <p:childTnLst>
                              <p:par>
                                <p:cTn id="10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000"/>
                            </p:stCondLst>
                            <p:childTnLst>
                              <p:par>
                                <p:cTn id="11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8000"/>
                            </p:stCondLst>
                            <p:childTnLst>
                              <p:par>
                                <p:cTn id="11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9000"/>
                            </p:stCondLst>
                            <p:childTnLst>
                              <p:par>
                                <p:cTn id="12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8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2000"/>
                            </p:stCondLst>
                            <p:childTnLst>
                              <p:par>
                                <p:cTn id="14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500"/>
                            </p:stCondLst>
                            <p:childTnLst>
                              <p:par>
                                <p:cTn id="16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9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6" grpId="0"/>
      <p:bldP spid="18" grpId="0"/>
      <p:bldP spid="20" grpId="0"/>
      <p:bldP spid="22" grpId="0"/>
      <p:bldP spid="23" grpId="0"/>
      <p:bldP spid="24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41" grpId="0"/>
      <p:bldP spid="42" grpId="0"/>
      <p:bldP spid="43" grpId="0" animBg="1"/>
      <p:bldP spid="44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Нестерова Г.И.</a:t>
            </a:r>
            <a:endParaRPr lang="ru-RU"/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1571604" y="857232"/>
            <a:ext cx="7286708" cy="492922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Правописание безударных окончаний существительных </a:t>
            </a:r>
            <a:br>
              <a:rPr kumimoji="0" lang="ru-RU" sz="54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54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 творительном падеже</a:t>
            </a:r>
            <a:endParaRPr kumimoji="0" lang="ru-RU" sz="5400" b="1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Нестерова Г.И.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0" y="357166"/>
            <a:ext cx="2247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>
                <a:solidFill>
                  <a:schemeClr val="accent2">
                    <a:lumMod val="75000"/>
                  </a:schemeClr>
                </a:solidFill>
              </a:rPr>
              <a:t>Вопросы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71736" y="357166"/>
            <a:ext cx="2571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>
                <a:solidFill>
                  <a:schemeClr val="accent2">
                    <a:lumMod val="75000"/>
                  </a:schemeClr>
                </a:solidFill>
              </a:rPr>
              <a:t>Предлоги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00694" y="357166"/>
            <a:ext cx="27526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>
                <a:solidFill>
                  <a:schemeClr val="accent2">
                    <a:lumMod val="75000"/>
                  </a:schemeClr>
                </a:solidFill>
              </a:rPr>
              <a:t>Окончания</a:t>
            </a:r>
            <a:r>
              <a:rPr lang="ru-RU" sz="3200" u="sng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endParaRPr lang="ru-RU" sz="3200" u="sng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5000636"/>
            <a:ext cx="5500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>
                <a:solidFill>
                  <a:schemeClr val="accent2">
                    <a:lumMod val="75000"/>
                  </a:schemeClr>
                </a:solidFill>
              </a:rPr>
              <a:t>Роль в предложении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714488"/>
            <a:ext cx="17027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чем?</a:t>
            </a:r>
            <a:endParaRPr lang="ru-RU" sz="4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1000108"/>
            <a:ext cx="16866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кем</a:t>
            </a:r>
            <a:r>
              <a:rPr lang="ru-RU" sz="4800" dirty="0" smtClean="0"/>
              <a:t>?</a:t>
            </a:r>
            <a:endParaRPr lang="ru-RU" sz="4800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2571744"/>
            <a:ext cx="138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где</a:t>
            </a:r>
            <a:r>
              <a:rPr lang="ru-RU" sz="3200" b="1" dirty="0" smtClean="0"/>
              <a:t>?</a:t>
            </a:r>
            <a:endParaRPr lang="ru-RU" sz="3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3143248"/>
            <a:ext cx="19191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куда</a:t>
            </a:r>
            <a:r>
              <a:rPr lang="ru-RU" sz="3200" b="1" dirty="0" smtClean="0"/>
              <a:t>?</a:t>
            </a:r>
            <a:endParaRPr lang="ru-RU" sz="3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571736" y="2357430"/>
            <a:ext cx="13660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над</a:t>
            </a:r>
            <a:endParaRPr lang="ru-RU" sz="48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500430" y="1142984"/>
            <a:ext cx="10715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за</a:t>
            </a:r>
            <a:endParaRPr lang="ru-RU" sz="48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5715008" y="928670"/>
            <a:ext cx="287931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/>
              <a:t>1 </a:t>
            </a:r>
            <a:r>
              <a:rPr lang="ru-RU" sz="4000" b="1" dirty="0" err="1" smtClean="0"/>
              <a:t>скл</a:t>
            </a:r>
            <a:r>
              <a:rPr lang="ru-RU" sz="4000" b="1" dirty="0" smtClean="0"/>
              <a:t>.</a:t>
            </a:r>
          </a:p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- ой; - ей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643174" y="1142984"/>
            <a:ext cx="5020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с</a:t>
            </a:r>
            <a:endParaRPr lang="ru-RU" sz="48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2571736" y="3000372"/>
            <a:ext cx="23326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между</a:t>
            </a:r>
            <a:endParaRPr lang="ru-RU" sz="48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5643570" y="2357430"/>
            <a:ext cx="299152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/>
              <a:t>2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скл</a:t>
            </a:r>
            <a:r>
              <a:rPr lang="ru-RU" sz="4000" b="1" dirty="0" smtClean="0"/>
              <a:t>.</a:t>
            </a:r>
          </a:p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- </a:t>
            </a:r>
            <a:r>
              <a:rPr lang="ru-RU" sz="4800" b="1" dirty="0" err="1" smtClean="0">
                <a:solidFill>
                  <a:srgbClr val="FF0000"/>
                </a:solidFill>
              </a:rPr>
              <a:t>ом</a:t>
            </a:r>
            <a:r>
              <a:rPr lang="ru-RU" sz="4800" b="1" dirty="0" smtClean="0">
                <a:solidFill>
                  <a:srgbClr val="FF0000"/>
                </a:solidFill>
              </a:rPr>
              <a:t>; - ем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357950" y="3929066"/>
            <a:ext cx="171874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/>
              <a:t>3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скл</a:t>
            </a:r>
            <a:r>
              <a:rPr lang="ru-RU" sz="4000" b="1" dirty="0" smtClean="0"/>
              <a:t>.</a:t>
            </a:r>
          </a:p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- </a:t>
            </a:r>
            <a:r>
              <a:rPr lang="ru-RU" sz="4800" b="1" dirty="0" err="1" smtClean="0">
                <a:solidFill>
                  <a:srgbClr val="FF0000"/>
                </a:solidFill>
              </a:rPr>
              <a:t>ю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0" y="5572140"/>
            <a:ext cx="86439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второстепенный член предложения</a:t>
            </a:r>
            <a:endParaRPr lang="ru-RU" sz="36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2571736" y="1714488"/>
            <a:ext cx="13596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под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0"/>
                            </p:stCondLst>
                            <p:childTnLst>
                              <p:par>
                                <p:cTn id="6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2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9" grpId="1"/>
      <p:bldP spid="10" grpId="0"/>
      <p:bldP spid="11" grpId="0"/>
      <p:bldP spid="11" grpId="1"/>
      <p:bldP spid="12" grpId="0"/>
      <p:bldP spid="12" grpId="1"/>
      <p:bldP spid="15" grpId="0"/>
      <p:bldP spid="15" grpId="1"/>
      <p:bldP spid="16" grpId="0"/>
      <p:bldP spid="16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5" grpId="0"/>
      <p:bldP spid="25" grpId="1"/>
      <p:bldP spid="24" grpId="0"/>
      <p:bldP spid="24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Нестерова Г.И.</a:t>
            </a:r>
            <a:endParaRPr lang="ru-RU"/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1571604" y="857232"/>
            <a:ext cx="7286708" cy="492922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Правописание безударных окончаний существительных </a:t>
            </a:r>
            <a:br>
              <a:rPr kumimoji="0" lang="ru-RU" sz="54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54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 предложном падеже</a:t>
            </a:r>
            <a:endParaRPr kumimoji="0" lang="ru-RU" sz="5400" b="1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Нестерова Г.И.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0" y="357166"/>
            <a:ext cx="2247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>
                <a:solidFill>
                  <a:schemeClr val="accent2">
                    <a:lumMod val="75000"/>
                  </a:schemeClr>
                </a:solidFill>
              </a:rPr>
              <a:t>Вопросы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71736" y="357166"/>
            <a:ext cx="2571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>
                <a:solidFill>
                  <a:schemeClr val="accent2">
                    <a:lumMod val="75000"/>
                  </a:schemeClr>
                </a:solidFill>
              </a:rPr>
              <a:t>Предлоги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00694" y="357166"/>
            <a:ext cx="27526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>
                <a:solidFill>
                  <a:schemeClr val="accent2">
                    <a:lumMod val="75000"/>
                  </a:schemeClr>
                </a:solidFill>
              </a:rPr>
              <a:t>Окончания</a:t>
            </a:r>
            <a:r>
              <a:rPr lang="ru-RU" sz="3200" u="sng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endParaRPr lang="ru-RU" sz="3200" u="sng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596" y="4857760"/>
            <a:ext cx="5500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>
                <a:solidFill>
                  <a:schemeClr val="accent2">
                    <a:lumMod val="75000"/>
                  </a:schemeClr>
                </a:solidFill>
              </a:rPr>
              <a:t>Роль в предложении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714488"/>
            <a:ext cx="22557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о</a:t>
            </a:r>
            <a:r>
              <a:rPr lang="ru-RU" sz="4800" b="1" dirty="0" smtClean="0"/>
              <a:t> чём?</a:t>
            </a:r>
            <a:endParaRPr lang="ru-RU" sz="4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1000108"/>
            <a:ext cx="226215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о</a:t>
            </a:r>
            <a:r>
              <a:rPr lang="ru-RU" sz="4800" b="1" dirty="0" smtClean="0"/>
              <a:t> ком</a:t>
            </a:r>
            <a:r>
              <a:rPr lang="ru-RU" sz="4800" dirty="0" smtClean="0"/>
              <a:t>?</a:t>
            </a:r>
            <a:endParaRPr lang="ru-RU" sz="4800" dirty="0"/>
          </a:p>
        </p:txBody>
      </p:sp>
      <p:sp>
        <p:nvSpPr>
          <p:cNvPr id="11" name="TextBox 10"/>
          <p:cNvSpPr txBox="1"/>
          <p:nvPr/>
        </p:nvSpPr>
        <p:spPr>
          <a:xfrm>
            <a:off x="214282" y="2571744"/>
            <a:ext cx="138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где</a:t>
            </a:r>
            <a:r>
              <a:rPr lang="ru-RU" sz="3200" b="1" dirty="0" smtClean="0"/>
              <a:t>?</a:t>
            </a:r>
            <a:endParaRPr lang="ru-RU" sz="3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500430" y="1714488"/>
            <a:ext cx="9829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на</a:t>
            </a:r>
            <a:endParaRPr lang="ru-RU" sz="48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6290485" y="928670"/>
            <a:ext cx="172835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/>
              <a:t>1 </a:t>
            </a:r>
            <a:r>
              <a:rPr lang="ru-RU" sz="4000" b="1" dirty="0" err="1" smtClean="0"/>
              <a:t>скл</a:t>
            </a:r>
            <a:r>
              <a:rPr lang="ru-RU" sz="4000" b="1" dirty="0" smtClean="0"/>
              <a:t>.</a:t>
            </a:r>
          </a:p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- е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643174" y="1142984"/>
            <a:ext cx="19672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о</a:t>
            </a:r>
            <a:r>
              <a:rPr lang="ru-RU" sz="4800" b="1" dirty="0" smtClean="0"/>
              <a:t> (об)</a:t>
            </a:r>
            <a:endParaRPr lang="ru-RU" sz="48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2571736" y="2357430"/>
            <a:ext cx="14366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при</a:t>
            </a:r>
            <a:endParaRPr lang="ru-RU" sz="48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6247100" y="2357430"/>
            <a:ext cx="178446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/>
              <a:t>2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скл</a:t>
            </a:r>
            <a:r>
              <a:rPr lang="ru-RU" sz="4000" b="1" dirty="0" smtClean="0"/>
              <a:t>.</a:t>
            </a:r>
          </a:p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- е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357950" y="3929066"/>
            <a:ext cx="171874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/>
              <a:t>3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скл</a:t>
            </a:r>
            <a:r>
              <a:rPr lang="ru-RU" sz="4000" b="1" dirty="0" smtClean="0"/>
              <a:t>.</a:t>
            </a:r>
          </a:p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- и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85720" y="5429264"/>
            <a:ext cx="86439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второстепенный член предложения</a:t>
            </a:r>
            <a:endParaRPr lang="ru-RU" sz="36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2571736" y="1714488"/>
            <a:ext cx="5437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в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2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9" grpId="1"/>
      <p:bldP spid="10" grpId="0"/>
      <p:bldP spid="11" grpId="0"/>
      <p:bldP spid="11" grpId="1"/>
      <p:bldP spid="15" grpId="0"/>
      <p:bldP spid="15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5" grpId="0"/>
      <p:bldP spid="25" grpId="1"/>
      <p:bldP spid="24" grpId="0"/>
      <p:bldP spid="24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857224" y="214290"/>
            <a:ext cx="6643734" cy="1214422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err="1" smtClean="0"/>
              <a:t>П</a:t>
            </a:r>
            <a:r>
              <a:rPr lang="ru-RU" sz="8000" b="1" dirty="0" err="1" smtClean="0"/>
              <a:t>.п</a:t>
            </a:r>
            <a:endParaRPr lang="ru-RU" sz="8000" b="1" dirty="0"/>
          </a:p>
        </p:txBody>
      </p:sp>
      <p:sp>
        <p:nvSpPr>
          <p:cNvPr id="9" name="Рамка 8"/>
          <p:cNvSpPr/>
          <p:nvPr/>
        </p:nvSpPr>
        <p:spPr>
          <a:xfrm>
            <a:off x="2071670" y="4143380"/>
            <a:ext cx="1143008" cy="1143008"/>
          </a:xfrm>
          <a:prstGeom prst="fram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43636" y="3714752"/>
            <a:ext cx="925253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9600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</a:t>
            </a:r>
            <a:endParaRPr lang="ru-RU" sz="9600" b="1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Нестерова Г.И.</a:t>
            </a:r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143108" y="3786190"/>
            <a:ext cx="925253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9600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е</a:t>
            </a:r>
            <a:endParaRPr lang="ru-RU" sz="9600" b="1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6" name="Рамка 15"/>
          <p:cNvSpPr/>
          <p:nvPr/>
        </p:nvSpPr>
        <p:spPr>
          <a:xfrm>
            <a:off x="6072198" y="4143380"/>
            <a:ext cx="1143008" cy="1143008"/>
          </a:xfrm>
          <a:prstGeom prst="fram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Выгнутая влево стрелка 17"/>
          <p:cNvSpPr/>
          <p:nvPr/>
        </p:nvSpPr>
        <p:spPr>
          <a:xfrm rot="1579669">
            <a:off x="1483287" y="947390"/>
            <a:ext cx="1322056" cy="3965757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Выгнутая вправо стрелка 19"/>
          <p:cNvSpPr/>
          <p:nvPr/>
        </p:nvSpPr>
        <p:spPr>
          <a:xfrm>
            <a:off x="3214678" y="1357298"/>
            <a:ext cx="1231586" cy="371477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1714480" y="1500174"/>
            <a:ext cx="2357454" cy="2500330"/>
          </a:xfrm>
          <a:prstGeom prst="triangle">
            <a:avLst>
              <a:gd name="adj" fmla="val 5000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1и2</a:t>
            </a:r>
            <a:endParaRPr lang="ru-RU" sz="4000" b="1" dirty="0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6000760" y="1428736"/>
            <a:ext cx="1071570" cy="2571768"/>
          </a:xfrm>
          <a:prstGeom prst="triangle">
            <a:avLst>
              <a:gd name="adj" fmla="val 5000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3</a:t>
            </a:r>
            <a:endParaRPr lang="ru-RU" sz="4000" b="1" dirty="0"/>
          </a:p>
        </p:txBody>
      </p:sp>
      <p:sp>
        <p:nvSpPr>
          <p:cNvPr id="23" name="Выгнутая вправо стрелка 22"/>
          <p:cNvSpPr/>
          <p:nvPr/>
        </p:nvSpPr>
        <p:spPr>
          <a:xfrm rot="19945557">
            <a:off x="6255254" y="577765"/>
            <a:ext cx="1419570" cy="441658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/>
      <p:bldP spid="13" grpId="0"/>
      <p:bldP spid="16" grpId="0" animBg="1"/>
      <p:bldP spid="18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Нестерова Г.И.</a:t>
            </a: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1357298"/>
            <a:ext cx="4322016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199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</a:t>
            </a:r>
            <a:r>
              <a:rPr lang="ru-RU" sz="19900" b="1" u="sng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б</a:t>
            </a:r>
            <a:endParaRPr lang="ru-RU" sz="8800" b="1" u="sng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628" y="0"/>
            <a:ext cx="351410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u="sng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r>
              <a:rPr lang="ru-RU" sz="7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рбузе</a:t>
            </a:r>
            <a:endParaRPr lang="ru-RU" sz="7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72066" y="1357298"/>
            <a:ext cx="306686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u="sng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  <a:r>
              <a:rPr lang="ru-RU" sz="7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сени</a:t>
            </a:r>
            <a:endParaRPr lang="ru-RU" sz="7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72066" y="2786058"/>
            <a:ext cx="265489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u="sng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</a:t>
            </a:r>
            <a:r>
              <a:rPr lang="ru-RU" sz="7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лье</a:t>
            </a:r>
            <a:endParaRPr lang="ru-RU" sz="7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72066" y="4000504"/>
            <a:ext cx="385073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u="sng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</a:t>
            </a:r>
            <a:r>
              <a:rPr lang="ru-RU" sz="7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рожае</a:t>
            </a:r>
            <a:endParaRPr lang="ru-RU" sz="7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072066" y="5357826"/>
            <a:ext cx="248337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u="sng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</a:t>
            </a:r>
            <a:r>
              <a:rPr lang="ru-RU" sz="7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том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9" grpId="0"/>
      <p:bldP spid="10" grpId="0"/>
      <p:bldP spid="1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Нестерова Г.И.</a:t>
            </a:r>
            <a:endParaRPr lang="ru-RU"/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1785918" y="0"/>
            <a:ext cx="7143800" cy="6858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Правописание безударных окончаний существительных </a:t>
            </a:r>
            <a:br>
              <a:rPr kumimoji="0" lang="ru-RU" sz="54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54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 родительном, дательном и предложном падежах</a:t>
            </a:r>
            <a:endParaRPr kumimoji="0" lang="ru-RU" sz="5400" b="1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Нестерова Г.И.</a:t>
            </a:r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5720" y="214290"/>
            <a:ext cx="2286016" cy="14400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err="1" smtClean="0"/>
              <a:t>Р.п</a:t>
            </a:r>
            <a:endParaRPr lang="ru-RU" sz="80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143240" y="214290"/>
            <a:ext cx="2286016" cy="14400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err="1" smtClean="0"/>
              <a:t>Д.п</a:t>
            </a:r>
            <a:endParaRPr lang="ru-RU" sz="8000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929322" y="214290"/>
            <a:ext cx="2286016" cy="14400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err="1" smtClean="0"/>
              <a:t>П</a:t>
            </a:r>
            <a:r>
              <a:rPr lang="ru-RU" sz="8000" b="1" dirty="0" err="1" smtClean="0"/>
              <a:t>.п</a:t>
            </a:r>
            <a:endParaRPr lang="ru-RU" sz="8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57158" y="2714620"/>
            <a:ext cx="16690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чего</a:t>
            </a:r>
            <a:r>
              <a:rPr lang="ru-RU" sz="4800" b="1" dirty="0" smtClean="0"/>
              <a:t>?</a:t>
            </a:r>
            <a:endParaRPr lang="ru-RU" sz="4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85720" y="2071678"/>
            <a:ext cx="17331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к</a:t>
            </a:r>
            <a:r>
              <a:rPr lang="ru-RU" sz="4000" b="1" dirty="0" smtClean="0"/>
              <a:t>ого</a:t>
            </a:r>
            <a:r>
              <a:rPr lang="ru-RU" sz="4800" dirty="0" smtClean="0"/>
              <a:t>?</a:t>
            </a:r>
            <a:endParaRPr lang="ru-RU" sz="4800" dirty="0"/>
          </a:p>
        </p:txBody>
      </p:sp>
      <p:sp>
        <p:nvSpPr>
          <p:cNvPr id="10" name="TextBox 9"/>
          <p:cNvSpPr txBox="1"/>
          <p:nvPr/>
        </p:nvSpPr>
        <p:spPr>
          <a:xfrm>
            <a:off x="357158" y="3714752"/>
            <a:ext cx="22509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откуда</a:t>
            </a:r>
            <a:r>
              <a:rPr lang="ru-RU" sz="3200" b="1" dirty="0" smtClean="0"/>
              <a:t>?</a:t>
            </a:r>
            <a:endParaRPr lang="ru-RU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57158" y="4214818"/>
            <a:ext cx="13131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где?</a:t>
            </a:r>
            <a:endParaRPr lang="ru-RU" sz="4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428992" y="2000240"/>
            <a:ext cx="18117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кому</a:t>
            </a:r>
            <a:r>
              <a:rPr lang="ru-RU" sz="4800" dirty="0" smtClean="0"/>
              <a:t>?</a:t>
            </a:r>
            <a:endParaRPr lang="ru-RU" sz="4800" dirty="0"/>
          </a:p>
        </p:txBody>
      </p:sp>
      <p:sp>
        <p:nvSpPr>
          <p:cNvPr id="13" name="TextBox 12"/>
          <p:cNvSpPr txBox="1"/>
          <p:nvPr/>
        </p:nvSpPr>
        <p:spPr>
          <a:xfrm>
            <a:off x="3428992" y="2643182"/>
            <a:ext cx="18133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чему</a:t>
            </a:r>
            <a:r>
              <a:rPr lang="ru-RU" sz="4800" b="1" dirty="0" smtClean="0"/>
              <a:t>?</a:t>
            </a:r>
            <a:endParaRPr lang="ru-RU" sz="48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571868" y="3714752"/>
            <a:ext cx="16610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куда</a:t>
            </a:r>
            <a:r>
              <a:rPr lang="ru-RU" sz="3200" b="1" dirty="0" smtClean="0"/>
              <a:t>?</a:t>
            </a:r>
            <a:endParaRPr lang="ru-RU" sz="3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500430" y="4214818"/>
            <a:ext cx="12618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где</a:t>
            </a:r>
            <a:r>
              <a:rPr lang="ru-RU" sz="3200" b="1" dirty="0" smtClean="0"/>
              <a:t>?</a:t>
            </a:r>
            <a:endParaRPr lang="ru-RU" sz="3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6143636" y="2000240"/>
            <a:ext cx="19143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о</a:t>
            </a:r>
            <a:r>
              <a:rPr lang="ru-RU" sz="4000" b="1" dirty="0" smtClean="0"/>
              <a:t> ком</a:t>
            </a:r>
            <a:r>
              <a:rPr lang="ru-RU" sz="4000" dirty="0" smtClean="0"/>
              <a:t>?</a:t>
            </a:r>
            <a:endParaRPr lang="ru-RU" sz="4000" dirty="0"/>
          </a:p>
        </p:txBody>
      </p:sp>
      <p:sp>
        <p:nvSpPr>
          <p:cNvPr id="18" name="TextBox 17"/>
          <p:cNvSpPr txBox="1"/>
          <p:nvPr/>
        </p:nvSpPr>
        <p:spPr>
          <a:xfrm>
            <a:off x="6143636" y="2643182"/>
            <a:ext cx="19094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о</a:t>
            </a:r>
            <a:r>
              <a:rPr lang="ru-RU" sz="4000" b="1" dirty="0" smtClean="0"/>
              <a:t> чём?</a:t>
            </a:r>
            <a:endParaRPr lang="ru-RU" sz="40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6286512" y="4214818"/>
            <a:ext cx="13131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где?</a:t>
            </a:r>
            <a:endParaRPr lang="ru-RU" sz="40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0" y="5143512"/>
            <a:ext cx="89297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Можно ли различать падежи</a:t>
            </a:r>
          </a:p>
          <a:p>
            <a:r>
              <a:rPr lang="ru-RU" sz="4000" b="1" dirty="0" smtClean="0">
                <a:solidFill>
                  <a:srgbClr val="FF0000"/>
                </a:solidFill>
              </a:rPr>
              <a:t> по смысловому вопросу?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000"/>
                            </p:stCondLst>
                            <p:childTnLst>
                              <p:par>
                                <p:cTn id="6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000"/>
                            </p:stCondLst>
                            <p:childTnLst>
                              <p:par>
                                <p:cTn id="8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9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9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6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102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103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10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5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56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108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109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11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56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114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115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11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/>
      <p:bldP spid="10" grpId="0"/>
      <p:bldP spid="11" grpId="0"/>
      <p:bldP spid="11" grpId="1"/>
      <p:bldP spid="13" grpId="0"/>
      <p:bldP spid="15" grpId="0"/>
      <p:bldP spid="16" grpId="0"/>
      <p:bldP spid="16" grpId="1"/>
      <p:bldP spid="18" grpId="0"/>
      <p:bldP spid="19" grpId="0"/>
      <p:bldP spid="19" grpId="1"/>
      <p:bldP spid="2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Нестерова Г.И.</a:t>
            </a:r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82" y="714356"/>
          <a:ext cx="8429688" cy="53787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2944"/>
                <a:gridCol w="3857652"/>
                <a:gridCol w="1357322"/>
                <a:gridCol w="1357322"/>
                <a:gridCol w="1214448"/>
              </a:tblGrid>
              <a:tr h="928694">
                <a:tc rowSpan="2"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Падежи</a:t>
                      </a:r>
                      <a:endParaRPr lang="ru-RU" sz="3200" dirty="0"/>
                    </a:p>
                  </a:txBody>
                  <a:tcPr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5400" dirty="0" smtClean="0"/>
                        <a:t>Вопросы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4800" dirty="0" smtClean="0"/>
                        <a:t>Окончание</a:t>
                      </a:r>
                      <a:endParaRPr lang="ru-RU" sz="4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157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1 </a:t>
                      </a:r>
                      <a:r>
                        <a:rPr lang="ru-RU" sz="4000" dirty="0" err="1" smtClean="0"/>
                        <a:t>скл</a:t>
                      </a:r>
                      <a:r>
                        <a:rPr lang="ru-RU" sz="4000" dirty="0" smtClean="0"/>
                        <a:t>.</a:t>
                      </a:r>
                      <a:endParaRPr lang="ru-RU" sz="4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2 </a:t>
                      </a:r>
                      <a:r>
                        <a:rPr lang="ru-RU" sz="4000" dirty="0" err="1" smtClean="0"/>
                        <a:t>скл</a:t>
                      </a:r>
                      <a:r>
                        <a:rPr lang="ru-RU" sz="4000" dirty="0" smtClean="0"/>
                        <a:t>.</a:t>
                      </a:r>
                      <a:endParaRPr lang="ru-RU" sz="4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3 </a:t>
                      </a:r>
                      <a:r>
                        <a:rPr lang="ru-RU" sz="4000" dirty="0" err="1" smtClean="0"/>
                        <a:t>скл</a:t>
                      </a:r>
                      <a:r>
                        <a:rPr lang="ru-RU" sz="4000" dirty="0" smtClean="0"/>
                        <a:t>.</a:t>
                      </a:r>
                      <a:endParaRPr lang="ru-RU" sz="4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2793">
                <a:tc>
                  <a:txBody>
                    <a:bodyPr/>
                    <a:lstStyle/>
                    <a:p>
                      <a:pPr algn="ctr"/>
                      <a:r>
                        <a:rPr lang="ru-RU" sz="4000" b="1" i="0" dirty="0" smtClean="0"/>
                        <a:t>Р</a:t>
                      </a:r>
                    </a:p>
                    <a:p>
                      <a:pPr algn="ctr"/>
                      <a:endParaRPr lang="ru-RU" sz="4000" b="1" i="0" dirty="0" smtClean="0"/>
                    </a:p>
                    <a:p>
                      <a:pPr algn="ctr"/>
                      <a:r>
                        <a:rPr lang="ru-RU" sz="4000" b="1" i="0" dirty="0" smtClean="0"/>
                        <a:t>Д</a:t>
                      </a:r>
                    </a:p>
                    <a:p>
                      <a:pPr algn="ctr"/>
                      <a:endParaRPr lang="ru-RU" sz="4000" b="1" i="0" dirty="0" smtClean="0"/>
                    </a:p>
                    <a:p>
                      <a:pPr algn="ctr"/>
                      <a:r>
                        <a:rPr lang="ru-RU" sz="4000" b="1" i="0" dirty="0" smtClean="0"/>
                        <a:t>П</a:t>
                      </a:r>
                      <a:endParaRPr lang="ru-RU" sz="4000" b="1" i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i="0" dirty="0" smtClean="0"/>
                        <a:t>кого? чего?</a:t>
                      </a:r>
                    </a:p>
                    <a:p>
                      <a:pPr algn="ctr"/>
                      <a:endParaRPr lang="ru-RU" sz="4000" b="1" i="0" dirty="0" smtClean="0"/>
                    </a:p>
                    <a:p>
                      <a:pPr algn="l"/>
                      <a:r>
                        <a:rPr lang="ru-RU" sz="4000" b="1" i="0" dirty="0" smtClean="0"/>
                        <a:t>кому? чему?</a:t>
                      </a:r>
                    </a:p>
                    <a:p>
                      <a:pPr algn="ctr"/>
                      <a:endParaRPr lang="ru-RU" sz="4000" b="1" i="0" dirty="0" smtClean="0"/>
                    </a:p>
                    <a:p>
                      <a:pPr algn="l"/>
                      <a:r>
                        <a:rPr lang="ru-RU" sz="4000" b="1" i="0" dirty="0" smtClean="0"/>
                        <a:t>о ком?</a:t>
                      </a:r>
                      <a:r>
                        <a:rPr lang="ru-RU" sz="4000" b="1" i="0" baseline="0" dirty="0" smtClean="0"/>
                        <a:t> о чём?</a:t>
                      </a:r>
                      <a:endParaRPr lang="ru-RU" sz="4000" b="1" i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buFontTx/>
                        <a:buChar char="-"/>
                      </a:pPr>
                      <a:r>
                        <a:rPr lang="ru-RU" sz="4000" b="1" baseline="0" dirty="0" smtClean="0">
                          <a:solidFill>
                            <a:srgbClr val="FF0000"/>
                          </a:solidFill>
                        </a:rPr>
                        <a:t> и</a:t>
                      </a:r>
                    </a:p>
                    <a:p>
                      <a:pPr algn="ctr">
                        <a:buFontTx/>
                        <a:buChar char="-"/>
                      </a:pPr>
                      <a:endParaRPr lang="ru-RU" sz="4000" b="1" baseline="0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>
                        <a:buFontTx/>
                        <a:buChar char="-"/>
                      </a:pPr>
                      <a:r>
                        <a:rPr lang="ru-RU" sz="4000" b="1" baseline="0" dirty="0" smtClean="0">
                          <a:solidFill>
                            <a:srgbClr val="FF0000"/>
                          </a:solidFill>
                        </a:rPr>
                        <a:t> е </a:t>
                      </a:r>
                    </a:p>
                    <a:p>
                      <a:pPr algn="ctr">
                        <a:buFontTx/>
                        <a:buChar char="-"/>
                      </a:pPr>
                      <a:endParaRPr lang="ru-RU" sz="4000" b="1" baseline="0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>
                        <a:buFontTx/>
                        <a:buChar char="-"/>
                      </a:pPr>
                      <a:r>
                        <a:rPr lang="ru-RU" sz="4000" b="1" baseline="0" dirty="0" smtClean="0">
                          <a:solidFill>
                            <a:srgbClr val="FF0000"/>
                          </a:solidFill>
                        </a:rPr>
                        <a:t> е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endParaRPr lang="ru-RU" sz="40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endParaRPr lang="ru-RU" sz="40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endParaRPr lang="ru-RU" sz="40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- е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Tx/>
                        <a:buChar char="-"/>
                      </a:pP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 и</a:t>
                      </a:r>
                    </a:p>
                    <a:p>
                      <a:pPr algn="ctr">
                        <a:buFontTx/>
                        <a:buChar char="-"/>
                      </a:pPr>
                      <a:endParaRPr lang="ru-RU" sz="40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>
                        <a:buFontTx/>
                        <a:buChar char="-"/>
                      </a:pP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 и </a:t>
                      </a:r>
                    </a:p>
                    <a:p>
                      <a:pPr algn="ctr">
                        <a:buFontTx/>
                        <a:buChar char="-"/>
                      </a:pPr>
                      <a:endParaRPr lang="ru-RU" sz="40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>
                        <a:buFontTx/>
                        <a:buChar char="-"/>
                      </a:pP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 и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14348" y="0"/>
            <a:ext cx="48590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/>
              <a:t>Спиши</a:t>
            </a:r>
            <a:r>
              <a:rPr lang="ru-RU" sz="4000" i="1" dirty="0" smtClean="0"/>
              <a:t> </a:t>
            </a:r>
            <a:r>
              <a:rPr lang="ru-RU" sz="4000" b="1" i="1" dirty="0" smtClean="0"/>
              <a:t>таблицу</a:t>
            </a:r>
            <a:endParaRPr lang="ru-RU" sz="4000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4714876" y="6150114"/>
            <a:ext cx="42148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/>
              <a:t>Сделай вывод…</a:t>
            </a:r>
            <a:endParaRPr lang="ru-RU" sz="3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428596" y="1428736"/>
            <a:ext cx="2286016" cy="14400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err="1" smtClean="0"/>
              <a:t>Р.п</a:t>
            </a:r>
            <a:endParaRPr lang="ru-RU" sz="80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0034" y="3143248"/>
            <a:ext cx="2286016" cy="14400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err="1" smtClean="0"/>
              <a:t>Д.п</a:t>
            </a:r>
            <a:endParaRPr lang="ru-RU" sz="80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28596" y="4857760"/>
            <a:ext cx="2286016" cy="14400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err="1" smtClean="0"/>
              <a:t>П</a:t>
            </a:r>
            <a:r>
              <a:rPr lang="ru-RU" sz="8000" b="1" dirty="0" err="1" smtClean="0"/>
              <a:t>.п</a:t>
            </a:r>
            <a:endParaRPr lang="ru-RU" sz="8000" b="1" dirty="0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6858016" y="357166"/>
            <a:ext cx="1071570" cy="1000132"/>
          </a:xfrm>
          <a:prstGeom prst="triangle">
            <a:avLst>
              <a:gd name="adj" fmla="val 5000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3</a:t>
            </a:r>
            <a:endParaRPr lang="ru-RU" sz="4000" b="1" dirty="0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3428992" y="285728"/>
            <a:ext cx="1060704" cy="1071570"/>
          </a:xfrm>
          <a:prstGeom prst="triangle">
            <a:avLst>
              <a:gd name="adj" fmla="val 5000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1</a:t>
            </a:r>
            <a:endParaRPr lang="ru-RU" sz="4000" b="1" dirty="0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5143504" y="285728"/>
            <a:ext cx="1060704" cy="1071570"/>
          </a:xfrm>
          <a:prstGeom prst="triangle">
            <a:avLst>
              <a:gd name="adj" fmla="val 50000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2</a:t>
            </a:r>
            <a:endParaRPr lang="ru-RU" sz="4000" b="1" dirty="0"/>
          </a:p>
        </p:txBody>
      </p:sp>
      <p:sp>
        <p:nvSpPr>
          <p:cNvPr id="19" name="Рамка 18"/>
          <p:cNvSpPr/>
          <p:nvPr/>
        </p:nvSpPr>
        <p:spPr>
          <a:xfrm>
            <a:off x="3428992" y="1785926"/>
            <a:ext cx="914400" cy="914400"/>
          </a:xfrm>
          <a:prstGeom prst="fram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571868" y="1714488"/>
            <a:ext cx="61266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и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23" name="Рамка 22"/>
          <p:cNvSpPr/>
          <p:nvPr/>
        </p:nvSpPr>
        <p:spPr>
          <a:xfrm>
            <a:off x="3428992" y="3357562"/>
            <a:ext cx="914400" cy="914400"/>
          </a:xfrm>
          <a:prstGeom prst="fram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Рамка 23"/>
          <p:cNvSpPr/>
          <p:nvPr/>
        </p:nvSpPr>
        <p:spPr>
          <a:xfrm>
            <a:off x="5143504" y="5072074"/>
            <a:ext cx="914400" cy="914400"/>
          </a:xfrm>
          <a:prstGeom prst="fram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Рамка 24"/>
          <p:cNvSpPr/>
          <p:nvPr/>
        </p:nvSpPr>
        <p:spPr>
          <a:xfrm>
            <a:off x="7000892" y="5000636"/>
            <a:ext cx="914400" cy="914400"/>
          </a:xfrm>
          <a:prstGeom prst="fram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6" name="Рамка 25"/>
          <p:cNvSpPr/>
          <p:nvPr/>
        </p:nvSpPr>
        <p:spPr>
          <a:xfrm>
            <a:off x="7000892" y="3286124"/>
            <a:ext cx="914400" cy="914400"/>
          </a:xfrm>
          <a:prstGeom prst="fram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7" name="Рамка 26"/>
          <p:cNvSpPr/>
          <p:nvPr/>
        </p:nvSpPr>
        <p:spPr>
          <a:xfrm>
            <a:off x="7000892" y="1857364"/>
            <a:ext cx="914400" cy="914400"/>
          </a:xfrm>
          <a:prstGeom prst="fram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8" name="Рамка 27"/>
          <p:cNvSpPr/>
          <p:nvPr/>
        </p:nvSpPr>
        <p:spPr>
          <a:xfrm>
            <a:off x="3500430" y="5072074"/>
            <a:ext cx="914400" cy="914400"/>
          </a:xfrm>
          <a:prstGeom prst="fram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571868" y="3286124"/>
            <a:ext cx="57259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е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286380" y="4929198"/>
            <a:ext cx="57259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е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714744" y="5000636"/>
            <a:ext cx="57259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е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072330" y="4857760"/>
            <a:ext cx="61266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и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143768" y="3214686"/>
            <a:ext cx="61266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и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43768" y="1714488"/>
            <a:ext cx="61266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и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6" name="Нижний колонтитул 3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Нестерова Г.И.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2" grpId="0" animBg="1"/>
      <p:bldP spid="13" grpId="0" animBg="1"/>
      <p:bldP spid="14" grpId="0" animBg="1"/>
      <p:bldP spid="19" grpId="0" animBg="1"/>
      <p:bldP spid="22" grpId="0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0" grpId="0"/>
      <p:bldP spid="31" grpId="0"/>
      <p:bldP spid="32" grpId="0"/>
      <p:bldP spid="33" grpId="0"/>
      <p:bldP spid="3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Нестерова Г.И.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"/>
          </p:nvPr>
        </p:nvSpPr>
        <p:spPr>
          <a:xfrm>
            <a:off x="2143108" y="1285860"/>
            <a:ext cx="3657600" cy="65836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Д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умаю</a:t>
            </a:r>
            <a:endParaRPr lang="ru-RU" sz="4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929190" y="3643314"/>
            <a:ext cx="3657600" cy="65836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Пишу </a:t>
            </a:r>
            <a:endParaRPr lang="ru-RU" sz="4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00760" y="3929066"/>
            <a:ext cx="1407758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16600" b="1" cap="none" spc="0" dirty="0" smtClean="0">
                <a:ln/>
                <a:solidFill>
                  <a:srgbClr val="FF0000"/>
                </a:solidFill>
                <a:effectLst/>
              </a:rPr>
              <a:t>е</a:t>
            </a:r>
            <a:endParaRPr lang="ru-RU" sz="16600" b="1" cap="none" spc="0" dirty="0">
              <a:ln/>
              <a:solidFill>
                <a:srgbClr val="FF0000"/>
              </a:soli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643702" y="2071678"/>
            <a:ext cx="212429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</a:t>
            </a:r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.п.</a:t>
            </a:r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142976" y="214290"/>
            <a:ext cx="59154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1 </a:t>
            </a:r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склонение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14348" y="2143116"/>
            <a:ext cx="195758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Р.п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00562" y="2071678"/>
            <a:ext cx="204254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</a:t>
            </a:r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.п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Текст 5"/>
          <p:cNvSpPr txBox="1">
            <a:spLocks/>
          </p:cNvSpPr>
          <p:nvPr/>
        </p:nvSpPr>
        <p:spPr>
          <a:xfrm>
            <a:off x="0" y="3571876"/>
            <a:ext cx="3657600" cy="658368"/>
          </a:xfrm>
          <a:prstGeom prst="roundRect">
            <a:avLst>
              <a:gd name="adj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Пишу </a:t>
            </a: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71538" y="4000504"/>
            <a:ext cx="925253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13800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</a:t>
            </a:r>
            <a:endParaRPr lang="ru-RU" sz="13800" b="1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 rot="16200000" flipH="1">
            <a:off x="5000628" y="1928802"/>
            <a:ext cx="428628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5000628" y="1928802"/>
            <a:ext cx="2286016" cy="2857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5400000">
            <a:off x="1393803" y="4536289"/>
            <a:ext cx="499272" cy="7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5400000">
            <a:off x="1500166" y="3286124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5400000">
            <a:off x="6394463" y="4679165"/>
            <a:ext cx="499272" cy="7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 rot="5400000">
            <a:off x="6465504" y="3321446"/>
            <a:ext cx="357190" cy="7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 rot="10800000" flipV="1">
            <a:off x="1714480" y="1928802"/>
            <a:ext cx="1285884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900"/>
                            </p:stCondLst>
                            <p:childTnLst>
                              <p:par>
                                <p:cTn id="12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400"/>
                            </p:stCondLst>
                            <p:childTnLst>
                              <p:par>
                                <p:cTn id="19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900"/>
                            </p:stCondLst>
                            <p:childTnLst>
                              <p:par>
                                <p:cTn id="26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900"/>
                            </p:stCondLst>
                            <p:childTnLst>
                              <p:par>
                                <p:cTn id="3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900"/>
                            </p:stCondLst>
                            <p:childTnLst>
                              <p:par>
                                <p:cTn id="38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900"/>
                            </p:stCondLst>
                            <p:childTnLst>
                              <p:par>
                                <p:cTn id="44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400"/>
                            </p:stCondLst>
                            <p:childTnLst>
                              <p:par>
                                <p:cTn id="51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900"/>
                            </p:stCondLst>
                            <p:childTnLst>
                              <p:par>
                                <p:cTn id="58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900"/>
                            </p:stCondLst>
                            <p:childTnLst>
                              <p:par>
                                <p:cTn id="64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900"/>
                            </p:stCondLst>
                            <p:childTnLst>
                              <p:par>
                                <p:cTn id="68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900"/>
                            </p:stCondLst>
                            <p:childTnLst>
                              <p:par>
                                <p:cTn id="7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900"/>
                            </p:stCondLst>
                            <p:childTnLst>
                              <p:par>
                                <p:cTn id="80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2900"/>
                            </p:stCondLst>
                            <p:childTnLst>
                              <p:par>
                                <p:cTn id="8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3900"/>
                            </p:stCondLst>
                            <p:childTnLst>
                              <p:par>
                                <p:cTn id="92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4900"/>
                            </p:stCondLst>
                            <p:childTnLst>
                              <p:par>
                                <p:cTn id="98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5400"/>
                            </p:stCondLst>
                            <p:childTnLst>
                              <p:par>
                                <p:cTn id="10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5900"/>
                            </p:stCondLst>
                            <p:childTnLst>
                              <p:par>
                                <p:cTn id="112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6900"/>
                            </p:stCondLst>
                            <p:childTnLst>
                              <p:par>
                                <p:cTn id="11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uiExpand="1" build="p" animBg="1"/>
      <p:bldP spid="8" grpId="0"/>
      <p:bldP spid="11" grpId="0"/>
      <p:bldP spid="14" grpId="0"/>
      <p:bldP spid="9" grpId="0"/>
      <p:bldP spid="10" grpId="0"/>
      <p:bldP spid="12" grpId="0" build="p" animBg="1"/>
      <p:bldP spid="1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Нестерова Г.И.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"/>
          </p:nvPr>
        </p:nvSpPr>
        <p:spPr>
          <a:xfrm>
            <a:off x="2143108" y="1285860"/>
            <a:ext cx="3657600" cy="65836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Не думаю</a:t>
            </a:r>
            <a:endParaRPr lang="ru-RU" sz="4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2000232" y="3857628"/>
            <a:ext cx="3657600" cy="65836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Пишу </a:t>
            </a:r>
            <a:endParaRPr lang="ru-RU" sz="4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714612" y="3429000"/>
            <a:ext cx="1944763" cy="37702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3900" b="1" cap="none" spc="0" dirty="0" smtClean="0">
                <a:ln/>
                <a:solidFill>
                  <a:srgbClr val="FF0000"/>
                </a:solidFill>
                <a:effectLst/>
              </a:rPr>
              <a:t>е</a:t>
            </a:r>
            <a:endParaRPr lang="ru-RU" sz="23900" b="1" cap="none" spc="0" dirty="0">
              <a:ln/>
              <a:solidFill>
                <a:srgbClr val="FF0000"/>
              </a:soli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428860" y="2071678"/>
            <a:ext cx="271260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</a:t>
            </a:r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.п</a:t>
            </a:r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142976" y="214290"/>
            <a:ext cx="59154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2</a:t>
            </a:r>
            <a:r>
              <a:rPr lang="ru-RU" sz="5400" b="1" i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склонение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rot="5400000">
            <a:off x="3715538" y="2213760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5400000">
            <a:off x="3679819" y="3535363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>
            <a:off x="3715538" y="4714090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900"/>
                            </p:stCondLst>
                            <p:childTnLst>
                              <p:par>
                                <p:cTn id="12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400"/>
                            </p:stCondLst>
                            <p:childTnLst>
                              <p:par>
                                <p:cTn id="19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900"/>
                            </p:stCondLst>
                            <p:childTnLst>
                              <p:par>
                                <p:cTn id="26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400"/>
                            </p:stCondLst>
                            <p:childTnLst>
                              <p:par>
                                <p:cTn id="3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400"/>
                            </p:stCondLst>
                            <p:childTnLst>
                              <p:par>
                                <p:cTn id="39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400"/>
                            </p:stCondLst>
                            <p:childTnLst>
                              <p:par>
                                <p:cTn id="4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900"/>
                            </p:stCondLst>
                            <p:childTnLst>
                              <p:par>
                                <p:cTn id="52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400"/>
                            </p:stCondLst>
                            <p:childTnLst>
                              <p:par>
                                <p:cTn id="59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400"/>
                            </p:stCondLst>
                            <p:childTnLst>
                              <p:par>
                                <p:cTn id="6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900"/>
                            </p:stCondLst>
                            <p:childTnLst>
                              <p:par>
                                <p:cTn id="72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900"/>
                            </p:stCondLst>
                            <p:childTnLst>
                              <p:par>
                                <p:cTn id="78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900"/>
                            </p:stCondLst>
                            <p:childTnLst>
                              <p:par>
                                <p:cTn id="84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/>
      <p:bldP spid="11" grpId="0"/>
      <p:bldP spid="1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Нестерова Г.И.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"/>
          </p:nvPr>
        </p:nvSpPr>
        <p:spPr>
          <a:xfrm>
            <a:off x="2143108" y="1214422"/>
            <a:ext cx="3657600" cy="65836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Не думаю</a:t>
            </a:r>
            <a:endParaRPr lang="ru-RU" sz="4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2071670" y="3429000"/>
            <a:ext cx="3657600" cy="65836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Пишу </a:t>
            </a:r>
            <a:endParaRPr lang="ru-RU" sz="4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57488" y="3087737"/>
            <a:ext cx="2311850" cy="37702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3900" b="1" cap="none" spc="0" dirty="0" smtClean="0">
                <a:ln/>
                <a:solidFill>
                  <a:srgbClr val="FF0000"/>
                </a:solidFill>
                <a:effectLst/>
              </a:rPr>
              <a:t>и</a:t>
            </a:r>
            <a:endParaRPr lang="ru-RU" sz="23900" b="1" cap="none" spc="0" dirty="0">
              <a:ln/>
              <a:solidFill>
                <a:srgbClr val="FF0000"/>
              </a:soli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1928802"/>
            <a:ext cx="195758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Р.п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857884" y="1928802"/>
            <a:ext cx="206017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</a:t>
            </a:r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.п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071802" y="1928802"/>
            <a:ext cx="204254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</a:t>
            </a:r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.п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285852" y="214290"/>
            <a:ext cx="59154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3</a:t>
            </a:r>
            <a:r>
              <a:rPr lang="ru-RU" sz="5400" b="1" i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склонение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rot="5400000">
            <a:off x="3536943" y="3178173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3714744" y="1857364"/>
            <a:ext cx="2571768" cy="21431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0800000" flipV="1">
            <a:off x="1500166" y="1857364"/>
            <a:ext cx="2144728" cy="35719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5400000">
            <a:off x="3536943" y="2035165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5400000">
            <a:off x="3536943" y="4321181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900"/>
                            </p:stCondLst>
                            <p:childTnLst>
                              <p:par>
                                <p:cTn id="12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400"/>
                            </p:stCondLst>
                            <p:childTnLst>
                              <p:par>
                                <p:cTn id="19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900"/>
                            </p:stCondLst>
                            <p:childTnLst>
                              <p:par>
                                <p:cTn id="26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900"/>
                            </p:stCondLst>
                            <p:childTnLst>
                              <p:par>
                                <p:cTn id="3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900"/>
                            </p:stCondLst>
                            <p:childTnLst>
                              <p:par>
                                <p:cTn id="38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900"/>
                            </p:stCondLst>
                            <p:childTnLst>
                              <p:par>
                                <p:cTn id="4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900"/>
                            </p:stCondLst>
                            <p:childTnLst>
                              <p:par>
                                <p:cTn id="50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900"/>
                            </p:stCondLst>
                            <p:childTnLst>
                              <p:par>
                                <p:cTn id="5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900"/>
                            </p:stCondLst>
                            <p:childTnLst>
                              <p:par>
                                <p:cTn id="62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900"/>
                            </p:stCondLst>
                            <p:childTnLst>
                              <p:par>
                                <p:cTn id="68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400"/>
                            </p:stCondLst>
                            <p:childTnLst>
                              <p:par>
                                <p:cTn id="7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900"/>
                            </p:stCondLst>
                            <p:childTnLst>
                              <p:par>
                                <p:cTn id="82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1900"/>
                            </p:stCondLst>
                            <p:childTnLst>
                              <p:par>
                                <p:cTn id="8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uiExpand="1" build="p" animBg="1"/>
      <p:bldP spid="8" grpId="0"/>
      <p:bldP spid="9" grpId="0"/>
      <p:bldP spid="11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00364" y="285728"/>
            <a:ext cx="2071702" cy="928694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err="1" smtClean="0"/>
              <a:t>Р.п</a:t>
            </a:r>
            <a:endParaRPr lang="ru-RU" sz="8000" b="1" dirty="0"/>
          </a:p>
        </p:txBody>
      </p:sp>
      <p:sp>
        <p:nvSpPr>
          <p:cNvPr id="3" name="Стрелка вниз 2"/>
          <p:cNvSpPr/>
          <p:nvPr/>
        </p:nvSpPr>
        <p:spPr>
          <a:xfrm rot="2528464">
            <a:off x="3701701" y="1204282"/>
            <a:ext cx="100903" cy="12309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2714612" y="2000240"/>
            <a:ext cx="714380" cy="1285884"/>
          </a:xfrm>
          <a:prstGeom prst="triangle">
            <a:avLst>
              <a:gd name="adj" fmla="val 54041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1</a:t>
            </a:r>
            <a:endParaRPr lang="ru-RU" sz="4000" b="1" dirty="0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4929190" y="1928802"/>
            <a:ext cx="714380" cy="1285884"/>
          </a:xfrm>
          <a:prstGeom prst="triangle">
            <a:avLst>
              <a:gd name="adj" fmla="val 50000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3</a:t>
            </a:r>
            <a:endParaRPr lang="ru-RU" sz="4000" b="1" dirty="0"/>
          </a:p>
        </p:txBody>
      </p:sp>
      <p:sp>
        <p:nvSpPr>
          <p:cNvPr id="7" name="Стрелка вниз 6"/>
          <p:cNvSpPr/>
          <p:nvPr/>
        </p:nvSpPr>
        <p:spPr>
          <a:xfrm rot="2382373">
            <a:off x="4771891" y="3219520"/>
            <a:ext cx="134305" cy="156885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18958040" flipH="1">
            <a:off x="3601772" y="3214180"/>
            <a:ext cx="164313" cy="15631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мка 8"/>
          <p:cNvSpPr/>
          <p:nvPr/>
        </p:nvSpPr>
        <p:spPr>
          <a:xfrm>
            <a:off x="3786182" y="4714884"/>
            <a:ext cx="1143008" cy="1143008"/>
          </a:xfrm>
          <a:prstGeom prst="fram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57620" y="4357694"/>
            <a:ext cx="925253" cy="15696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9600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</a:t>
            </a:r>
            <a:endParaRPr lang="ru-RU" sz="9600" b="1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1" name="Стрелка вниз 10"/>
          <p:cNvSpPr/>
          <p:nvPr/>
        </p:nvSpPr>
        <p:spPr>
          <a:xfrm rot="19101377">
            <a:off x="4548058" y="1169596"/>
            <a:ext cx="88872" cy="12518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Нестерова Г.И.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7" grpId="0" animBg="1"/>
      <p:bldP spid="8" grpId="0" animBg="1"/>
      <p:bldP spid="9" grpId="0" animBg="1"/>
      <p:bldP spid="10" grpId="0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28596" y="1714488"/>
            <a:ext cx="2214578" cy="14400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err="1" smtClean="0"/>
              <a:t>Д.п</a:t>
            </a:r>
            <a:endParaRPr lang="ru-RU" sz="8000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57158" y="3929066"/>
            <a:ext cx="2286016" cy="14400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err="1" smtClean="0"/>
              <a:t>П</a:t>
            </a:r>
            <a:r>
              <a:rPr lang="ru-RU" sz="8000" b="1" dirty="0" err="1" smtClean="0"/>
              <a:t>.п</a:t>
            </a:r>
            <a:endParaRPr lang="ru-RU" sz="8000" b="1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4786314" y="0"/>
            <a:ext cx="857256" cy="1143008"/>
          </a:xfrm>
          <a:prstGeom prst="triangle">
            <a:avLst>
              <a:gd name="adj" fmla="val 5000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1</a:t>
            </a:r>
            <a:endParaRPr lang="ru-RU" sz="4000" b="1" dirty="0"/>
          </a:p>
        </p:txBody>
      </p:sp>
      <p:sp>
        <p:nvSpPr>
          <p:cNvPr id="13" name="Нижний колонтитул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Нестерова Г.И.</a:t>
            </a: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214810" y="-357214"/>
            <a:ext cx="3368231" cy="64479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13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е</a:t>
            </a:r>
            <a:endParaRPr lang="ru-RU" sz="413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15" name="Стрелка вниз 14"/>
          <p:cNvSpPr/>
          <p:nvPr/>
        </p:nvSpPr>
        <p:spPr>
          <a:xfrm rot="18679549">
            <a:off x="3304196" y="1896975"/>
            <a:ext cx="283039" cy="1630215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 rot="14305529">
            <a:off x="3432810" y="3596232"/>
            <a:ext cx="243095" cy="1532133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build="allAtOnce" animBg="1"/>
      <p:bldP spid="14" grpId="0"/>
      <p:bldP spid="15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Нестерова Г.И.</a:t>
            </a:r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28596" y="1428736"/>
            <a:ext cx="2286016" cy="14400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err="1" smtClean="0"/>
              <a:t>Р.п</a:t>
            </a:r>
            <a:endParaRPr lang="ru-RU" sz="8000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034" y="3143248"/>
            <a:ext cx="2286016" cy="14400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err="1" smtClean="0"/>
              <a:t>Д.п</a:t>
            </a:r>
            <a:endParaRPr lang="ru-RU" sz="80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28596" y="4857760"/>
            <a:ext cx="2286016" cy="14400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err="1" smtClean="0"/>
              <a:t>П</a:t>
            </a:r>
            <a:r>
              <a:rPr lang="ru-RU" sz="8000" b="1" dirty="0" err="1" smtClean="0"/>
              <a:t>.п</a:t>
            </a:r>
            <a:endParaRPr lang="ru-RU" sz="8000" b="1" dirty="0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5286380" y="214290"/>
            <a:ext cx="1071570" cy="1000132"/>
          </a:xfrm>
          <a:prstGeom prst="triangle">
            <a:avLst>
              <a:gd name="adj" fmla="val 5000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3</a:t>
            </a:r>
            <a:endParaRPr lang="ru-RU" sz="40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0"/>
            <a:ext cx="3368231" cy="64479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13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и</a:t>
            </a:r>
            <a:endParaRPr lang="ru-RU" sz="413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9" name="Стрелка вниз 8"/>
          <p:cNvSpPr/>
          <p:nvPr/>
        </p:nvSpPr>
        <p:spPr>
          <a:xfrm rot="16200000">
            <a:off x="3286119" y="3643312"/>
            <a:ext cx="357189" cy="928695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14305529">
            <a:off x="3333067" y="4695249"/>
            <a:ext cx="285923" cy="1460066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rot="18679549">
            <a:off x="3226539" y="1904904"/>
            <a:ext cx="308938" cy="1374925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7" grpId="0" animBg="1"/>
      <p:bldP spid="8" grpId="0"/>
      <p:bldP spid="9" grpId="0" animBg="1"/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71736" y="428604"/>
            <a:ext cx="2286016" cy="14400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err="1" smtClean="0"/>
              <a:t>П</a:t>
            </a:r>
            <a:r>
              <a:rPr lang="ru-RU" sz="8000" b="1" dirty="0" err="1" smtClean="0"/>
              <a:t>.п</a:t>
            </a:r>
            <a:endParaRPr lang="ru-RU" sz="8000" b="1" dirty="0"/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3214678" y="2928934"/>
            <a:ext cx="1060704" cy="914400"/>
          </a:xfrm>
          <a:prstGeom prst="triangle">
            <a:avLst>
              <a:gd name="adj" fmla="val 5000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2</a:t>
            </a:r>
            <a:endParaRPr lang="ru-RU" sz="4000" b="1" dirty="0"/>
          </a:p>
        </p:txBody>
      </p:sp>
      <p:sp>
        <p:nvSpPr>
          <p:cNvPr id="4" name="Рамка 3"/>
          <p:cNvSpPr/>
          <p:nvPr/>
        </p:nvSpPr>
        <p:spPr>
          <a:xfrm>
            <a:off x="2857488" y="4714884"/>
            <a:ext cx="2000264" cy="1500198"/>
          </a:xfrm>
          <a:prstGeom prst="fram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14678" y="4071942"/>
            <a:ext cx="1955985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13800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е</a:t>
            </a:r>
            <a:endParaRPr lang="ru-RU" sz="13800" b="1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3500430" y="2071678"/>
            <a:ext cx="467266" cy="643229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3571868" y="3929066"/>
            <a:ext cx="467266" cy="643229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Нестерова Г.И.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/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Нестерова Г.И.</a:t>
            </a: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8572528" cy="47089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Безударные</a:t>
            </a:r>
          </a:p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окончания</a:t>
            </a:r>
          </a:p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творительном падеже </a:t>
            </a:r>
          </a:p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</a:t>
            </a:r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ужно запомнить !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5720" y="4929198"/>
            <a:ext cx="136928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-ой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28728" y="4929198"/>
            <a:ext cx="217239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6000" dirty="0" smtClean="0">
                <a:solidFill>
                  <a:srgbClr val="FF0000"/>
                </a:solidFill>
              </a:rPr>
              <a:t> </a:t>
            </a:r>
            <a:r>
              <a:rPr lang="ru-RU" sz="6000" b="1" dirty="0" smtClean="0">
                <a:solidFill>
                  <a:srgbClr val="FF0000"/>
                </a:solidFill>
              </a:rPr>
              <a:t>(-ей)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572000" y="4929198"/>
            <a:ext cx="146065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6000" b="1" dirty="0" smtClean="0">
                <a:solidFill>
                  <a:srgbClr val="FF0000"/>
                </a:solidFill>
              </a:rPr>
              <a:t>-</a:t>
            </a:r>
            <a:r>
              <a:rPr lang="ru-RU" sz="6000" b="1" dirty="0" err="1" smtClean="0">
                <a:solidFill>
                  <a:srgbClr val="FF0000"/>
                </a:solidFill>
              </a:rPr>
              <a:t>ом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929322" y="4857760"/>
            <a:ext cx="203132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6000" b="1" dirty="0" smtClean="0">
                <a:solidFill>
                  <a:srgbClr val="FF0000"/>
                </a:solidFill>
              </a:rPr>
              <a:t>(-ем)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57224" y="4572008"/>
            <a:ext cx="13805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1 </a:t>
            </a:r>
            <a:r>
              <a:rPr lang="ru-RU" sz="3200" b="1" dirty="0" err="1" smtClean="0">
                <a:solidFill>
                  <a:schemeClr val="accent2">
                    <a:lumMod val="50000"/>
                  </a:schemeClr>
                </a:solidFill>
              </a:rPr>
              <a:t>скл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29256" y="4572008"/>
            <a:ext cx="13805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2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3200" b="1" dirty="0" err="1" smtClean="0">
                <a:solidFill>
                  <a:schemeClr val="accent2">
                    <a:lumMod val="50000"/>
                  </a:schemeClr>
                </a:solidFill>
              </a:rPr>
              <a:t>скл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Нестерова Г.И.</a:t>
            </a: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17693"/>
            <a:ext cx="8286776" cy="67403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ru-RU" sz="4800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Чтобы правильно </a:t>
            </a:r>
          </a:p>
          <a:p>
            <a:r>
              <a:rPr lang="ru-RU" sz="4800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написать безударное окончание существительного, надо:</a:t>
            </a:r>
          </a:p>
          <a:p>
            <a:pPr marL="742950" indent="-742950">
              <a:buAutoNum type="arabicPeriod"/>
            </a:pPr>
            <a:r>
              <a:rPr lang="ru-RU" sz="4800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Падеж.</a:t>
            </a:r>
          </a:p>
          <a:p>
            <a:pPr marL="742950" indent="-742950">
              <a:buAutoNum type="arabicPeriod"/>
            </a:pPr>
            <a:r>
              <a:rPr lang="ru-RU" sz="4800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Склонение.</a:t>
            </a:r>
          </a:p>
          <a:p>
            <a:pPr marL="742950" indent="-742950">
              <a:buAutoNum type="arabicPeriod"/>
            </a:pPr>
            <a:r>
              <a:rPr lang="ru-RU" sz="4800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Вспомнить окончание сущ.</a:t>
            </a:r>
          </a:p>
          <a:p>
            <a:pPr marL="742950" indent="-742950"/>
            <a:r>
              <a:rPr lang="ru-RU" sz="4800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этого склонения в нужном </a:t>
            </a:r>
          </a:p>
          <a:p>
            <a:pPr marL="742950" indent="-742950"/>
            <a:r>
              <a:rPr lang="ru-RU" sz="4800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падеже.</a:t>
            </a:r>
            <a:endParaRPr lang="ru-RU" sz="4800" dirty="0">
              <a:ln w="18415" cmpd="sng">
                <a:solidFill>
                  <a:srgbClr val="002060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xit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" presetClass="exit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" presetClass="exit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" presetClass="exit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2" presetClass="exit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 tmFilter="0,0; .5, 1; 1, 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550"/>
                            </p:stCondLst>
                            <p:childTnLst>
                              <p:par>
                                <p:cTn id="90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 tmFilter="0,0; .5, 1; 1, 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050"/>
                            </p:stCondLst>
                            <p:childTnLst>
                              <p:par>
                                <p:cTn id="98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 tmFilter="0,0; .5, 1; 1, 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568</TotalTime>
  <Words>694</Words>
  <Application>Microsoft Office PowerPoint</Application>
  <PresentationFormat>Экран (4:3)</PresentationFormat>
  <Paragraphs>323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Эркер</vt:lpstr>
      <vt:lpstr>Правописание безударных падежных окончаний имён существительных  1, 2 и 3 склонения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</dc:title>
  <dc:subject> Падежное окончание имён существительных. 4 класс</dc:subject>
  <dc:creator>Нестерова Г.И.</dc:creator>
  <cp:lastModifiedBy>Admin</cp:lastModifiedBy>
  <cp:revision>101</cp:revision>
  <dcterms:modified xsi:type="dcterms:W3CDTF">2011-11-26T17:21:16Z</dcterms:modified>
</cp:coreProperties>
</file>