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1CBCC-CDB6-4C06-8077-B58F28960ADA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F3280-8276-467D-A01B-13D4F8FD7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F3280-8276-467D-A01B-13D4F8FD70B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F3280-8276-467D-A01B-13D4F8FD70B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F3280-8276-467D-A01B-13D4F8FD70B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Типы речи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Урок развития речи</a:t>
            </a:r>
            <a:endParaRPr lang="ru-RU" sz="4000" dirty="0"/>
          </a:p>
        </p:txBody>
      </p:sp>
      <p:pic>
        <p:nvPicPr>
          <p:cNvPr id="1026" name="Picture 2" descr="G:\5 класс 11\к уроку\облака 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50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43372" y="714356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857628"/>
            <a:ext cx="7772400" cy="2497932"/>
          </a:xfrm>
        </p:spPr>
        <p:txBody>
          <a:bodyPr/>
          <a:lstStyle/>
          <a:p>
            <a:pPr lvl="0"/>
            <a:r>
              <a:rPr lang="ru-RU" dirty="0" smtClean="0"/>
              <a:t>Какие облака? </a:t>
            </a:r>
            <a:endParaRPr lang="ru-RU" i="1" dirty="0" smtClean="0"/>
          </a:p>
          <a:p>
            <a:pPr lvl="0"/>
            <a:r>
              <a:rPr lang="ru-RU" dirty="0" smtClean="0"/>
              <a:t> Почему облака пышные, белые? </a:t>
            </a:r>
          </a:p>
          <a:p>
            <a:pPr lvl="0"/>
            <a:r>
              <a:rPr lang="ru-RU" dirty="0" smtClean="0"/>
              <a:t>Что произошло с облаками? </a:t>
            </a:r>
            <a:endParaRPr lang="ru-RU" i="1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9219" name="Picture 3" descr="G:\5 класс 11\к уроку\обла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4500562" cy="264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 descr="G:\5 класс 11\к уроку\oblaka-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000108"/>
            <a:ext cx="4643438" cy="2500330"/>
          </a:xfrm>
          <a:prstGeom prst="rect">
            <a:avLst/>
          </a:prstGeom>
          <a:noFill/>
        </p:spPr>
      </p:pic>
      <p:pic>
        <p:nvPicPr>
          <p:cNvPr id="9" name="Рисунок 8" descr="в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5 класс 11\к уроку\обла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550072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"/>
            <a:ext cx="4357718" cy="4500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Облака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Облака –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Кучерявые бока,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Облака кудрявые,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Целые,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Дырявые,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Легкие,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Воздушные,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Ветерку послушные.</a:t>
            </a:r>
            <a:r>
              <a:rPr lang="ru-RU" sz="2800" i="1" dirty="0" smtClean="0">
                <a:solidFill>
                  <a:schemeClr val="bg1"/>
                </a:solidFill>
              </a:rPr>
              <a:t/>
            </a:r>
            <a:br>
              <a:rPr lang="ru-RU" sz="2800" i="1" dirty="0" smtClean="0">
                <a:solidFill>
                  <a:schemeClr val="bg1"/>
                </a:solidFill>
              </a:rPr>
            </a:b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 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86446" y="4714884"/>
            <a:ext cx="2907498" cy="42862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(С. Михалков)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286388"/>
            <a:ext cx="78581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Какие?</a:t>
            </a:r>
            <a:endParaRPr lang="ru-RU" sz="28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algn="ctr">
              <a:buNone/>
            </a:pPr>
            <a:r>
              <a:rPr lang="ru-RU" sz="4400" dirty="0" smtClean="0"/>
              <a:t>Тип текста – </a:t>
            </a:r>
            <a:r>
              <a:rPr lang="ru-RU" sz="4400" b="1" i="1" dirty="0" smtClean="0"/>
              <a:t>описание.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G:\5 класс 11\к уроку\облака 2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85786" y="571481"/>
            <a:ext cx="3717158" cy="471490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Облака, облака.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Пышные, белые,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Расскажите, облака,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Из чего вас сделали?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Может, вас, облака,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Делали из молока?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 быть, из мела?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 быть, из ваты?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 быть, из белой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Из бумаги мятой?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- Никогда, никогда,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Отвечали облака,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-Никогда не делали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642917"/>
            <a:ext cx="4050506" cy="565354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Нас из молока,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Никогда из мела,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Никогда из ваты,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Никогда из белой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Из бумаги мятой.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Мы - дождевые,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Мы - снеговые.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Если летом мы плывем,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Мы с собой грозу несем,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bg2">
                    <a:lumMod val="50000"/>
                  </a:schemeClr>
                </a:solidFill>
              </a:rPr>
              <a:t>Если мы плывем зимою,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bg2">
                    <a:lumMod val="50000"/>
                  </a:schemeClr>
                </a:solidFill>
              </a:rPr>
              <a:t>Мы пургу несем с собою. </a:t>
            </a:r>
          </a:p>
          <a:p>
            <a:pPr>
              <a:buNone/>
            </a:pPr>
            <a:r>
              <a:rPr lang="ru-RU" sz="3900" dirty="0" smtClean="0">
                <a:solidFill>
                  <a:schemeClr val="bg2">
                    <a:lumMod val="50000"/>
                  </a:schemeClr>
                </a:solidFill>
              </a:rPr>
              <a:t>Вот какие мы!</a:t>
            </a:r>
          </a:p>
          <a:p>
            <a:pPr>
              <a:buNone/>
            </a:pPr>
            <a:r>
              <a:rPr lang="ru-RU" sz="3900" i="1" dirty="0" smtClean="0"/>
              <a:t>                                         </a:t>
            </a:r>
            <a:r>
              <a:rPr lang="ru-RU" sz="3400" i="1" dirty="0" smtClean="0"/>
              <a:t>(</a:t>
            </a:r>
            <a:r>
              <a:rPr lang="ru-RU" sz="3400" i="1" dirty="0" err="1" smtClean="0"/>
              <a:t>И.Мазнин</a:t>
            </a:r>
            <a:r>
              <a:rPr lang="ru-RU" sz="3400" i="1" dirty="0" smtClean="0"/>
              <a:t>)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5286388"/>
            <a:ext cx="8858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Почему? </a:t>
            </a:r>
          </a:p>
          <a:p>
            <a:pPr algn="ctr"/>
            <a:r>
              <a:rPr lang="ru-RU" sz="4400" dirty="0" smtClean="0"/>
              <a:t> Тип  текста – </a:t>
            </a:r>
            <a:r>
              <a:rPr lang="ru-RU" sz="4400" b="1" i="1" dirty="0" smtClean="0"/>
              <a:t>рассуждение.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5 класс 11\к уроку\облака7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28599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42910" y="500042"/>
            <a:ext cx="8043890" cy="50006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800" dirty="0" smtClean="0"/>
              <a:t>Драчуны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accent2"/>
                </a:solidFill>
              </a:rPr>
              <a:t>Плыло</a:t>
            </a:r>
            <a:r>
              <a:rPr lang="ru-RU" dirty="0" smtClean="0"/>
              <a:t> по небу большое мохнатое облако. Плыло гордо, неторопливо. И </a:t>
            </a:r>
            <a:r>
              <a:rPr lang="ru-RU" dirty="0" smtClean="0">
                <a:solidFill>
                  <a:schemeClr val="accent2"/>
                </a:solidFill>
              </a:rPr>
              <a:t>встретилось</a:t>
            </a:r>
            <a:r>
              <a:rPr lang="ru-RU" dirty="0" smtClean="0"/>
              <a:t> с другим облаком.</a:t>
            </a:r>
          </a:p>
          <a:p>
            <a:pPr lvl="0">
              <a:buNone/>
            </a:pPr>
            <a:r>
              <a:rPr lang="ru-RU" dirty="0" smtClean="0"/>
              <a:t>        -Эй ты, прочь с дороги! - </a:t>
            </a:r>
            <a:r>
              <a:rPr lang="ru-RU" dirty="0" smtClean="0">
                <a:solidFill>
                  <a:schemeClr val="accent2"/>
                </a:solidFill>
              </a:rPr>
              <a:t>закричало</a:t>
            </a:r>
            <a:r>
              <a:rPr lang="ru-RU" dirty="0" smtClean="0"/>
              <a:t> первое облако.</a:t>
            </a:r>
          </a:p>
          <a:p>
            <a:pPr lvl="0">
              <a:buNone/>
            </a:pPr>
            <a:r>
              <a:rPr lang="ru-RU" dirty="0" smtClean="0"/>
              <a:t>        -Это ты убирайся! — </a:t>
            </a:r>
            <a:r>
              <a:rPr lang="ru-RU" dirty="0" smtClean="0">
                <a:solidFill>
                  <a:schemeClr val="accent2"/>
                </a:solidFill>
              </a:rPr>
              <a:t>рассердилось</a:t>
            </a:r>
            <a:r>
              <a:rPr lang="ru-RU" dirty="0" smtClean="0"/>
              <a:t> второе.</a:t>
            </a:r>
          </a:p>
          <a:p>
            <a:pPr lvl="0">
              <a:buNone/>
            </a:pPr>
            <a:r>
              <a:rPr lang="ru-RU" dirty="0" smtClean="0"/>
              <a:t>        -Ах, ты так! Ну, погоди же! - И первое облако </a:t>
            </a:r>
            <a:r>
              <a:rPr lang="ru-RU" dirty="0" smtClean="0">
                <a:solidFill>
                  <a:schemeClr val="accent2"/>
                </a:solidFill>
              </a:rPr>
              <a:t>толкнуло</a:t>
            </a:r>
            <a:r>
              <a:rPr lang="ru-RU" dirty="0" smtClean="0"/>
              <a:t> второе в бок.</a:t>
            </a:r>
          </a:p>
          <a:p>
            <a:pPr>
              <a:buNone/>
            </a:pPr>
            <a:r>
              <a:rPr lang="ru-RU" dirty="0" smtClean="0"/>
              <a:t>        -Ты еще и драться лезешь! - </a:t>
            </a:r>
            <a:r>
              <a:rPr lang="ru-RU" dirty="0" smtClean="0">
                <a:solidFill>
                  <a:schemeClr val="accent2"/>
                </a:solidFill>
              </a:rPr>
              <a:t>рассвирепело</a:t>
            </a:r>
            <a:r>
              <a:rPr lang="ru-RU" dirty="0" smtClean="0"/>
              <a:t> второе облако и </a:t>
            </a:r>
            <a:r>
              <a:rPr lang="ru-RU" dirty="0" smtClean="0">
                <a:solidFill>
                  <a:schemeClr val="accent2"/>
                </a:solidFill>
              </a:rPr>
              <a:t>почернело</a:t>
            </a:r>
            <a:r>
              <a:rPr lang="ru-RU" dirty="0" smtClean="0"/>
              <a:t> от злости. Получилось не облако, а туча. Первое тоже </a:t>
            </a:r>
            <a:r>
              <a:rPr lang="ru-RU" dirty="0" smtClean="0">
                <a:solidFill>
                  <a:schemeClr val="accent2"/>
                </a:solidFill>
              </a:rPr>
              <a:t>потемнело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accent2"/>
                </a:solidFill>
              </a:rPr>
              <a:t>нахмурилось</a:t>
            </a:r>
            <a:r>
              <a:rPr lang="ru-RU" dirty="0" smtClean="0"/>
              <a:t>, в тучу </a:t>
            </a:r>
            <a:r>
              <a:rPr lang="ru-RU" dirty="0" smtClean="0">
                <a:solidFill>
                  <a:schemeClr val="accent2"/>
                </a:solidFill>
              </a:rPr>
              <a:t>превратилось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accent2"/>
                </a:solidFill>
              </a:rPr>
              <a:t>Сшиблись </a:t>
            </a:r>
            <a:r>
              <a:rPr lang="ru-RU" dirty="0" smtClean="0"/>
              <a:t>великаны лбами, да так, что искры </a:t>
            </a:r>
            <a:r>
              <a:rPr lang="ru-RU" dirty="0" smtClean="0">
                <a:solidFill>
                  <a:schemeClr val="accent2"/>
                </a:solidFill>
              </a:rPr>
              <a:t>посыпались</a:t>
            </a:r>
            <a:r>
              <a:rPr lang="ru-RU" dirty="0" smtClean="0"/>
              <a:t>. Люди внизу задирали головы и говорили: </a:t>
            </a:r>
          </a:p>
          <a:p>
            <a:pPr lvl="0">
              <a:buNone/>
            </a:pPr>
            <a:r>
              <a:rPr lang="ru-RU" dirty="0" smtClean="0"/>
              <a:t>       -Вот это молния! Ай да гром! Сейчас гроза будет.</a:t>
            </a:r>
          </a:p>
          <a:p>
            <a:pPr>
              <a:buNone/>
            </a:pPr>
            <a:r>
              <a:rPr lang="ru-RU" dirty="0" smtClean="0"/>
              <a:t>        И верно: вслед за искрами у разозленных толстяков из глаз слезы </a:t>
            </a:r>
            <a:r>
              <a:rPr lang="ru-RU" dirty="0" smtClean="0">
                <a:solidFill>
                  <a:schemeClr val="accent2"/>
                </a:solidFill>
              </a:rPr>
              <a:t>полились</a:t>
            </a:r>
            <a:r>
              <a:rPr lang="ru-RU" dirty="0" smtClean="0"/>
              <a:t>.</a:t>
            </a:r>
          </a:p>
          <a:p>
            <a:pPr algn="r">
              <a:buNone/>
            </a:pPr>
            <a:r>
              <a:rPr lang="ru-RU" sz="2900" i="1" dirty="0" smtClean="0"/>
              <a:t>( И. Яковлева)</a:t>
            </a:r>
            <a:endParaRPr lang="ru-RU" sz="29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5286389"/>
            <a:ext cx="771530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Что произошло с облаками? </a:t>
            </a:r>
          </a:p>
          <a:p>
            <a:pPr lvl="0" algn="ctr"/>
            <a:r>
              <a:rPr lang="ru-RU" sz="4400" dirty="0" smtClean="0"/>
              <a:t>Тип текста - </a:t>
            </a:r>
            <a:r>
              <a:rPr lang="ru-RU" sz="4400" b="1" i="1" dirty="0" smtClean="0"/>
              <a:t>повествование.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081088" y="407988"/>
            <a:ext cx="6056312" cy="6450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9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542926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произошло?</a:t>
            </a:r>
          </a:p>
          <a:p>
            <a:r>
              <a:rPr lang="ru-RU" dirty="0" smtClean="0"/>
              <a:t>Несколько рисунков-фотографий;  глаголы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142852"/>
            <a:ext cx="3786182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повествование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50" name="WordArt 2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500034" y="1071546"/>
            <a:ext cx="2786082" cy="3929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9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</a:t>
            </a:r>
            <a:endParaRPr lang="ru-RU" sz="9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642910" y="1285860"/>
            <a:ext cx="1643074" cy="928694"/>
          </a:xfrm>
          <a:prstGeom prst="cloudCallout">
            <a:avLst>
              <a:gd name="adj1" fmla="val -9001"/>
              <a:gd name="adj2" fmla="val 154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-облако 12"/>
          <p:cNvSpPr/>
          <p:nvPr/>
        </p:nvSpPr>
        <p:spPr>
          <a:xfrm>
            <a:off x="2143108" y="1785926"/>
            <a:ext cx="1571636" cy="714380"/>
          </a:xfrm>
          <a:prstGeom prst="cloudCallout">
            <a:avLst>
              <a:gd name="adj1" fmla="val -37194"/>
              <a:gd name="adj2" fmla="val 97243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ьная выноска 13"/>
          <p:cNvSpPr/>
          <p:nvPr/>
        </p:nvSpPr>
        <p:spPr>
          <a:xfrm>
            <a:off x="1714480" y="2928934"/>
            <a:ext cx="914400" cy="612648"/>
          </a:xfrm>
          <a:prstGeom prst="wedgeEllipseCallout">
            <a:avLst>
              <a:gd name="adj1" fmla="val -59404"/>
              <a:gd name="adj2" fmla="val 13073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3857619" y="1000108"/>
            <a:ext cx="2500331" cy="40719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9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</a:t>
            </a:r>
            <a:endParaRPr lang="ru-RU" sz="9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4500562" y="1571612"/>
            <a:ext cx="1557342" cy="1143008"/>
          </a:xfrm>
          <a:prstGeom prst="cloudCallout">
            <a:avLst>
              <a:gd name="adj1" fmla="val -3219"/>
              <a:gd name="adj2" fmla="val 78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214810" y="5357826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Какой?</a:t>
            </a:r>
          </a:p>
          <a:p>
            <a:r>
              <a:rPr lang="ru-RU" dirty="0" smtClean="0"/>
              <a:t>Один рисунок-фотография; прилагательные</a:t>
            </a:r>
            <a:endParaRPr lang="ru-RU" dirty="0"/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6429388" y="1000108"/>
            <a:ext cx="2571767" cy="40719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9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</a:t>
            </a:r>
            <a:endParaRPr lang="ru-RU" sz="9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140" y="5500703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Почему?</a:t>
            </a:r>
          </a:p>
          <a:p>
            <a:r>
              <a:rPr lang="ru-RU" dirty="0" smtClean="0"/>
              <a:t>Нет рисунка-фотографии; </a:t>
            </a:r>
          </a:p>
          <a:p>
            <a:r>
              <a:rPr lang="ru-RU" dirty="0" smtClean="0"/>
              <a:t>наречия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86182" y="142852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описание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86512" y="142851"/>
            <a:ext cx="2857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рассуждение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2050" grpId="0" build="p"/>
      <p:bldP spid="12" grpId="0" animBg="1"/>
      <p:bldP spid="13" grpId="0" animBg="1"/>
      <p:bldP spid="14" grpId="0" animBg="1"/>
      <p:bldP spid="2051" grpId="0" build="p"/>
      <p:bldP spid="16" grpId="0" animBg="1"/>
      <p:bldP spid="19" grpId="0" build="p"/>
      <p:bldP spid="2053" grpId="0" build="p"/>
      <p:bldP spid="21" grpId="0" build="p"/>
      <p:bldP spid="23" grpId="0" build="p"/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29566" cy="642942"/>
          </a:xfrm>
        </p:spPr>
        <p:txBody>
          <a:bodyPr/>
          <a:lstStyle/>
          <a:p>
            <a:pPr algn="ctr"/>
            <a:r>
              <a:rPr lang="ru-RU" dirty="0" smtClean="0"/>
              <a:t>Определите тип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186766" cy="5926956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У меня есть младший брат. Зовут его Толя. У него густые золотисто-оранжевые волосы, жесткие, как щетка, и вьющиеся; большие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голубые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глаза, курносый нос, пухлые губы и алые щеки...</a:t>
            </a:r>
          </a:p>
          <a:p>
            <a:pPr marL="58293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Вышли мы с братом однажды погулять. Вдруг навстречу мне школьные друзья. Они позвали меня кататься на лыжах. Я согласился...</a:t>
            </a:r>
          </a:p>
          <a:p>
            <a:pPr marL="582930" indent="-514350">
              <a:buFont typeface="+mj-lt"/>
              <a:buAutoNum type="arabicPeriod"/>
            </a:pPr>
            <a:r>
              <a:rPr lang="ru-RU" dirty="0" smtClean="0"/>
              <a:t>У меня есть младший брат. Я очень привязан к нему. И вот почему...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дом: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2574134"/>
          </a:xfrm>
        </p:spPr>
        <p:txBody>
          <a:bodyPr/>
          <a:lstStyle/>
          <a:p>
            <a:r>
              <a:rPr lang="ru-RU" sz="4000" dirty="0" smtClean="0"/>
              <a:t>Используя разные типы речи, подготовьте сообщение о своей любимой книге.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428868"/>
            <a:ext cx="7901014" cy="39266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dirty="0" smtClean="0"/>
              <a:t>Звезды меркнут и гаснут. В огне облака.</a:t>
            </a:r>
          </a:p>
          <a:p>
            <a:pPr>
              <a:buNone/>
            </a:pPr>
            <a:r>
              <a:rPr lang="ru-RU" sz="3600" dirty="0" smtClean="0"/>
              <a:t>Белый пар по лугам расстилается.</a:t>
            </a:r>
          </a:p>
          <a:p>
            <a:pPr>
              <a:buNone/>
            </a:pPr>
            <a:r>
              <a:rPr lang="ru-RU" sz="3600" dirty="0" smtClean="0"/>
              <a:t>По зеркальной воде, по кудрям лозняка</a:t>
            </a:r>
          </a:p>
          <a:p>
            <a:pPr>
              <a:buNone/>
            </a:pPr>
            <a:r>
              <a:rPr lang="ru-RU" sz="3600" dirty="0" smtClean="0"/>
              <a:t>От зари алый свет разливается.</a:t>
            </a:r>
          </a:p>
          <a:p>
            <a:pPr>
              <a:buNone/>
            </a:pPr>
            <a:r>
              <a:rPr lang="ru-RU" sz="3600" dirty="0" smtClean="0"/>
              <a:t>Дремлет чуткий камыш. Тишь - безлюдье вокруг.</a:t>
            </a:r>
          </a:p>
          <a:p>
            <a:pPr>
              <a:buNone/>
            </a:pPr>
            <a:r>
              <a:rPr lang="ru-RU" sz="3600" dirty="0" smtClean="0"/>
              <a:t>Чуть приметна тропинка росистая.</a:t>
            </a:r>
          </a:p>
          <a:p>
            <a:pPr>
              <a:buNone/>
            </a:pPr>
            <a:r>
              <a:rPr lang="ru-RU" sz="3600" dirty="0" smtClean="0"/>
              <a:t>Куст заденешь плечом - на лицо тебе вдруг</a:t>
            </a:r>
          </a:p>
          <a:p>
            <a:pPr>
              <a:buNone/>
            </a:pPr>
            <a:r>
              <a:rPr lang="ru-RU" sz="3600" dirty="0" smtClean="0"/>
              <a:t>С листьев брызнет роса серебристая...</a:t>
            </a:r>
          </a:p>
          <a:p>
            <a:pPr algn="r">
              <a:buNone/>
            </a:pPr>
            <a:r>
              <a:rPr lang="ru-RU" i="1" dirty="0" smtClean="0"/>
              <a:t>                                                                                    </a:t>
            </a:r>
          </a:p>
          <a:p>
            <a:pPr algn="r">
              <a:buNone/>
            </a:pPr>
            <a:r>
              <a:rPr lang="ru-RU" i="1" dirty="0" smtClean="0"/>
              <a:t>  (И.Никитин)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G:\5 класс 11\к уроку\облака 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000240"/>
          </a:xfrm>
          <a:prstGeom prst="rect">
            <a:avLst/>
          </a:prstGeom>
          <a:noFill/>
        </p:spPr>
      </p:pic>
      <p:pic>
        <p:nvPicPr>
          <p:cNvPr id="1028" name="Picture 4" descr="F:\5 класс 11\к уроку\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5 класс 11\к уроку\обла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320"/>
            <a:ext cx="9144000" cy="689032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0"/>
            <a:ext cx="7758138" cy="642918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08" y="357166"/>
            <a:ext cx="5786478" cy="599839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Облака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Облака –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Кучерявые бока,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Облака кудрявые,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Целые,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Дырявые,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Легкие,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Воздушные,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Ветерку послушные.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                             (С. Михалков)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 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G:\5 класс 11\к уроку\облака 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85786" y="714357"/>
            <a:ext cx="3717158" cy="558210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Облака, облака.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Пышные, белые,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Расскажите, облака,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Из чего вас сделали?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Может, вас, облака,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Делали из молока?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 быть, из мела?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 быть, из ваты?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10000"/>
                  </a:schemeClr>
                </a:solidFill>
              </a:rPr>
              <a:t>Может быть, из белой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Из бумаги мятой?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- Никогда, никогда,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Отвечали облака, </a:t>
            </a:r>
          </a:p>
          <a:p>
            <a:pPr>
              <a:buNone/>
            </a:pP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>-Никогда не делали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642917"/>
            <a:ext cx="4050506" cy="565354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Нас из молока,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Никогда из мела,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Никогда из ваты,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Никогда из белой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Из бумаги мятой.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Мы - дождевые,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Мы - снеговые.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Если летом мы плывем,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tx2">
                    <a:lumMod val="10000"/>
                  </a:schemeClr>
                </a:solidFill>
              </a:rPr>
              <a:t>Мы с собой грозу несем,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bg2">
                    <a:lumMod val="50000"/>
                  </a:schemeClr>
                </a:solidFill>
              </a:rPr>
              <a:t>Если мы плывем зимою, </a:t>
            </a:r>
          </a:p>
          <a:p>
            <a:pPr>
              <a:buNone/>
            </a:pPr>
            <a:r>
              <a:rPr lang="ru-RU" sz="3900" dirty="0" smtClean="0">
                <a:solidFill>
                  <a:schemeClr val="bg2">
                    <a:lumMod val="50000"/>
                  </a:schemeClr>
                </a:solidFill>
              </a:rPr>
              <a:t>Мы пургу несем с собою. </a:t>
            </a:r>
          </a:p>
          <a:p>
            <a:pPr>
              <a:buNone/>
            </a:pPr>
            <a:r>
              <a:rPr lang="ru-RU" sz="3900" dirty="0" smtClean="0">
                <a:solidFill>
                  <a:schemeClr val="bg2">
                    <a:lumMod val="50000"/>
                  </a:schemeClr>
                </a:solidFill>
              </a:rPr>
              <a:t>Вот какие мы!</a:t>
            </a:r>
          </a:p>
          <a:p>
            <a:pPr>
              <a:buNone/>
            </a:pPr>
            <a:r>
              <a:rPr lang="ru-RU" sz="3900" i="1" dirty="0" smtClean="0"/>
              <a:t>                                         </a:t>
            </a:r>
            <a:r>
              <a:rPr lang="ru-RU" sz="3400" i="1" dirty="0" smtClean="0"/>
              <a:t>(</a:t>
            </a:r>
            <a:r>
              <a:rPr lang="ru-RU" sz="3400" i="1" dirty="0" err="1" smtClean="0"/>
              <a:t>И.Мазнин</a:t>
            </a:r>
            <a:r>
              <a:rPr lang="ru-RU" sz="3400" i="1" dirty="0" smtClean="0"/>
              <a:t>)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12064"/>
            <a:ext cx="4071966" cy="914400"/>
          </a:xfrm>
        </p:spPr>
        <p:txBody>
          <a:bodyPr/>
          <a:lstStyle/>
          <a:p>
            <a:pPr algn="ctr"/>
            <a:r>
              <a:rPr lang="ru-RU" sz="4800" dirty="0" smtClean="0"/>
              <a:t>Драчуны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3786190"/>
            <a:ext cx="7686700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Плыло по небу большое мохнатое облако. Плыло гордо, неторопливо. И встретилось с другим облаком.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 descr="G:\5 класс 11\к уроку\облака 2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2900" y="285728"/>
            <a:ext cx="440394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143248"/>
            <a:ext cx="8401080" cy="3212312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dirty="0" smtClean="0"/>
              <a:t>- Эй ты, прочь с дороги! - закричало первое облако.</a:t>
            </a:r>
          </a:p>
          <a:p>
            <a:pPr lvl="0">
              <a:buNone/>
            </a:pPr>
            <a:r>
              <a:rPr lang="ru-RU" dirty="0" smtClean="0"/>
              <a:t>- Это ты убирайся! — рассердилось второе.</a:t>
            </a:r>
          </a:p>
          <a:p>
            <a:pPr lvl="0">
              <a:buNone/>
            </a:pPr>
            <a:r>
              <a:rPr lang="ru-RU" dirty="0" smtClean="0"/>
              <a:t>- Ах, ты так! Ну, погоди же! - И первое облако толкнуло второе в бок.</a:t>
            </a:r>
          </a:p>
          <a:p>
            <a:pPr>
              <a:buNone/>
            </a:pPr>
            <a:r>
              <a:rPr lang="ru-RU" dirty="0" smtClean="0"/>
              <a:t>- Ты еще и драться лезешь! - рассвирепело второе облако и почернело от злости.</a:t>
            </a:r>
            <a:endParaRPr lang="ru-RU" dirty="0"/>
          </a:p>
        </p:txBody>
      </p:sp>
      <p:pic>
        <p:nvPicPr>
          <p:cNvPr id="6146" name="Picture 2" descr="G:\5 класс 11\к уроку\oblaka-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071810"/>
            <a:ext cx="8043890" cy="328375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Получилось не облако, а туча. Первое тоже потемнело, нахмурилось, в тучу превратилось.</a:t>
            </a:r>
            <a:endParaRPr lang="ru-RU" dirty="0"/>
          </a:p>
        </p:txBody>
      </p:sp>
      <p:pic>
        <p:nvPicPr>
          <p:cNvPr id="7170" name="Picture 2" descr="G:\5 класс 11\к уроку\облако 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256"/>
            <a:ext cx="7901014" cy="20693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Сшиблись великаны лбами, да так, что искры посыпались. </a:t>
            </a:r>
            <a:endParaRPr lang="ru-RU" dirty="0"/>
          </a:p>
        </p:txBody>
      </p:sp>
      <p:pic>
        <p:nvPicPr>
          <p:cNvPr id="4" name="Рисунок 3" descr="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3570290"/>
          </a:xfrm>
          <a:prstGeom prst="rect">
            <a:avLst/>
          </a:prstGeom>
          <a:noFill/>
        </p:spPr>
      </p:pic>
      <p:pic>
        <p:nvPicPr>
          <p:cNvPr id="8194" name="Picture 2" descr="G:\5 класс 11\к уроку\облака7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500570"/>
            <a:ext cx="8258204" cy="21431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Люди внизу задирали головы и говорили: </a:t>
            </a:r>
          </a:p>
          <a:p>
            <a:pPr lvl="0">
              <a:buNone/>
            </a:pPr>
            <a:r>
              <a:rPr lang="ru-RU" dirty="0" smtClean="0"/>
              <a:t>     -  Вот это молния! Ай да гром! Сейчас гроза будет.</a:t>
            </a:r>
          </a:p>
          <a:p>
            <a:pPr>
              <a:buNone/>
            </a:pPr>
            <a:r>
              <a:rPr lang="ru-RU" dirty="0" smtClean="0"/>
              <a:t>     И верно: вслед за искрами у разозленных толстяков из глаз слезы полились.</a:t>
            </a:r>
          </a:p>
          <a:p>
            <a:endParaRPr lang="ru-RU" dirty="0"/>
          </a:p>
        </p:txBody>
      </p:sp>
      <p:pic>
        <p:nvPicPr>
          <p:cNvPr id="5" name="Рисунок 4" descr="wm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806</Words>
  <PresentationFormat>Экран (4:3)</PresentationFormat>
  <Paragraphs>141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Типы речи</vt:lpstr>
      <vt:lpstr>Слайд 2</vt:lpstr>
      <vt:lpstr>Слайд 3</vt:lpstr>
      <vt:lpstr>Слайд 4</vt:lpstr>
      <vt:lpstr>Драчуны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повествование</vt:lpstr>
      <vt:lpstr>Определите тип речи</vt:lpstr>
      <vt:lpstr>Задание на дом: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речи</dc:title>
  <dc:creator>111</dc:creator>
  <cp:lastModifiedBy>111</cp:lastModifiedBy>
  <cp:revision>34</cp:revision>
  <dcterms:modified xsi:type="dcterms:W3CDTF">2011-12-04T14:45:51Z</dcterms:modified>
</cp:coreProperties>
</file>