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5" r:id="rId6"/>
    <p:sldId id="263" r:id="rId7"/>
    <p:sldId id="264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FAC708-FBE0-4314-B421-17F12126AAC2}" type="doc">
      <dgm:prSet loTypeId="urn:microsoft.com/office/officeart/2005/8/layout/pyramid2" loCatId="list" qsTypeId="urn:microsoft.com/office/officeart/2005/8/quickstyle/3d5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168B136E-A885-4EBB-9E5F-039515597456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Сметана</a:t>
          </a:r>
          <a:endParaRPr lang="ru-RU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6947D9FF-8630-4725-8F9C-B177F1E38B3C}" type="parTrans" cxnId="{3CD7E01D-E309-4ED5-A6DB-15C5A22FE5F6}">
      <dgm:prSet/>
      <dgm:spPr/>
      <dgm:t>
        <a:bodyPr/>
        <a:lstStyle/>
        <a:p>
          <a:endParaRPr lang="ru-RU"/>
        </a:p>
      </dgm:t>
    </dgm:pt>
    <dgm:pt modelId="{8FADDDB3-98DF-455A-85F7-33C9EAAADAC5}" type="sibTrans" cxnId="{3CD7E01D-E309-4ED5-A6DB-15C5A22FE5F6}">
      <dgm:prSet/>
      <dgm:spPr/>
      <dgm:t>
        <a:bodyPr/>
        <a:lstStyle/>
        <a:p>
          <a:endParaRPr lang="ru-RU"/>
        </a:p>
      </dgm:t>
    </dgm:pt>
    <dgm:pt modelId="{80B446C3-3D42-4666-AA7A-8B11EAB56DB9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Масло</a:t>
          </a:r>
          <a:endParaRPr lang="ru-RU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C27143E7-178B-46A1-882A-EA845FB7A804}" type="parTrans" cxnId="{FCC379BB-19A3-4853-A260-E9CE1ABF3F66}">
      <dgm:prSet/>
      <dgm:spPr/>
      <dgm:t>
        <a:bodyPr/>
        <a:lstStyle/>
        <a:p>
          <a:endParaRPr lang="ru-RU"/>
        </a:p>
      </dgm:t>
    </dgm:pt>
    <dgm:pt modelId="{ADA08DC4-CD8E-4C04-AFB2-6A0872C73543}" type="sibTrans" cxnId="{FCC379BB-19A3-4853-A260-E9CE1ABF3F66}">
      <dgm:prSet/>
      <dgm:spPr/>
      <dgm:t>
        <a:bodyPr/>
        <a:lstStyle/>
        <a:p>
          <a:endParaRPr lang="ru-RU"/>
        </a:p>
      </dgm:t>
    </dgm:pt>
    <dgm:pt modelId="{F3E50069-74C4-4454-8FB4-D71EA0DAB2E4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Творог</a:t>
          </a:r>
          <a:endParaRPr lang="ru-RU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483A2CBA-8752-4C9C-BB08-2E36DDCCAE13}" type="parTrans" cxnId="{72D6FECC-C42B-4E67-8FA4-C610EB280385}">
      <dgm:prSet/>
      <dgm:spPr/>
      <dgm:t>
        <a:bodyPr/>
        <a:lstStyle/>
        <a:p>
          <a:endParaRPr lang="ru-RU"/>
        </a:p>
      </dgm:t>
    </dgm:pt>
    <dgm:pt modelId="{46994346-940C-4E7F-B947-53FF03631F0A}" type="sibTrans" cxnId="{72D6FECC-C42B-4E67-8FA4-C610EB280385}">
      <dgm:prSet/>
      <dgm:spPr/>
      <dgm:t>
        <a:bodyPr/>
        <a:lstStyle/>
        <a:p>
          <a:endParaRPr lang="ru-RU"/>
        </a:p>
      </dgm:t>
    </dgm:pt>
    <dgm:pt modelId="{BC485DEA-AC14-4CD0-8BC9-AB535702BBA6}">
      <dgm:prSet/>
      <dgm:spPr/>
      <dgm:t>
        <a:bodyPr/>
        <a:lstStyle/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Кефир</a:t>
          </a:r>
          <a:endParaRPr lang="ru-RU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71651D03-5147-47E6-B4F5-A6E3884A7E40}" type="parTrans" cxnId="{DB5608F3-82ED-477F-9D9F-0BF1D2963CCF}">
      <dgm:prSet/>
      <dgm:spPr/>
      <dgm:t>
        <a:bodyPr/>
        <a:lstStyle/>
        <a:p>
          <a:endParaRPr lang="ru-RU"/>
        </a:p>
      </dgm:t>
    </dgm:pt>
    <dgm:pt modelId="{F571D861-2F40-4DDC-BFA4-310C7E0950D2}" type="sibTrans" cxnId="{DB5608F3-82ED-477F-9D9F-0BF1D2963CCF}">
      <dgm:prSet/>
      <dgm:spPr/>
      <dgm:t>
        <a:bodyPr/>
        <a:lstStyle/>
        <a:p>
          <a:endParaRPr lang="ru-RU"/>
        </a:p>
      </dgm:t>
    </dgm:pt>
    <dgm:pt modelId="{E7599AA1-980E-42B0-B294-4CB2696A42D2}">
      <dgm:prSet/>
      <dgm:spPr/>
      <dgm:t>
        <a:bodyPr/>
        <a:lstStyle/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Йогурт</a:t>
          </a:r>
          <a:endParaRPr lang="ru-RU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C6594077-FC5D-4463-B737-9AB1287C1928}" type="parTrans" cxnId="{271F9EF0-4237-4870-8557-F597A73818AB}">
      <dgm:prSet/>
      <dgm:spPr/>
      <dgm:t>
        <a:bodyPr/>
        <a:lstStyle/>
        <a:p>
          <a:endParaRPr lang="ru-RU"/>
        </a:p>
      </dgm:t>
    </dgm:pt>
    <dgm:pt modelId="{06B8F21D-0D3C-4900-A18A-92B053AE36EA}" type="sibTrans" cxnId="{271F9EF0-4237-4870-8557-F597A73818AB}">
      <dgm:prSet/>
      <dgm:spPr/>
      <dgm:t>
        <a:bodyPr/>
        <a:lstStyle/>
        <a:p>
          <a:endParaRPr lang="ru-RU"/>
        </a:p>
      </dgm:t>
    </dgm:pt>
    <dgm:pt modelId="{50B0D443-C26C-4C74-9443-06A69858C6E8}">
      <dgm:prSet/>
      <dgm:spPr/>
      <dgm:t>
        <a:bodyPr/>
        <a:lstStyle/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Сыр</a:t>
          </a:r>
          <a:endParaRPr lang="ru-RU" b="1" dirty="0">
            <a:solidFill>
              <a:schemeClr val="tx2">
                <a:lumMod val="60000"/>
                <a:lumOff val="40000"/>
              </a:schemeClr>
            </a:solidFill>
          </a:endParaRPr>
        </a:p>
      </dgm:t>
    </dgm:pt>
    <dgm:pt modelId="{C0BEAF0A-A9D2-4A46-9494-B6FE82FFCE71}" type="parTrans" cxnId="{8C834532-6AA7-4BB2-9A82-BF9BF4D4D7AD}">
      <dgm:prSet/>
      <dgm:spPr/>
      <dgm:t>
        <a:bodyPr/>
        <a:lstStyle/>
        <a:p>
          <a:endParaRPr lang="ru-RU"/>
        </a:p>
      </dgm:t>
    </dgm:pt>
    <dgm:pt modelId="{450F339B-A6AD-4048-A378-6850AD29E473}" type="sibTrans" cxnId="{8C834532-6AA7-4BB2-9A82-BF9BF4D4D7AD}">
      <dgm:prSet/>
      <dgm:spPr/>
      <dgm:t>
        <a:bodyPr/>
        <a:lstStyle/>
        <a:p>
          <a:endParaRPr lang="ru-RU"/>
        </a:p>
      </dgm:t>
    </dgm:pt>
    <dgm:pt modelId="{DB5110C0-1DCF-4628-9105-235F6068ED3D}" type="pres">
      <dgm:prSet presAssocID="{86FAC708-FBE0-4314-B421-17F12126AAC2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D0CF86B-7C60-44C2-9DCB-9599EAFEB2A5}" type="pres">
      <dgm:prSet presAssocID="{86FAC708-FBE0-4314-B421-17F12126AAC2}" presName="pyramid" presStyleLbl="node1" presStyleIdx="0" presStyleCnt="1"/>
      <dgm:spPr/>
    </dgm:pt>
    <dgm:pt modelId="{97DD3F5C-3E4C-43AB-BE9B-AC805150894D}" type="pres">
      <dgm:prSet presAssocID="{86FAC708-FBE0-4314-B421-17F12126AAC2}" presName="theList" presStyleCnt="0"/>
      <dgm:spPr/>
    </dgm:pt>
    <dgm:pt modelId="{6D07523B-D9B4-4933-BD8E-AB6E23DC9D37}" type="pres">
      <dgm:prSet presAssocID="{168B136E-A885-4EBB-9E5F-039515597456}" presName="aNode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DF9D9E-90B0-4046-80D8-00C1D7D02B9D}" type="pres">
      <dgm:prSet presAssocID="{168B136E-A885-4EBB-9E5F-039515597456}" presName="aSpace" presStyleCnt="0"/>
      <dgm:spPr/>
    </dgm:pt>
    <dgm:pt modelId="{89678BD4-8289-4D6D-BF24-3815AB8B635C}" type="pres">
      <dgm:prSet presAssocID="{80B446C3-3D42-4666-AA7A-8B11EAB56DB9}" presName="aNode" presStyleLbl="fgAcc1" presStyleIdx="1" presStyleCnt="6" custLinFactNeighborX="621" custLinFactNeighborY="-47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E7F84-3728-4EF3-9070-37F46C9F0F59}" type="pres">
      <dgm:prSet presAssocID="{80B446C3-3D42-4666-AA7A-8B11EAB56DB9}" presName="aSpace" presStyleCnt="0"/>
      <dgm:spPr/>
    </dgm:pt>
    <dgm:pt modelId="{EA3A3DBE-76BD-419F-9D53-D42E99CCE197}" type="pres">
      <dgm:prSet presAssocID="{F3E50069-74C4-4454-8FB4-D71EA0DAB2E4}" presName="aNode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4C05F2-4EBE-4B06-BFD5-1022992F7092}" type="pres">
      <dgm:prSet presAssocID="{F3E50069-74C4-4454-8FB4-D71EA0DAB2E4}" presName="aSpace" presStyleCnt="0"/>
      <dgm:spPr/>
    </dgm:pt>
    <dgm:pt modelId="{2CD8FA4E-F30F-4468-B805-279636B45389}" type="pres">
      <dgm:prSet presAssocID="{BC485DEA-AC14-4CD0-8BC9-AB535702BBA6}" presName="aNode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051EF-D6FE-4A69-90B1-0154B1956B46}" type="pres">
      <dgm:prSet presAssocID="{BC485DEA-AC14-4CD0-8BC9-AB535702BBA6}" presName="aSpace" presStyleCnt="0"/>
      <dgm:spPr/>
    </dgm:pt>
    <dgm:pt modelId="{B11AAD24-413A-49FD-9813-B08367AF173F}" type="pres">
      <dgm:prSet presAssocID="{E7599AA1-980E-42B0-B294-4CB2696A42D2}" presName="aNode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B0A8DB-074A-493A-A97F-8F27886BE843}" type="pres">
      <dgm:prSet presAssocID="{E7599AA1-980E-42B0-B294-4CB2696A42D2}" presName="aSpace" presStyleCnt="0"/>
      <dgm:spPr/>
    </dgm:pt>
    <dgm:pt modelId="{69F8694C-8DAB-4381-9359-F86F7F88A668}" type="pres">
      <dgm:prSet presAssocID="{50B0D443-C26C-4C74-9443-06A69858C6E8}" presName="aNode" presStyleLbl="fgAcc1" presStyleIdx="5" presStyleCnt="6" custLinFactNeighborX="-1430" custLinFactNeighborY="47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7441AB-A479-404A-8A94-E23DA4C3EF9E}" type="pres">
      <dgm:prSet presAssocID="{50B0D443-C26C-4C74-9443-06A69858C6E8}" presName="aSpace" presStyleCnt="0"/>
      <dgm:spPr/>
    </dgm:pt>
  </dgm:ptLst>
  <dgm:cxnLst>
    <dgm:cxn modelId="{3CD7E01D-E309-4ED5-A6DB-15C5A22FE5F6}" srcId="{86FAC708-FBE0-4314-B421-17F12126AAC2}" destId="{168B136E-A885-4EBB-9E5F-039515597456}" srcOrd="0" destOrd="0" parTransId="{6947D9FF-8630-4725-8F9C-B177F1E38B3C}" sibTransId="{8FADDDB3-98DF-455A-85F7-33C9EAAADAC5}"/>
    <dgm:cxn modelId="{FCC379BB-19A3-4853-A260-E9CE1ABF3F66}" srcId="{86FAC708-FBE0-4314-B421-17F12126AAC2}" destId="{80B446C3-3D42-4666-AA7A-8B11EAB56DB9}" srcOrd="1" destOrd="0" parTransId="{C27143E7-178B-46A1-882A-EA845FB7A804}" sibTransId="{ADA08DC4-CD8E-4C04-AFB2-6A0872C73543}"/>
    <dgm:cxn modelId="{66D9BC76-0768-4A31-A0B7-0F67A324230F}" type="presOf" srcId="{80B446C3-3D42-4666-AA7A-8B11EAB56DB9}" destId="{89678BD4-8289-4D6D-BF24-3815AB8B635C}" srcOrd="0" destOrd="0" presId="urn:microsoft.com/office/officeart/2005/8/layout/pyramid2"/>
    <dgm:cxn modelId="{DB5608F3-82ED-477F-9D9F-0BF1D2963CCF}" srcId="{86FAC708-FBE0-4314-B421-17F12126AAC2}" destId="{BC485DEA-AC14-4CD0-8BC9-AB535702BBA6}" srcOrd="3" destOrd="0" parTransId="{71651D03-5147-47E6-B4F5-A6E3884A7E40}" sibTransId="{F571D861-2F40-4DDC-BFA4-310C7E0950D2}"/>
    <dgm:cxn modelId="{2D69F101-C564-4628-90E0-F18C9B37AB75}" type="presOf" srcId="{F3E50069-74C4-4454-8FB4-D71EA0DAB2E4}" destId="{EA3A3DBE-76BD-419F-9D53-D42E99CCE197}" srcOrd="0" destOrd="0" presId="urn:microsoft.com/office/officeart/2005/8/layout/pyramid2"/>
    <dgm:cxn modelId="{A417EFB3-7FAC-4F30-BD5E-03824AF6A04F}" type="presOf" srcId="{168B136E-A885-4EBB-9E5F-039515597456}" destId="{6D07523B-D9B4-4933-BD8E-AB6E23DC9D37}" srcOrd="0" destOrd="0" presId="urn:microsoft.com/office/officeart/2005/8/layout/pyramid2"/>
    <dgm:cxn modelId="{6A70F0CE-1578-4CCE-A69B-95D5837B606D}" type="presOf" srcId="{50B0D443-C26C-4C74-9443-06A69858C6E8}" destId="{69F8694C-8DAB-4381-9359-F86F7F88A668}" srcOrd="0" destOrd="0" presId="urn:microsoft.com/office/officeart/2005/8/layout/pyramid2"/>
    <dgm:cxn modelId="{72D6FECC-C42B-4E67-8FA4-C610EB280385}" srcId="{86FAC708-FBE0-4314-B421-17F12126AAC2}" destId="{F3E50069-74C4-4454-8FB4-D71EA0DAB2E4}" srcOrd="2" destOrd="0" parTransId="{483A2CBA-8752-4C9C-BB08-2E36DDCCAE13}" sibTransId="{46994346-940C-4E7F-B947-53FF03631F0A}"/>
    <dgm:cxn modelId="{BAFE1043-B441-4741-ACBC-8193D4E1B0E2}" type="presOf" srcId="{E7599AA1-980E-42B0-B294-4CB2696A42D2}" destId="{B11AAD24-413A-49FD-9813-B08367AF173F}" srcOrd="0" destOrd="0" presId="urn:microsoft.com/office/officeart/2005/8/layout/pyramid2"/>
    <dgm:cxn modelId="{8C834532-6AA7-4BB2-9A82-BF9BF4D4D7AD}" srcId="{86FAC708-FBE0-4314-B421-17F12126AAC2}" destId="{50B0D443-C26C-4C74-9443-06A69858C6E8}" srcOrd="5" destOrd="0" parTransId="{C0BEAF0A-A9D2-4A46-9494-B6FE82FFCE71}" sibTransId="{450F339B-A6AD-4048-A378-6850AD29E473}"/>
    <dgm:cxn modelId="{187D90E6-2ABF-4CC5-A51B-3F8A6FB04C85}" type="presOf" srcId="{BC485DEA-AC14-4CD0-8BC9-AB535702BBA6}" destId="{2CD8FA4E-F30F-4468-B805-279636B45389}" srcOrd="0" destOrd="0" presId="urn:microsoft.com/office/officeart/2005/8/layout/pyramid2"/>
    <dgm:cxn modelId="{D17D7450-701E-48F7-9600-6B601916A3BB}" type="presOf" srcId="{86FAC708-FBE0-4314-B421-17F12126AAC2}" destId="{DB5110C0-1DCF-4628-9105-235F6068ED3D}" srcOrd="0" destOrd="0" presId="urn:microsoft.com/office/officeart/2005/8/layout/pyramid2"/>
    <dgm:cxn modelId="{271F9EF0-4237-4870-8557-F597A73818AB}" srcId="{86FAC708-FBE0-4314-B421-17F12126AAC2}" destId="{E7599AA1-980E-42B0-B294-4CB2696A42D2}" srcOrd="4" destOrd="0" parTransId="{C6594077-FC5D-4463-B737-9AB1287C1928}" sibTransId="{06B8F21D-0D3C-4900-A18A-92B053AE36EA}"/>
    <dgm:cxn modelId="{8DF267FC-220A-4951-9EBF-F4646A314B3B}" type="presParOf" srcId="{DB5110C0-1DCF-4628-9105-235F6068ED3D}" destId="{6D0CF86B-7C60-44C2-9DCB-9599EAFEB2A5}" srcOrd="0" destOrd="0" presId="urn:microsoft.com/office/officeart/2005/8/layout/pyramid2"/>
    <dgm:cxn modelId="{429AA52F-69FE-478C-9296-8BD37724C206}" type="presParOf" srcId="{DB5110C0-1DCF-4628-9105-235F6068ED3D}" destId="{97DD3F5C-3E4C-43AB-BE9B-AC805150894D}" srcOrd="1" destOrd="0" presId="urn:microsoft.com/office/officeart/2005/8/layout/pyramid2"/>
    <dgm:cxn modelId="{9F9FD986-2F18-413E-BFC3-97F8A1A1C026}" type="presParOf" srcId="{97DD3F5C-3E4C-43AB-BE9B-AC805150894D}" destId="{6D07523B-D9B4-4933-BD8E-AB6E23DC9D37}" srcOrd="0" destOrd="0" presId="urn:microsoft.com/office/officeart/2005/8/layout/pyramid2"/>
    <dgm:cxn modelId="{85C35ABF-9D4E-4D25-98F0-D39F8FF8DFDB}" type="presParOf" srcId="{97DD3F5C-3E4C-43AB-BE9B-AC805150894D}" destId="{58DF9D9E-90B0-4046-80D8-00C1D7D02B9D}" srcOrd="1" destOrd="0" presId="urn:microsoft.com/office/officeart/2005/8/layout/pyramid2"/>
    <dgm:cxn modelId="{67A0A06B-371B-4D01-BB48-F85482DD6512}" type="presParOf" srcId="{97DD3F5C-3E4C-43AB-BE9B-AC805150894D}" destId="{89678BD4-8289-4D6D-BF24-3815AB8B635C}" srcOrd="2" destOrd="0" presId="urn:microsoft.com/office/officeart/2005/8/layout/pyramid2"/>
    <dgm:cxn modelId="{58CEDA9B-62FB-468C-97F7-C59DAF6A42AD}" type="presParOf" srcId="{97DD3F5C-3E4C-43AB-BE9B-AC805150894D}" destId="{A0CE7F84-3728-4EF3-9070-37F46C9F0F59}" srcOrd="3" destOrd="0" presId="urn:microsoft.com/office/officeart/2005/8/layout/pyramid2"/>
    <dgm:cxn modelId="{E371399F-056B-42CB-8F28-6FCAF02AFF3F}" type="presParOf" srcId="{97DD3F5C-3E4C-43AB-BE9B-AC805150894D}" destId="{EA3A3DBE-76BD-419F-9D53-D42E99CCE197}" srcOrd="4" destOrd="0" presId="urn:microsoft.com/office/officeart/2005/8/layout/pyramid2"/>
    <dgm:cxn modelId="{881FB380-ED5E-4C53-8647-D52DF2C71551}" type="presParOf" srcId="{97DD3F5C-3E4C-43AB-BE9B-AC805150894D}" destId="{534C05F2-4EBE-4B06-BFD5-1022992F7092}" srcOrd="5" destOrd="0" presId="urn:microsoft.com/office/officeart/2005/8/layout/pyramid2"/>
    <dgm:cxn modelId="{67EB2EA8-024B-44CB-9F72-1244A25ED441}" type="presParOf" srcId="{97DD3F5C-3E4C-43AB-BE9B-AC805150894D}" destId="{2CD8FA4E-F30F-4468-B805-279636B45389}" srcOrd="6" destOrd="0" presId="urn:microsoft.com/office/officeart/2005/8/layout/pyramid2"/>
    <dgm:cxn modelId="{36364FD1-FD03-43EA-844E-5EF8EE739454}" type="presParOf" srcId="{97DD3F5C-3E4C-43AB-BE9B-AC805150894D}" destId="{625051EF-D6FE-4A69-90B1-0154B1956B46}" srcOrd="7" destOrd="0" presId="urn:microsoft.com/office/officeart/2005/8/layout/pyramid2"/>
    <dgm:cxn modelId="{23761113-3902-4728-8DD0-6C27861BEC98}" type="presParOf" srcId="{97DD3F5C-3E4C-43AB-BE9B-AC805150894D}" destId="{B11AAD24-413A-49FD-9813-B08367AF173F}" srcOrd="8" destOrd="0" presId="urn:microsoft.com/office/officeart/2005/8/layout/pyramid2"/>
    <dgm:cxn modelId="{397C7F51-32CD-403E-BECC-4A3F7FBC0612}" type="presParOf" srcId="{97DD3F5C-3E4C-43AB-BE9B-AC805150894D}" destId="{79B0A8DB-074A-493A-A97F-8F27886BE843}" srcOrd="9" destOrd="0" presId="urn:microsoft.com/office/officeart/2005/8/layout/pyramid2"/>
    <dgm:cxn modelId="{AB2A9281-48A2-4048-9332-F4FB539AFF5F}" type="presParOf" srcId="{97DD3F5C-3E4C-43AB-BE9B-AC805150894D}" destId="{69F8694C-8DAB-4381-9359-F86F7F88A668}" srcOrd="10" destOrd="0" presId="urn:microsoft.com/office/officeart/2005/8/layout/pyramid2"/>
    <dgm:cxn modelId="{3AEB0A18-F343-4280-89C2-5EDA5FCE82FA}" type="presParOf" srcId="{97DD3F5C-3E4C-43AB-BE9B-AC805150894D}" destId="{397441AB-A479-404A-8A94-E23DA4C3EF9E}" srcOrd="11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428625"/>
            <a:ext cx="7772400" cy="92868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0" dirty="0" smtClean="0">
                <a:solidFill>
                  <a:schemeClr val="tx1"/>
                </a:solidFill>
                <a:effectLst/>
              </a:rPr>
              <a:t>Муниципальное общеобразовательное учреждение</a:t>
            </a:r>
            <a:br>
              <a:rPr lang="ru-RU" sz="2000" b="0" dirty="0" smtClean="0">
                <a:solidFill>
                  <a:schemeClr val="tx1"/>
                </a:solidFill>
                <a:effectLst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</a:rPr>
              <a:t> Снежногорская средняя общеобразовательная школа</a:t>
            </a:r>
            <a:endParaRPr lang="ru-RU" sz="20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4929188"/>
            <a:ext cx="7772400" cy="1500187"/>
          </a:xfrm>
        </p:spPr>
        <p:txBody>
          <a:bodyPr>
            <a:normAutofit fontScale="40000" lnSpcReduction="20000"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		</a:t>
            </a:r>
            <a:r>
              <a:rPr lang="ru-RU" dirty="0" smtClean="0">
                <a:solidFill>
                  <a:schemeClr val="tx1"/>
                </a:solidFill>
              </a:rPr>
              <a:t>Выполнила: </a:t>
            </a:r>
            <a:r>
              <a:rPr lang="ru-RU" dirty="0" err="1" smtClean="0">
                <a:solidFill>
                  <a:schemeClr val="tx1"/>
                </a:solidFill>
              </a:rPr>
              <a:t>Еремеева</a:t>
            </a:r>
            <a:r>
              <a:rPr lang="ru-RU" dirty="0" smtClean="0">
                <a:solidFill>
                  <a:schemeClr val="tx1"/>
                </a:solidFill>
              </a:rPr>
              <a:t> Анастасия, учащаяся 2 класса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Руководитель: Мартыненко Марина Владимировна,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учитель начальных классов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п. Снежногорский, 2011г.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95864" y="2143116"/>
            <a:ext cx="6037230" cy="2428892"/>
          </a:xfrm>
          <a:prstGeom prst="rect">
            <a:avLst/>
          </a:prstGeom>
          <a:noFill/>
        </p:spPr>
        <p:txBody>
          <a:bodyPr>
            <a:prstTxWarp prst="textStop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Молоко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и его свойства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86808" cy="12858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Ешьте, мои Буренушки, душистого сена!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12" descr="0_1d5b2_bbaddf11_XL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00240"/>
            <a:ext cx="6000792" cy="4140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молоко белое?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1507" name="Picture 3" descr="D:\2\RF5025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500174"/>
            <a:ext cx="3379747" cy="44174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1857364"/>
            <a:ext cx="4000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А молоко белое, потому что цвет молоку придает специфический молочный белок – </a:t>
            </a:r>
            <a:r>
              <a:rPr lang="ru-RU" sz="2400" i="1" u="sng" dirty="0" smtClean="0">
                <a:solidFill>
                  <a:srgbClr val="C00000"/>
                </a:solidFill>
              </a:rPr>
              <a:t>казеин</a:t>
            </a:r>
            <a:r>
              <a:rPr lang="ru-RU" sz="2400" dirty="0" smtClean="0">
                <a:solidFill>
                  <a:srgbClr val="C00000"/>
                </a:solidFill>
              </a:rPr>
              <a:t>. Казеин в молоке образует шарообразные частицы, называемые </a:t>
            </a:r>
            <a:r>
              <a:rPr lang="ru-RU" sz="2400" i="1" u="sng" dirty="0" smtClean="0">
                <a:solidFill>
                  <a:srgbClr val="C00000"/>
                </a:solidFill>
              </a:rPr>
              <a:t>мицеллами</a:t>
            </a:r>
            <a:r>
              <a:rPr lang="ru-RU" sz="2400" dirty="0" smtClean="0">
                <a:solidFill>
                  <a:srgbClr val="C00000"/>
                </a:solidFill>
              </a:rPr>
              <a:t>, которые и определяют белый цвет молока. На долю казеина приходится в среднем 76-88% всего молочного белка.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Опят №1 «Определение внешнего вида молока.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531" name="Picture 3" descr="E:\PB2902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24764">
            <a:off x="526905" y="1899971"/>
            <a:ext cx="3229483" cy="2422517"/>
          </a:xfrm>
          <a:prstGeom prst="rect">
            <a:avLst/>
          </a:prstGeom>
          <a:noFill/>
        </p:spPr>
      </p:pic>
      <p:pic>
        <p:nvPicPr>
          <p:cNvPr id="22532" name="Picture 4" descr="E:\PB290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98465">
            <a:off x="5187901" y="1927908"/>
            <a:ext cx="3367356" cy="2525939"/>
          </a:xfrm>
          <a:prstGeom prst="rect">
            <a:avLst/>
          </a:prstGeom>
          <a:noFill/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0"/>
            <a:ext cx="8143900" cy="607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4A442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Внешний вид: однородная масса, без примесей и осадков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Опыт №2 «Определение цвета молока»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5603" name="Picture 3" descr="E:\PB2902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0139" y="1796866"/>
            <a:ext cx="4842389" cy="3632398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500042"/>
            <a:ext cx="3214678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A442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Цвет белый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гнутая вниз стрелка 7"/>
          <p:cNvSpPr/>
          <p:nvPr/>
        </p:nvSpPr>
        <p:spPr>
          <a:xfrm>
            <a:off x="1714480" y="4786322"/>
            <a:ext cx="3357586" cy="164307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Опыт №3 «Определение запаха»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0"/>
            <a:ext cx="6572264" cy="555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rgbClr val="4A442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A442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Запах отсутствует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8" name="Picture 4" descr="E:\PB290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3786214" cy="2840135"/>
          </a:xfrm>
          <a:prstGeom prst="rect">
            <a:avLst/>
          </a:prstGeom>
          <a:noFill/>
        </p:spPr>
      </p:pic>
      <p:pic>
        <p:nvPicPr>
          <p:cNvPr id="26629" name="Picture 5" descr="E:\PB2902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1" y="2000240"/>
            <a:ext cx="3610422" cy="2708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Опыт №4 «Определение вкуса»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8286776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4A442A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solidFill>
                <a:srgbClr val="4A442A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4A442A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Хорошо выраженный молочный вкус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E:\PB2902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3822694" cy="2867499"/>
          </a:xfrm>
          <a:prstGeom prst="rect">
            <a:avLst/>
          </a:prstGeom>
          <a:noFill/>
        </p:spPr>
      </p:pic>
      <p:pic>
        <p:nvPicPr>
          <p:cNvPr id="27651" name="Picture 3" descr="E:\PB2902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9" y="1714488"/>
            <a:ext cx="3896127" cy="2922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 пользе молока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57224" y="1500174"/>
            <a:ext cx="735811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Молоко и великое множество молочных продуктов вносят разнообразие в питание, улучшают вкус, повышают питательность нашей пищи и имеют огромное диетическое и целебное значение. «Если в течение 1200 месяцев вы будете ежедневно выпивать один литр молока, то вы себе обеспечите сто лет жизни!»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Молоко эффективно лечит расстройства психики - раздражительность, суетливость перенапряжение, умиротворяет и избавляет от бессонницы.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Наши бабушки знали, что лучшее средство от бессонницы у ребёнка – это молоко. Ребёнку на ночь давали выпить стакан тёплого молока с медом, он крепко спал и становился спокойным.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человек пьет на ночь молоко, то он становится более разумным, начинает лучше понимать окружающий мир, приобретает правильное виденье добра и зла - считали восточные мудрецы.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Более того, молоко способно защитить организм от набирания избыточного веса.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 вреде молока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000100" y="1357298"/>
            <a:ext cx="671517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Через молоко могут передаваться возбудители болезней человека (брюшного тифа и паратифов, дизентерии, холеры и др.);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lang="ru-RU" sz="2000" dirty="0" smtClean="0">
                <a:solidFill>
                  <a:srgbClr val="17365D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 может стать причиной возникновения пищевых инфекций.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Молоко больных коров нельзя непосредственно применять в пищу.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Антибиотики, применяемые в ветеринарии, попадая в молоко, оказывают неблагоприятное влияние на здоровье людей.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XX же веке в Европе появились сообщения об аллергии на коровье молоко.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Возможны также заболевания - сахарный диабет и сердечно  - сосудистое заболевание.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14348" y="1500174"/>
            <a:ext cx="721523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Молоко – жизненно необходимый продукт питания практически для всех живых организмов;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молоке содержится свыше 200 ценнейших компонентов – это все виды витаминов и минеральные вещества;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Молоко является сырьём для получения кисломолочных продуктов, сыров, масла и т.д.;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Качество молока зависит от многих показателей: кормов, способов переработки, методов ухода за животными. Их состоянием здоровья и многих других;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2"/>
              </a:buBlip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Качество молока можно определить по внешнему виду и в домашних условиях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500042"/>
            <a:ext cx="65008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Заключение: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Выявить полезные свойства молока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428604"/>
            <a:ext cx="292895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Изучить качественный состав молока;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Показать применение молока;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Провести исследование с молоком на его качество и определить почему молоко белое, а трава зеленая?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428604"/>
            <a:ext cx="400052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Задачи: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2"/>
                </a:solidFill>
              </a:rPr>
              <a:t>Обработка литературных данных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chemeClr val="accent2"/>
                </a:solidFill>
              </a:rPr>
              <a:t> Наблюдение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chemeClr val="accent2"/>
                </a:solidFill>
              </a:rPr>
              <a:t> Эксперимент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solidFill>
                  <a:schemeClr val="accent2"/>
                </a:solidFill>
              </a:rPr>
              <a:t> Сравнение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3027" y="357166"/>
            <a:ext cx="74779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Методы исследования: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5" name="Picture 4" descr="1_204846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571744"/>
            <a:ext cx="3571868" cy="3384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285728"/>
            <a:ext cx="54292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Гипотеза: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88" y="1500174"/>
            <a:ext cx="592932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Зачем нам необходимо молоко?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s01532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00174"/>
            <a:ext cx="3756023" cy="50070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1500174"/>
            <a:ext cx="421484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1).200 ценнейших компонентов – это все виды витаминов и минеральных веществ.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2).Витаминов в молоке около 30 (особенно много витаминов А и В, а в обогащённом и Д).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3).В молоке содержаться ферменты и иммунные тела.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4).В молоке есть всё, что нужно для </a:t>
            </a:r>
            <a:r>
              <a:rPr lang="ru-RU" sz="240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построения </a:t>
            </a:r>
            <a:r>
              <a:rPr lang="ru-RU" sz="240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крови,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нервной ткани, мышц и костей.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92354" y="428604"/>
            <a:ext cx="93287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Питательная ценность молока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000108"/>
          <a:ext cx="821537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 rot="6949740">
            <a:off x="1708897" y="4174693"/>
            <a:ext cx="3508653" cy="510305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latin typeface="+mn-lt"/>
                <a:cs typeface="+mn-cs"/>
              </a:rPr>
              <a:t>Молоко</a:t>
            </a:r>
          </a:p>
        </p:txBody>
      </p:sp>
      <p:pic>
        <p:nvPicPr>
          <p:cNvPr id="6" name="Рисунок 5" descr="korova[1]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1214422"/>
            <a:ext cx="292895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181456" y="500042"/>
            <a:ext cx="67810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Молочные продукты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orova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18812">
            <a:off x="862767" y="4086735"/>
            <a:ext cx="2928958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3238" y="1143000"/>
            <a:ext cx="8183562" cy="307181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Кипячение;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Пастеризация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 убиваются 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</a:t>
            </a:r>
            <a:r>
              <a:rPr lang="ru-RU" dirty="0" smtClean="0">
                <a:solidFill>
                  <a:srgbClr val="FF0000"/>
                </a:solidFill>
              </a:rPr>
              <a:t>болезнетворные микробы;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Стерилизация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 уничтожаются все 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                        </a:t>
            </a:r>
            <a:r>
              <a:rPr lang="ru-RU" dirty="0" smtClean="0">
                <a:solidFill>
                  <a:srgbClr val="FF0000"/>
                </a:solidFill>
              </a:rPr>
              <a:t>микроорганизмы;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</a:rPr>
              <a:t>Консервирование</a:t>
            </a:r>
            <a:r>
              <a:rPr lang="ru-RU" b="1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– сухое, сгущенное</a:t>
            </a:r>
          </a:p>
        </p:txBody>
      </p:sp>
      <p:pic>
        <p:nvPicPr>
          <p:cNvPr id="11269" name="Picture 10" descr="C32-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50" y="4000500"/>
            <a:ext cx="20716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214290"/>
            <a:ext cx="70723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Обработка молока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Почему трава зелёная?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0482" name="Picture 2" descr="C:\Users\User\Desktop\Мои документы\картинки\photohm\J01443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000240"/>
            <a:ext cx="3657600" cy="24018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1428737"/>
            <a:ext cx="45005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Трава содержит </a:t>
            </a:r>
            <a:r>
              <a:rPr lang="ru-RU" sz="2800" i="1" u="sng" dirty="0" smtClean="0">
                <a:solidFill>
                  <a:schemeClr val="accent1">
                    <a:lumMod val="75000"/>
                  </a:schemeClr>
                </a:solidFill>
              </a:rPr>
              <a:t>хлорофилл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и за счет этого имеет зеленый цвет. Трава расщепляется в организме до различных более мелких частиц, которые усваиваются организмом в процессе химических реакций, соответственно на этом этапе трава перестает быть травой.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615</Words>
  <PresentationFormat>Экран (4:3)</PresentationFormat>
  <Paragraphs>180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Муниципальное общеобразовательное учреждение  Снежногорская средняя общеобразовательная школа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Почему трава зелёная?</vt:lpstr>
      <vt:lpstr>  Ешьте, мои Буренушки, душистого сена!  </vt:lpstr>
      <vt:lpstr>А молоко белое?</vt:lpstr>
      <vt:lpstr>Опят №1 «Определение внешнего вида молока. </vt:lpstr>
      <vt:lpstr>Опыт №2 «Определение цвета молока»</vt:lpstr>
      <vt:lpstr>Опыт №3 «Определение запаха»</vt:lpstr>
      <vt:lpstr>Опыт №4 «Определение вкуса»</vt:lpstr>
      <vt:lpstr>О пользе молока</vt:lpstr>
      <vt:lpstr>О вреде молока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Снежногорская средняя общеобразовательная школа</dc:title>
  <dc:creator>User</dc:creator>
  <cp:lastModifiedBy>Марина</cp:lastModifiedBy>
  <cp:revision>13</cp:revision>
  <dcterms:created xsi:type="dcterms:W3CDTF">2011-11-30T13:19:26Z</dcterms:created>
  <dcterms:modified xsi:type="dcterms:W3CDTF">2011-12-02T05:48:22Z</dcterms:modified>
</cp:coreProperties>
</file>