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00782-97FD-4B8A-811F-83AF57EC77DF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2002C-3ADD-450B-8010-3384E636A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002C-3ADD-450B-8010-3384E636A88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068B4-F54F-4C26-8791-BFB7E52ED39B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56336-E84C-4F11-B654-CB4803A4A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://en.wikipedia.org/wiki/File:Niag715.jpg" TargetMode="External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6.jpeg"/><Relationship Id="rId4" Type="http://schemas.openxmlformats.org/officeDocument/2006/relationships/image" Target="../media/image21.jpeg"/><Relationship Id="rId9" Type="http://schemas.openxmlformats.org/officeDocument/2006/relationships/image" Target="http://www.famclan.ru/scotch/img/volinka_sm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18.wmf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hyperlink" Target="WORLD_song/data/world.swf" TargetMode="Externa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image" Target="../media/image17.gif"/><Relationship Id="rId5" Type="http://schemas.openxmlformats.org/officeDocument/2006/relationships/image" Target="../media/image14.gif"/><Relationship Id="rId10" Type="http://schemas.openxmlformats.org/officeDocument/2006/relationships/slide" Target="slide7.xml"/><Relationship Id="rId4" Type="http://schemas.openxmlformats.org/officeDocument/2006/relationships/slide" Target="slide9.xml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АНГЛИЙСКИЙ ЯЗЫК\англоговорящие страны\English_wor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7492239" cy="41412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71604" y="4929198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ENGLISH-SPEAKING  COUNTRIES     7 FORM, 2010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AUSTRALIA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92867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What is the largest city in Australia</a:t>
            </a:r>
            <a:r>
              <a:rPr lang="en-US" dirty="0" smtClean="0"/>
              <a:t>?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Sydney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0"/>
            <a:r>
              <a:rPr lang="en-US" dirty="0"/>
              <a:t>What   domestic animal outnumbers people</a:t>
            </a:r>
            <a:br>
              <a:rPr lang="en-US" dirty="0"/>
            </a:br>
            <a:r>
              <a:rPr lang="en-US" dirty="0"/>
              <a:t>in Australia? </a:t>
            </a:r>
            <a:endParaRPr lang="ru-RU" dirty="0" smtClean="0"/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the sheep)</a:t>
            </a:r>
            <a:endParaRPr lang="ru-RU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When do people celebrate the New Year in</a:t>
            </a:r>
            <a:br>
              <a:rPr lang="en-US" dirty="0"/>
            </a:br>
            <a:r>
              <a:rPr lang="en-US" dirty="0"/>
              <a:t>Australia? </a:t>
            </a:r>
            <a:endParaRPr lang="ru-RU" dirty="0" smtClean="0"/>
          </a:p>
          <a:p>
            <a:pPr lvl="0">
              <a:buNone/>
            </a:pPr>
            <a:r>
              <a:rPr lang="en-US" dirty="0" smtClean="0">
                <a:solidFill>
                  <a:srgbClr val="FF0000"/>
                </a:solidFill>
              </a:rPr>
              <a:t>( </a:t>
            </a:r>
            <a:r>
              <a:rPr lang="en-US" dirty="0">
                <a:solidFill>
                  <a:srgbClr val="FF0000"/>
                </a:solidFill>
              </a:rPr>
              <a:t>in the middle of summer)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en-US" sz="2700" dirty="0" smtClean="0">
                <a:solidFill>
                  <a:srgbClr val="080400"/>
                </a:solidFill>
                <a:latin typeface="Calibri" pitchFamily="34" charset="0"/>
              </a:rPr>
              <a:t>It runs along the east coast of Queensland for about 2,000 km. </a:t>
            </a:r>
            <a:endParaRPr lang="ru-RU" sz="2700" dirty="0" smtClean="0">
              <a:solidFill>
                <a:srgbClr val="08040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en-US" sz="2700" dirty="0" smtClean="0">
                <a:solidFill>
                  <a:srgbClr val="080400"/>
                </a:solidFill>
                <a:latin typeface="Calibri" pitchFamily="34" charset="0"/>
              </a:rPr>
              <a:t>  </a:t>
            </a:r>
            <a:r>
              <a:rPr lang="en-US" sz="2700" dirty="0" smtClean="0">
                <a:solidFill>
                  <a:srgbClr val="FF0000"/>
                </a:solidFill>
                <a:latin typeface="Calibri" pitchFamily="34" charset="0"/>
              </a:rPr>
              <a:t>(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The Great Barrier Reef)</a:t>
            </a:r>
          </a:p>
          <a:p>
            <a:pPr lvl="0"/>
            <a:r>
              <a:rPr lang="en-US" sz="2800" dirty="0" smtClean="0">
                <a:solidFill>
                  <a:srgbClr val="0804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en-US" sz="2800" dirty="0"/>
              <a:t>What animals can be seen on Australia' s</a:t>
            </a:r>
            <a:br>
              <a:rPr lang="en-US" sz="2800" dirty="0"/>
            </a:br>
            <a:r>
              <a:rPr lang="en-US" sz="2800" dirty="0"/>
              <a:t>coat of arms? </a:t>
            </a:r>
            <a:r>
              <a:rPr lang="en-US" sz="2800" dirty="0" smtClean="0"/>
              <a:t>   </a:t>
            </a:r>
            <a:endParaRPr lang="ru-RU" sz="2800" dirty="0" smtClean="0"/>
          </a:p>
          <a:p>
            <a:pPr lv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(</a:t>
            </a:r>
            <a:r>
              <a:rPr lang="en-US" sz="2800" dirty="0">
                <a:solidFill>
                  <a:srgbClr val="FF0000"/>
                </a:solidFill>
              </a:rPr>
              <a:t>the kangaroo and the emu)</a:t>
            </a:r>
            <a:endParaRPr lang="ru-RU" sz="2800" dirty="0">
              <a:solidFill>
                <a:srgbClr val="FF0000"/>
              </a:solidFill>
            </a:endParaRPr>
          </a:p>
          <a:p>
            <a:endParaRPr lang="en-US" sz="2700" dirty="0" smtClean="0">
              <a:solidFill>
                <a:srgbClr val="080400"/>
              </a:solidFill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4" name="Picture 2" descr="D:\КАРТИНКИ\анимация\ar20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6143644"/>
            <a:ext cx="892975" cy="3571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SIGHTS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6" descr="Opera House 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14356"/>
            <a:ext cx="2073260" cy="15571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Sydney, Australia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4" descr="275px-Niag715">
            <a:hlinkClick r:id="rId3" tooltip="Niag715.jp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357554" y="714355"/>
            <a:ext cx="2214578" cy="16346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57554" y="2000240"/>
            <a:ext cx="2500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The Niagara </a:t>
            </a:r>
            <a:r>
              <a:rPr lang="en-US" sz="1600" dirty="0" err="1" smtClean="0">
                <a:solidFill>
                  <a:schemeClr val="bg1"/>
                </a:solidFill>
              </a:rPr>
              <a:t>Falls,Canada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8" name="Picture 10" descr="australia_oldpeople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28604"/>
            <a:ext cx="2295548" cy="16376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857884" y="1785926"/>
            <a:ext cx="242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The </a:t>
            </a:r>
            <a:r>
              <a:rPr lang="en-US" sz="1600" dirty="0" err="1" smtClean="0">
                <a:solidFill>
                  <a:schemeClr val="bg1"/>
                </a:solidFill>
              </a:rPr>
              <a:t>Aborigens</a:t>
            </a:r>
            <a:r>
              <a:rPr lang="en-US" sz="1600" dirty="0" smtClean="0">
                <a:solidFill>
                  <a:schemeClr val="bg1"/>
                </a:solidFill>
              </a:rPr>
              <a:t>, Australia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0" name="Picture 2" descr="C:\Documents and Settings\LENA\Мои документы\Мои рисунки\1917I_want_you.jpg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 b="37500"/>
          <a:stretch>
            <a:fillRect/>
          </a:stretch>
        </p:blipFill>
        <p:spPr bwMode="auto">
          <a:xfrm>
            <a:off x="857224" y="2500306"/>
            <a:ext cx="2332355" cy="214314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428625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Uncle Sam, the USA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Picture 7" descr="C:\Documents and Settings\LENA\Мои документы\Мои рисунки\205px-HollywoodSig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2214554"/>
            <a:ext cx="2244821" cy="150019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072198" y="2285992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 Los-Angeles ,the USA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14" name="Picture 5" descr="http://www.famclan.ru/scotch/img/volinka_sm.jpg"/>
          <p:cNvPicPr>
            <a:picLocks noChangeAspect="1" noChangeArrowheads="1"/>
          </p:cNvPicPr>
          <p:nvPr/>
        </p:nvPicPr>
        <p:blipFill>
          <a:blip r:embed="rId8" r:link="rId9">
            <a:lum contrast="12000"/>
          </a:blip>
          <a:srcRect/>
          <a:stretch>
            <a:fillRect/>
          </a:stretch>
        </p:blipFill>
        <p:spPr>
          <a:xfrm>
            <a:off x="3571868" y="2571744"/>
            <a:ext cx="1944686" cy="1840303"/>
          </a:xfrm>
          <a:prstGeom prst="rect">
            <a:avLst/>
          </a:prstGeom>
          <a:solidFill>
            <a:srgbClr val="333333"/>
          </a:solidFill>
          <a:ln>
            <a:solidFill>
              <a:srgbClr val="333333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3714744" y="26431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Scotland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1,0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57950" y="3786190"/>
            <a:ext cx="1536709" cy="1845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357950" y="3786190"/>
            <a:ext cx="1357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The UK</a:t>
            </a:r>
            <a:endParaRPr lang="ru-RU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586658" cy="42862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GUESS THE COUNTRY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000109"/>
            <a:ext cx="7943848" cy="442915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second largest country in the world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</a:t>
            </a:r>
            <a:r>
              <a:rPr lang="en-US" dirty="0" smtClean="0">
                <a:solidFill>
                  <a:srgbClr val="0070C0"/>
                </a:solidFill>
              </a:rPr>
              <a:t>Canada</a:t>
            </a:r>
          </a:p>
          <a:p>
            <a:r>
              <a:rPr lang="en-US" dirty="0" smtClean="0"/>
              <a:t>The biggest island and the smallest continent in the </a:t>
            </a:r>
            <a:r>
              <a:rPr lang="en-US" dirty="0" smtClean="0"/>
              <a:t>world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                </a:t>
            </a:r>
            <a:r>
              <a:rPr lang="en-US" dirty="0" smtClean="0">
                <a:solidFill>
                  <a:srgbClr val="0070C0"/>
                </a:solidFill>
              </a:rPr>
              <a:t>Australia</a:t>
            </a:r>
            <a:r>
              <a:rPr lang="ru-RU" dirty="0" smtClean="0"/>
              <a:t>   </a:t>
            </a:r>
            <a:endParaRPr lang="en-US" dirty="0" smtClean="0"/>
          </a:p>
          <a:p>
            <a:r>
              <a:rPr lang="en-US" dirty="0" smtClean="0"/>
              <a:t>An island </a:t>
            </a:r>
            <a:r>
              <a:rPr lang="en-US" dirty="0" smtClean="0"/>
              <a:t>state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</a:t>
            </a:r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 smtClean="0">
                <a:solidFill>
                  <a:srgbClr val="0070C0"/>
                </a:solidFill>
              </a:rPr>
              <a:t>UK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It has the third largest population in the world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</a:t>
            </a:r>
            <a:r>
              <a:rPr lang="en-US" dirty="0" smtClean="0">
                <a:solidFill>
                  <a:srgbClr val="0070C0"/>
                </a:solidFill>
              </a:rPr>
              <a:t>The USA</a:t>
            </a:r>
          </a:p>
          <a:p>
            <a:r>
              <a:rPr lang="en-US" dirty="0" smtClean="0"/>
              <a:t>The language people speak here is called Kiwi </a:t>
            </a:r>
            <a:r>
              <a:rPr lang="en-US" dirty="0" smtClean="0"/>
              <a:t>English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</a:t>
            </a:r>
            <a:r>
              <a:rPr lang="en-US" dirty="0" smtClean="0">
                <a:solidFill>
                  <a:srgbClr val="0070C0"/>
                </a:solidFill>
              </a:rPr>
              <a:t>New Zealand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CAPITALS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071537" y="1142984"/>
            <a:ext cx="7072363" cy="43116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600" b="1" dirty="0"/>
              <a:t>The UK                           Washington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b="1" dirty="0"/>
              <a:t>The USA                         Wellington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b="1" dirty="0"/>
              <a:t>Australia                          London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b="1" dirty="0"/>
              <a:t>New Zealand   </a:t>
            </a:r>
            <a:r>
              <a:rPr lang="en-US" sz="3600" b="1" dirty="0" smtClean="0"/>
              <a:t>                </a:t>
            </a:r>
            <a:r>
              <a:rPr lang="en-US" sz="3600" b="1" dirty="0"/>
              <a:t>Canberra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b="1" dirty="0"/>
              <a:t>Scotland                          Belfast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b="1" dirty="0"/>
              <a:t>Wales                              Edinburgh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b="1" dirty="0"/>
              <a:t>Ireland                             Dublin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b="1" dirty="0"/>
              <a:t>Northern Ireland              Cardiff </a:t>
            </a:r>
            <a:endParaRPr lang="ru-RU" sz="36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357422" y="1357298"/>
            <a:ext cx="271464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214546" y="3929066"/>
            <a:ext cx="314327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786050" y="2357430"/>
            <a:ext cx="235745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500430" y="1857364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643174" y="1428736"/>
            <a:ext cx="228601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3857620" y="3643314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643174" y="3357562"/>
            <a:ext cx="242889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428860" y="4357694"/>
            <a:ext cx="264320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FLAGS AND NATIONAL SYMBOLS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28660" y="857232"/>
          <a:ext cx="764387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774"/>
                <a:gridCol w="1528774"/>
                <a:gridCol w="1528774"/>
                <a:gridCol w="1528774"/>
                <a:gridCol w="1528774"/>
              </a:tblGrid>
              <a:tr h="3969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 UK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USA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CANADA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NEW ZEALAND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AUSTRALIA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4" descr="Britain's Flag"/>
          <p:cNvPicPr>
            <a:picLocks noChangeAspect="1" noChangeArrowheads="1"/>
          </p:cNvPicPr>
          <p:nvPr/>
        </p:nvPicPr>
        <p:blipFill>
          <a:blip r:embed="rId2"/>
          <a:srcRect r="3999" b="6024"/>
          <a:stretch>
            <a:fillRect/>
          </a:stretch>
        </p:blipFill>
        <p:spPr bwMode="auto">
          <a:xfrm>
            <a:off x="7215206" y="4214818"/>
            <a:ext cx="142876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АНГЛИЙСКИЙ ЯЗЫК\англоговорящие страны\канада\flagge-kanad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500570"/>
            <a:ext cx="1468449" cy="97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2" descr="lfla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643446"/>
            <a:ext cx="1357322" cy="86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e00006i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4286256"/>
            <a:ext cx="1180809" cy="881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2" descr="D:\АНГЛИЙСКИЙ ЯЗЫК\англоговорящие страны\новая зелендия\flagge-neuseeland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286256"/>
            <a:ext cx="1146011" cy="763243"/>
          </a:xfrm>
          <a:prstGeom prst="rect">
            <a:avLst/>
          </a:prstGeom>
          <a:noFill/>
        </p:spPr>
      </p:pic>
      <p:pic>
        <p:nvPicPr>
          <p:cNvPr id="12" name="Picture 7" descr="C:\Documents and Settings\LENA\Мои документы\Мои рисунки\180px-Wingsuit-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2976" y="3000372"/>
            <a:ext cx="1211640" cy="1218651"/>
          </a:xfrm>
          <a:prstGeom prst="rect">
            <a:avLst/>
          </a:prstGeom>
          <a:noFill/>
        </p:spPr>
      </p:pic>
      <p:pic>
        <p:nvPicPr>
          <p:cNvPr id="13" name="Picture 2" descr="D:\АНГЛИЙСКИЙ ЯЗЫК\англоговорящие страны\США\united_states_flag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74" y="2786058"/>
            <a:ext cx="1632868" cy="857256"/>
          </a:xfrm>
          <a:prstGeom prst="rect">
            <a:avLst/>
          </a:prstGeom>
          <a:noFill/>
        </p:spPr>
      </p:pic>
      <p:pic>
        <p:nvPicPr>
          <p:cNvPr id="14" name="Picture 3" descr="C:\Documents and Settings\LENA\Мои документы\Мои рисунки\Statue_of_Liberty_26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9124" y="2571744"/>
            <a:ext cx="867719" cy="1411690"/>
          </a:xfrm>
          <a:prstGeom prst="rect">
            <a:avLst/>
          </a:prstGeom>
          <a:noFill/>
        </p:spPr>
      </p:pic>
      <p:pic>
        <p:nvPicPr>
          <p:cNvPr id="15" name="Picture 3" descr="eagle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43570" y="2857496"/>
            <a:ext cx="1262058" cy="95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Изображение 19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00892" y="2786058"/>
            <a:ext cx="1524494" cy="1030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89 -0.07362 C -0.01841 -0.08218 -0.0217 -0.08588 -0.02882 -0.09051 C -0.03872 -0.10394 -0.04636 -0.10672 -0.05955 -0.11343 C -0.07691 -0.12246 -0.09375 -0.13079 -0.1125 -0.13449 C -0.1257 -0.14167 -0.11788 -0.1382 -0.13663 -0.14283 C -0.14861 -0.14584 -0.16059 -0.15162 -0.17222 -0.15556 C -0.18351 -0.16436 -0.19636 -0.1676 -0.20972 -0.17037 C -0.21806 -0.17477 -0.22483 -0.17686 -0.23386 -0.17871 C -0.25729 -0.19445 -0.28108 -0.21019 -0.30452 -0.22709 C -0.31736 -0.23612 -0.329 -0.24491 -0.34341 -0.24815 C -0.34549 -0.25 -0.3474 -0.25301 -0.34983 -0.2544 C -0.35382 -0.25672 -0.36268 -0.25834 -0.36268 -0.25811 C -0.37969 -0.27362 -0.40104 -0.27917 -0.42084 -0.28588 C -0.43525 -0.29051 -0.44844 -0.3 -0.46268 -0.30487 C -0.47778 -0.30973 -0.4941 -0.31436 -0.50972 -0.31737 C -0.51823 -0.32107 -0.52656 -0.32385 -0.53525 -0.32593 C -0.56823 -0.34653 -0.5974 -0.35278 -0.63386 -0.35533 C -0.64479 -0.36436 -0.65834 -0.36482 -0.66927 -0.37408 C -0.67031 -0.37593 -0.67101 -0.37871 -0.67257 -0.38033 C -0.67396 -0.38172 -0.67639 -0.38079 -0.67743 -0.38264 C -0.67934 -0.38612 -0.67865 -0.39144 -0.68056 -0.39491 C -0.68802 -0.40973 -0.68368 -0.40463 -0.69184 -0.41204 C -0.69792 -0.42362 -0.69358 -0.41598 -0.68698 -0.41598 " pathEditMode="relative" rAng="0" ptsTypes="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046 C -0.01233 -0.00093 -0.02483 -0.00255 -0.0375 -0.00394 C -0.04757 -0.00579 -0.0566 -0.00694 -0.06736 -0.00764 C -0.08455 -0.01134 -0.10434 -0.01319 -0.1217 -0.01597 C -0.12604 -0.01667 -0.13056 -0.01736 -0.13524 -0.01806 C -0.14358 -0.01898 -0.15868 -0.01991 -0.15868 -0.01968 C -0.17257 -0.02292 -0.18941 -0.02407 -0.20521 -0.02477 C -0.2382 -0.03264 -0.27986 -0.03218 -0.31563 -0.03611 C -0.32743 -0.0375 -0.33768 -0.04051 -0.34948 -0.04213 C -0.36458 -0.04398 -0.38472 -0.04514 -0.4007 -0.04815 C -0.41493 -0.05069 -0.42865 -0.05394 -0.44375 -0.05417 C -0.51597 -0.05486 -0.58785 -0.05486 -0.66007 -0.05486 C -0.67327 -0.0537 -0.66667 -0.05417 -0.67969 -0.05417 " pathEditMode="relative" rAng="0" ptsTypes="ffffffffffff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" y="-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 C -0.00156 -0.01343 -0.00122 -0.02662 -0.00434 -0.03981 C -0.0066 -0.04884 -0.01597 -0.05694 -0.01684 -0.06597 C -0.01997 -0.10718 -0.01684 -0.14838 -0.01684 -0.18935 " pathEditMode="relative" rAng="0" ptsTypes="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0486 C -0.04826 0.00023 -0.10087 -0.00903 -0.15347 -0.00903 " pathEditMode="relative" rAng="0" ptsTypes="f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7 C -0.00851 0.02153 -0.02049 0.03009 -0.03264 0.04074 C -0.03698 0.04444 -0.04028 0.05116 -0.04462 0.05463 C -0.07188 0.07523 -0.10816 0.07338 -0.13507 0.07523 C -0.15226 0.07616 -0.16927 0.07731 -0.18646 0.07824 C -0.19792 0.08588 -0.20625 0.08912 -0.21858 0.09213 C -0.22952 0.09699 -0.24045 0.10162 -0.25122 0.10556 C -0.26528 0.11505 -0.25781 0.11134 -0.27344 0.11574 C -0.28073 0.12037 -0.28768 0.12361 -0.29549 0.12616 C -0.29792 0.12824 -0.3 0.13102 -0.30261 0.13287 C -0.30573 0.13588 -0.3125 0.13958 -0.3125 0.14005 C -0.32014 0.14977 -0.32778 0.15324 -0.33629 0.15694 C -0.33108 0.16088 -0.32986 0.16018 -0.33316 0.16018 " pathEditMode="relative" rAng="0" ptsTypes="ffffffffffff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C 0.00643 -0.00579 0.01354 -0.01181 0.02101 -0.01505 C 0.04167 -0.03588 0.0125 -0.00833 0.03559 -0.02361 C 0.04011 -0.02662 0.04288 -0.03264 0.04688 -0.03657 C 0.05174 -0.04676 0.05573 -0.04769 0.06459 -0.05162 C 0.07327 -0.06042 0.08351 -0.06597 0.09202 -0.07523 C 0.09913 -0.08287 0.10295 -0.09097 0.10972 -0.09884 C 0.11389 -0.1037 0.12153 -0.11019 0.12587 -0.11389 C 0.12778 -0.11551 0.129 -0.11852 0.13073 -0.12037 C 0.14219 -0.13218 0.15313 -0.14236 0.16459 -0.15486 C 0.16702 -0.15741 0.17361 -0.17454 0.17587 -0.17847 C 0.17952 -0.18472 0.18455 -0.19444 0.18872 -0.2 C 0.19462 -0.20764 0.2007 -0.21389 0.20643 -0.22153 C 0.21163 -0.22847 0.2158 -0.23819 0.22101 -0.24514 C 0.22604 -0.25185 0.23125 -0.25694 0.23559 -0.26458 C 0.24254 -0.27708 0.25243 -0.29352 0.25816 -0.30741 C 0.25955 -0.31088 0.25972 -0.31505 0.26129 -0.31829 C 0.26632 -0.32917 0.275 -0.33611 0.28073 -0.3463 C 0.28316 -0.35671 0.28802 -0.3581 0.29358 -0.36551 C 0.30278 -0.37778 0.28993 -0.3662 0.30174 -0.37847 C 0.30469 -0.38171 0.31129 -0.38704 0.31129 -0.38704 C 0.31858 -0.40185 0.31632 -0.39514 0.31945 -0.40648 C 0.31997 -0.41366 0.31979 -0.42107 0.32101 -0.42801 C 0.32518 -0.45208 0.32431 -0.41921 0.32431 -0.44074 " pathEditMode="relative" ptsTypes="ffffffffffff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9.25926E-6 C 0.00138 -0.05764 0.00069 -0.05371 0.00659 -0.09051 C 0.00798 -0.1088 0.00711 -0.12894 0.01128 -0.1463 C 0.01319 -0.16482 0.01423 -0.18612 0.01787 -0.2044 C 0.02135 -0.24329 0.02152 -0.28172 0.01128 -0.31829 C 0.01006 -0.33704 0.01162 -0.34862 -5.27778E-6 -0.35926 C -0.00383 -0.36737 -0.0047 -0.37107 -0.0047 -0.38079 " pathEditMode="relative" ptsTypes="ffffff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C 0.00608 -0.01227 0.00938 -0.02037 0.01285 -0.03449 C 0.01372 -0.03797 0.01615 -0.04005 0.01771 -0.04306 C 0.02327 -0.05348 0.03507 -0.07199 0.04358 -0.07963 C 0.04774 -0.08843 0.05399 -0.09445 0.05972 -0.10116 C 0.07274 -0.11667 0.06424 -0.11158 0.07413 -0.11621 C 0.09028 -0.13264 0.10955 -0.14931 0.12101 -0.17199 C 0.12361 -0.18658 0.12101 -0.17848 0.13229 -0.19352 C 0.13559 -0.19792 0.13698 -0.20417 0.14028 -0.20857 C 0.14167 -0.21042 0.14358 -0.21135 0.14514 -0.21297 C 0.15035 -0.21875 0.15226 -0.22523 0.15799 -0.2301 C 0.16163 -0.23704 0.16129 -0.23912 0.16129 -0.23449 " pathEditMode="relative" ptsTypes="fffffffffff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5232 C 0.22569 0.05394 0.26805 0.04236 0.41701 0.06065 C 0.42239 0.06227 0.42882 0.06042 0.43316 0.06667 C 0.43472 0.06898 0.43489 0.07338 0.43628 0.07546 C 0.44062 0.08241 0.44531 0.08982 0.45087 0.09306 C 0.45816 0.09745 0.46458 0.10347 0.47187 0.10741 C 0.47534 0.11713 0.47968 0.12431 0.48316 0.1338 C 0.48646 0.15301 0.48177 0.13449 0.48958 0.14537 C 0.49965 0.15995 0.48194 0.15417 0.50434 0.15417 " pathEditMode="relative" rAng="0" ptsTypes="ffffffff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" y="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6 C 0.00816 -0.01621 0.02448 -0.02616 0.03837 -0.03241 C 0.05625 -0.04931 0.07969 -0.05602 0.09878 -0.0713 C 0.11319 -0.08264 0.10486 -0.07639 0.12726 -0.09074 C 0.12951 -0.09213 0.13403 -0.09491 0.13403 -0.09468 C 0.14462 -0.10857 0.15729 -0.12292 0.17083 -0.13149 C 0.17865 -0.1419 0.18924 -0.14676 0.19931 -0.15324 C 0.22222 -0.16806 0.24288 -0.18195 0.26806 -0.18982 C 0.27587 -0.19584 0.28351 -0.19723 0.29149 -0.20278 C 0.3033 -0.21135 0.31371 -0.21991 0.32656 -0.22662 C 0.33368 -0.23033 0.3401 -0.23473 0.34687 -0.23959 C 0.35139 -0.24306 0.36024 -0.25024 0.36024 -0.25 C 0.37361 -0.2794 0.37847 -0.28611 0.40035 -0.30417 C 0.41424 -0.32848 0.39653 -0.3 0.41215 -0.31713 C 0.41823 -0.32385 0.4217 -0.33264 0.42899 -0.33866 C 0.43507 -0.35209 0.44115 -0.36621 0.45069 -0.37547 C 0.45556 -0.38542 0.46302 -0.38982 0.47083 -0.39491 C 0.47309 -0.39908 0.47535 -0.40348 0.4776 -0.40764 C 0.47865 -0.40973 0.4816 -0.40973 0.48246 -0.41204 C 0.48351 -0.41389 0.48246 -0.41644 0.48246 -0.41852 " pathEditMode="relative" rAng="0" ptsTypes="fffffffffffffffffff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6729402" cy="50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COUNTRY QUIZ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6" descr="D:\АНГЛИЙСКИЙ ЯЗЫК\англоговорящие страны\канада\КАНАДА.bmp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928670"/>
            <a:ext cx="1821023" cy="14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АНГЛИЙСКИЙ ЯЗЫК\англоговорящие страны\новая зелендия\mnewzea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2643182"/>
            <a:ext cx="1585902" cy="2124326"/>
          </a:xfrm>
          <a:prstGeom prst="rect">
            <a:avLst/>
          </a:prstGeom>
          <a:noFill/>
        </p:spPr>
      </p:pic>
      <p:pic>
        <p:nvPicPr>
          <p:cNvPr id="6" name="Picture 8" descr="велик-бр">
            <a:hlinkClick r:id="rId6" action="ppaction://hlinksldjump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7"/>
          <a:srcRect/>
          <a:stretch>
            <a:fillRect/>
          </a:stretch>
        </p:blipFill>
        <p:spPr>
          <a:xfrm>
            <a:off x="3643306" y="3000372"/>
            <a:ext cx="1871647" cy="1780288"/>
          </a:xfrm>
          <a:prstGeom prst="rect">
            <a:avLst/>
          </a:prstGeom>
        </p:spPr>
      </p:pic>
      <p:pic>
        <p:nvPicPr>
          <p:cNvPr id="7" name="Picture 13" descr="australia_map[1]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0" y="928670"/>
            <a:ext cx="2038344" cy="1697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4" descr="D:\АНГЛИЙСКИЙ ЯЗЫК\англоговорящие страны\США\wg-usa-3622-400x300.gif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857884" y="1000108"/>
            <a:ext cx="2833707" cy="2125281"/>
          </a:xfrm>
          <a:prstGeom prst="rect">
            <a:avLst/>
          </a:prstGeom>
          <a:noFill/>
        </p:spPr>
      </p:pic>
      <p:pic>
        <p:nvPicPr>
          <p:cNvPr id="3074" name="Picture 2" descr="D:\КАРТИНКИ\картинки\BD19986_.WMF">
            <a:hlinkClick r:id="rId12" action="ppaction://hlinkfile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72264" y="3286123"/>
            <a:ext cx="1071570" cy="1583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372344" cy="571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UK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000108"/>
            <a:ext cx="7186634" cy="434023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What is the nickname of</a:t>
            </a:r>
            <a:br>
              <a:rPr lang="en-US" dirty="0"/>
            </a:br>
            <a:r>
              <a:rPr lang="en-US" dirty="0"/>
              <a:t>the   flag of the UK </a:t>
            </a:r>
            <a:r>
              <a:rPr lang="en-US" dirty="0" smtClean="0"/>
              <a:t>? </a:t>
            </a:r>
            <a:r>
              <a:rPr lang="ru-RU" dirty="0" smtClean="0"/>
              <a:t>         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en-US" dirty="0" smtClean="0">
                <a:solidFill>
                  <a:srgbClr val="FF0000"/>
                </a:solidFill>
              </a:rPr>
              <a:t>( Union Jack 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What </a:t>
            </a:r>
            <a:r>
              <a:rPr lang="en-US" dirty="0"/>
              <a:t>is the name of the London</a:t>
            </a:r>
            <a:br>
              <a:rPr lang="en-US" dirty="0"/>
            </a:br>
            <a:r>
              <a:rPr lang="en-US" dirty="0"/>
              <a:t>residence of Queen Elizabeth II</a:t>
            </a:r>
            <a:r>
              <a:rPr lang="en-US" dirty="0" smtClean="0"/>
              <a:t>? 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 </a:t>
            </a:r>
            <a:r>
              <a:rPr lang="en-US" dirty="0">
                <a:solidFill>
                  <a:srgbClr val="FF0000"/>
                </a:solidFill>
              </a:rPr>
              <a:t>Buckingham Palace )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en-US" dirty="0"/>
              <a:t>Where can you see wax</a:t>
            </a:r>
            <a:br>
              <a:rPr lang="en-US" dirty="0"/>
            </a:br>
            <a:r>
              <a:rPr lang="en-US" dirty="0"/>
              <a:t>figures of many famous people</a:t>
            </a:r>
            <a:r>
              <a:rPr lang="en-US" dirty="0" smtClean="0"/>
              <a:t>?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 </a:t>
            </a:r>
            <a:r>
              <a:rPr lang="en-US" dirty="0">
                <a:solidFill>
                  <a:srgbClr val="FF0000"/>
                </a:solidFill>
              </a:rPr>
              <a:t>in Madam </a:t>
            </a:r>
            <a:r>
              <a:rPr lang="en-US" dirty="0" err="1">
                <a:solidFill>
                  <a:srgbClr val="FF0000"/>
                </a:solidFill>
              </a:rPr>
              <a:t>Tussaud's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 smtClean="0"/>
              <a:t>The highest mountain in the UK 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Ben Nevis)</a:t>
            </a:r>
          </a:p>
          <a:p>
            <a:r>
              <a:rPr lang="en-US" dirty="0" smtClean="0"/>
              <a:t>Hyde Park is in 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 </a:t>
            </a:r>
            <a:r>
              <a:rPr lang="en-US" dirty="0" smtClean="0">
                <a:solidFill>
                  <a:srgbClr val="FF0000"/>
                </a:solidFill>
              </a:rPr>
              <a:t>London)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D:\КАРТИНКИ\анимация\ar20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6215082"/>
            <a:ext cx="892975" cy="3571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57298"/>
            <a:ext cx="6972320" cy="3625857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Who was the first president of </a:t>
            </a:r>
            <a:r>
              <a:rPr lang="en-US" dirty="0" smtClean="0"/>
              <a:t>the</a:t>
            </a:r>
            <a:r>
              <a:rPr lang="ru-RU" dirty="0" smtClean="0"/>
              <a:t> </a:t>
            </a:r>
            <a:r>
              <a:rPr lang="en-US" dirty="0" smtClean="0"/>
              <a:t>USA</a:t>
            </a:r>
            <a:r>
              <a:rPr lang="en-US" dirty="0" smtClean="0"/>
              <a:t>? </a:t>
            </a:r>
            <a:endParaRPr lang="ru-RU" dirty="0" smtClean="0"/>
          </a:p>
          <a:p>
            <a:pPr lvl="0">
              <a:buNone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George Washington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/>
              <a:t>Where is the State of </a:t>
            </a:r>
            <a:r>
              <a:rPr lang="en-US" dirty="0" smtClean="0"/>
              <a:t>Liberty</a:t>
            </a:r>
            <a:r>
              <a:rPr lang="ru-RU" dirty="0" smtClean="0"/>
              <a:t> </a:t>
            </a:r>
            <a:r>
              <a:rPr lang="en-US" dirty="0" smtClean="0"/>
              <a:t>situated</a:t>
            </a:r>
            <a:r>
              <a:rPr lang="en-US" dirty="0" smtClean="0"/>
              <a:t>? 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In New York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0"/>
            <a:r>
              <a:rPr lang="en-US" dirty="0"/>
              <a:t>How many stripes does </a:t>
            </a:r>
            <a:r>
              <a:rPr lang="en-US" dirty="0" smtClean="0"/>
              <a:t>the</a:t>
            </a:r>
            <a:r>
              <a:rPr lang="ru-RU" dirty="0" smtClean="0"/>
              <a:t> </a:t>
            </a:r>
            <a:r>
              <a:rPr lang="en-US" dirty="0" smtClean="0"/>
              <a:t>American </a:t>
            </a:r>
            <a:r>
              <a:rPr lang="en-US" dirty="0"/>
              <a:t>flag have</a:t>
            </a:r>
            <a:r>
              <a:rPr lang="en-US" dirty="0" smtClean="0"/>
              <a:t>?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Thirteen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/>
              <a:t>What</a:t>
            </a:r>
            <a:r>
              <a:rPr lang="en-US" i="1" dirty="0"/>
              <a:t> </a:t>
            </a:r>
            <a:r>
              <a:rPr lang="en-US" dirty="0"/>
              <a:t>is the national sport </a:t>
            </a:r>
            <a:r>
              <a:rPr lang="en-US" dirty="0" smtClean="0"/>
              <a:t>in</a:t>
            </a:r>
            <a:r>
              <a:rPr lang="ru-RU" dirty="0" smtClean="0"/>
              <a:t> </a:t>
            </a:r>
            <a:r>
              <a:rPr lang="en-US" dirty="0" smtClean="0"/>
              <a:t>America?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(Baseball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0"/>
            <a:r>
              <a:rPr lang="en-US" dirty="0"/>
              <a:t>What is the biggest state of the USA</a:t>
            </a:r>
            <a:r>
              <a:rPr lang="en-US" dirty="0" smtClean="0"/>
              <a:t>? </a:t>
            </a:r>
            <a:endParaRPr lang="ru-RU" dirty="0" smtClean="0"/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( </a:t>
            </a:r>
            <a:r>
              <a:rPr lang="en-US" dirty="0">
                <a:solidFill>
                  <a:srgbClr val="FF0000"/>
                </a:solidFill>
              </a:rPr>
              <a:t>Alaska)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  <a:p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4" name="Picture 2" descr="D:\КАРТИНКИ\анимация\ar20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6215082"/>
            <a:ext cx="892975" cy="3571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CANADA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7658096" cy="4383087"/>
          </a:xfrm>
        </p:spPr>
        <p:txBody>
          <a:bodyPr>
            <a:normAutofit fontScale="92500" lnSpcReduction="20000"/>
          </a:bodyPr>
          <a:lstStyle/>
          <a:p>
            <a:r>
              <a:rPr lang="ru-RU" sz="2700" dirty="0" err="1" smtClean="0"/>
              <a:t>a</a:t>
            </a:r>
            <a:r>
              <a:rPr lang="ru-RU" sz="2700" dirty="0" smtClean="0"/>
              <a:t> </a:t>
            </a:r>
            <a:r>
              <a:rPr lang="ru-RU" sz="2700" dirty="0" err="1" smtClean="0"/>
              <a:t>collection</a:t>
            </a:r>
            <a:r>
              <a:rPr lang="ru-RU" sz="2700" dirty="0" smtClean="0"/>
              <a:t> </a:t>
            </a:r>
            <a:r>
              <a:rPr lang="ru-RU" sz="2700" dirty="0" err="1" smtClean="0"/>
              <a:t>of</a:t>
            </a:r>
            <a:r>
              <a:rPr lang="ru-RU" sz="2700" dirty="0" smtClean="0"/>
              <a:t> </a:t>
            </a:r>
            <a:r>
              <a:rPr lang="ru-RU" sz="2700" dirty="0" err="1" smtClean="0"/>
              <a:t>freshwater</a:t>
            </a:r>
            <a:r>
              <a:rPr lang="ru-RU" sz="2700" dirty="0" smtClean="0"/>
              <a:t> </a:t>
            </a:r>
            <a:r>
              <a:rPr lang="ru-RU" sz="2700" dirty="0" err="1" smtClean="0"/>
              <a:t>lakes</a:t>
            </a:r>
            <a:r>
              <a:rPr lang="en-US" sz="2700" dirty="0" smtClean="0"/>
              <a:t>  </a:t>
            </a:r>
            <a:endParaRPr lang="ru-RU" sz="2700" dirty="0" smtClean="0"/>
          </a:p>
          <a:p>
            <a:pPr>
              <a:buNone/>
            </a:pPr>
            <a:r>
              <a:rPr lang="en-US" sz="2700" dirty="0" smtClean="0">
                <a:solidFill>
                  <a:srgbClr val="FF0000"/>
                </a:solidFill>
              </a:rPr>
              <a:t>-</a:t>
            </a:r>
            <a:r>
              <a:rPr lang="en-US" sz="2700" dirty="0" smtClean="0">
                <a:solidFill>
                  <a:srgbClr val="FF0000"/>
                </a:solidFill>
              </a:rPr>
              <a:t>the Great Lakes</a:t>
            </a:r>
          </a:p>
          <a:p>
            <a:r>
              <a:rPr lang="en-US" sz="2700" dirty="0" smtClean="0"/>
              <a:t>What  did the word “Canada” mean at first? </a:t>
            </a:r>
            <a:endParaRPr lang="ru-RU" sz="2700" dirty="0" smtClean="0"/>
          </a:p>
          <a:p>
            <a:pPr>
              <a:buNone/>
            </a:pPr>
            <a:r>
              <a:rPr lang="en-US" sz="2700" dirty="0" smtClean="0">
                <a:solidFill>
                  <a:srgbClr val="FF0000"/>
                </a:solidFill>
              </a:rPr>
              <a:t>(</a:t>
            </a:r>
            <a:r>
              <a:rPr lang="ru-RU" sz="2700" dirty="0" smtClean="0">
                <a:solidFill>
                  <a:srgbClr val="FF0000"/>
                </a:solidFill>
              </a:rPr>
              <a:t>"</a:t>
            </a:r>
            <a:r>
              <a:rPr lang="ru-RU" sz="2700" dirty="0" err="1" smtClean="0">
                <a:solidFill>
                  <a:srgbClr val="FF0000"/>
                </a:solidFill>
              </a:rPr>
              <a:t>village</a:t>
            </a:r>
            <a:r>
              <a:rPr lang="ru-RU" sz="2700" dirty="0" smtClean="0">
                <a:solidFill>
                  <a:srgbClr val="FF0000"/>
                </a:solidFill>
              </a:rPr>
              <a:t>" </a:t>
            </a:r>
            <a:r>
              <a:rPr lang="ru-RU" sz="2700" dirty="0" err="1" smtClean="0">
                <a:solidFill>
                  <a:srgbClr val="FF0000"/>
                </a:solidFill>
              </a:rPr>
              <a:t>or</a:t>
            </a:r>
            <a:r>
              <a:rPr lang="ru-RU" sz="2700" dirty="0" smtClean="0">
                <a:solidFill>
                  <a:srgbClr val="FF0000"/>
                </a:solidFill>
              </a:rPr>
              <a:t> "</a:t>
            </a:r>
            <a:r>
              <a:rPr lang="ru-RU" sz="2700" dirty="0" err="1" smtClean="0">
                <a:solidFill>
                  <a:srgbClr val="FF0000"/>
                </a:solidFill>
              </a:rPr>
              <a:t>settlement</a:t>
            </a:r>
            <a:r>
              <a:rPr lang="ru-RU" sz="2700" dirty="0" smtClean="0">
                <a:solidFill>
                  <a:srgbClr val="FF0000"/>
                </a:solidFill>
              </a:rPr>
              <a:t>“</a:t>
            </a:r>
            <a:r>
              <a:rPr lang="en-US" sz="27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sz="2700" dirty="0" smtClean="0"/>
              <a:t>The biggest cities </a:t>
            </a:r>
            <a:endParaRPr lang="ru-RU" sz="2700" dirty="0" smtClean="0"/>
          </a:p>
          <a:p>
            <a:pPr>
              <a:buNone/>
            </a:pPr>
            <a:r>
              <a:rPr lang="en-US" sz="2700" dirty="0" smtClean="0">
                <a:solidFill>
                  <a:srgbClr val="FF0000"/>
                </a:solidFill>
              </a:rPr>
              <a:t>(</a:t>
            </a:r>
            <a:r>
              <a:rPr lang="en-US" sz="2700" dirty="0" smtClean="0">
                <a:solidFill>
                  <a:srgbClr val="FF0000"/>
                </a:solidFill>
              </a:rPr>
              <a:t>Toronto, Montreal, Vancouver)</a:t>
            </a:r>
          </a:p>
          <a:p>
            <a:r>
              <a:rPr lang="en-US" sz="2800" dirty="0" smtClean="0"/>
              <a:t>the first people to settle in Canada, who came from Asia </a:t>
            </a:r>
            <a:endParaRPr lang="ru-RU" sz="2800" dirty="0" smtClean="0"/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(</a:t>
            </a:r>
            <a:r>
              <a:rPr lang="en-US" sz="2800" dirty="0" smtClean="0">
                <a:solidFill>
                  <a:srgbClr val="FF0000"/>
                </a:solidFill>
              </a:rPr>
              <a:t>Eskimos and Indians)</a:t>
            </a:r>
          </a:p>
          <a:p>
            <a:r>
              <a:rPr lang="en-US" sz="2800" dirty="0" smtClean="0"/>
              <a:t>Official languages </a:t>
            </a:r>
            <a:endParaRPr lang="ru-RU" sz="2800" dirty="0" smtClean="0"/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(English and French)</a:t>
            </a:r>
            <a:endParaRPr lang="ru-RU" sz="2700" dirty="0">
              <a:solidFill>
                <a:srgbClr val="FF0000"/>
              </a:solidFill>
            </a:endParaRPr>
          </a:p>
        </p:txBody>
      </p:sp>
      <p:pic>
        <p:nvPicPr>
          <p:cNvPr id="4" name="Picture 2" descr="D:\КАРТИНКИ\анимация\ar20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6143644"/>
            <a:ext cx="892975" cy="3571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ZEALAND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000108"/>
            <a:ext cx="7800972" cy="438308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Who occupies all the highest offices in the </a:t>
            </a:r>
            <a:r>
              <a:rPr lang="en-US" dirty="0" smtClean="0"/>
              <a:t>land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</a:t>
            </a:r>
            <a:r>
              <a:rPr lang="en-US" dirty="0" smtClean="0">
                <a:solidFill>
                  <a:srgbClr val="FF0000"/>
                </a:solidFill>
              </a:rPr>
              <a:t>(women)</a:t>
            </a:r>
          </a:p>
          <a:p>
            <a:r>
              <a:rPr lang="en-US" dirty="0" smtClean="0"/>
              <a:t>What city has the nickname “Windy City” 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Wellington)</a:t>
            </a:r>
          </a:p>
          <a:p>
            <a:r>
              <a:rPr lang="en-US" dirty="0" smtClean="0"/>
              <a:t>What city </a:t>
            </a:r>
            <a:r>
              <a:rPr lang="en-US" dirty="0" err="1" smtClean="0"/>
              <a:t>isknown</a:t>
            </a:r>
            <a:r>
              <a:rPr lang="en-US" dirty="0" smtClean="0"/>
              <a:t> as the "City of Sails" because the </a:t>
            </a:r>
            <a:r>
              <a:rPr lang="en-US" dirty="0" err="1" smtClean="0"/>
              <a:t>harbour</a:t>
            </a:r>
            <a:r>
              <a:rPr lang="en-US" dirty="0" smtClean="0"/>
              <a:t> is often dotted with hundreds of yachts  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Auckland)</a:t>
            </a:r>
          </a:p>
          <a:p>
            <a:r>
              <a:rPr lang="en-US" dirty="0" smtClean="0"/>
              <a:t>What film was </a:t>
            </a:r>
            <a:r>
              <a:rPr lang="en-US" dirty="0" err="1" smtClean="0"/>
              <a:t>shooted</a:t>
            </a:r>
            <a:r>
              <a:rPr lang="en-US" dirty="0" smtClean="0"/>
              <a:t> </a:t>
            </a:r>
            <a:r>
              <a:rPr lang="en-US" dirty="0" smtClean="0"/>
              <a:t>here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(the Lords of the Rings)</a:t>
            </a:r>
          </a:p>
          <a:p>
            <a:r>
              <a:rPr lang="en-US" dirty="0" smtClean="0"/>
              <a:t>Why is it called sometimes “The world’s biggest farm”?                              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(butter, cheese, meat)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D:\КАРТИНКИ\анимация\ar20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6143644"/>
            <a:ext cx="892975" cy="3571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358</Words>
  <Application>Microsoft Office PowerPoint</Application>
  <PresentationFormat>Экран (4:3)</PresentationFormat>
  <Paragraphs>94</Paragraphs>
  <Slides>11</Slides>
  <Notes>1</Notes>
  <HiddenSlides>5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GUESS THE COUNTRY</vt:lpstr>
      <vt:lpstr>THE CAPITALS</vt:lpstr>
      <vt:lpstr>FLAGS AND NATIONAL SYMBOLS</vt:lpstr>
      <vt:lpstr>COUNTRY QUIZ</vt:lpstr>
      <vt:lpstr>THE UK</vt:lpstr>
      <vt:lpstr>THE USA</vt:lpstr>
      <vt:lpstr>CANADA</vt:lpstr>
      <vt:lpstr>NEW ZEALAND</vt:lpstr>
      <vt:lpstr>AUSTRALIA</vt:lpstr>
      <vt:lpstr>THE SIGHTS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2010-01-24T12:48:16Z</dcterms:created>
  <dcterms:modified xsi:type="dcterms:W3CDTF">2010-01-28T17:46:32Z</dcterms:modified>
</cp:coreProperties>
</file>