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3" r:id="rId5"/>
    <p:sldId id="262" r:id="rId6"/>
    <p:sldId id="264" r:id="rId7"/>
    <p:sldId id="265" r:id="rId8"/>
    <p:sldId id="267" r:id="rId9"/>
    <p:sldId id="277" r:id="rId10"/>
    <p:sldId id="278" r:id="rId11"/>
    <p:sldId id="279" r:id="rId12"/>
    <p:sldId id="276" r:id="rId13"/>
    <p:sldId id="266" r:id="rId14"/>
    <p:sldId id="268" r:id="rId15"/>
    <p:sldId id="269" r:id="rId16"/>
    <p:sldId id="270" r:id="rId17"/>
    <p:sldId id="271" r:id="rId18"/>
    <p:sldId id="272" r:id="rId19"/>
    <p:sldId id="282" r:id="rId20"/>
    <p:sldId id="283" r:id="rId21"/>
    <p:sldId id="275" r:id="rId22"/>
    <p:sldId id="274" r:id="rId23"/>
    <p:sldId id="281" r:id="rId24"/>
    <p:sldId id="273" r:id="rId25"/>
    <p:sldId id="280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02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24EF50-C872-4C1B-B546-543E9135AA2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582846B4-DF3D-4BE0-B21B-A2C226150BBC}">
      <dgm:prSet phldrT="[Текст]" custT="1"/>
      <dgm:spPr/>
      <dgm:t>
        <a:bodyPr/>
        <a:lstStyle/>
        <a:p>
          <a:r>
            <a:rPr lang="ru-RU" sz="3600" dirty="0" smtClean="0">
              <a:latin typeface="Arial" pitchFamily="34" charset="0"/>
              <a:cs typeface="Arial" pitchFamily="34" charset="0"/>
            </a:rPr>
            <a:t>Гибкость</a:t>
          </a:r>
          <a:r>
            <a:rPr lang="ru-RU" sz="4800" dirty="0" smtClean="0"/>
            <a:t> </a:t>
          </a:r>
          <a:endParaRPr lang="ru-RU" sz="4800" dirty="0"/>
        </a:p>
      </dgm:t>
    </dgm:pt>
    <dgm:pt modelId="{486CAA18-6450-49D2-9CEC-1F369EBDC85F}" type="parTrans" cxnId="{EB9D8474-52DD-45C3-A0F0-439BBA4ACC24}">
      <dgm:prSet/>
      <dgm:spPr/>
      <dgm:t>
        <a:bodyPr/>
        <a:lstStyle/>
        <a:p>
          <a:endParaRPr lang="ru-RU"/>
        </a:p>
      </dgm:t>
    </dgm:pt>
    <dgm:pt modelId="{A54982B1-0066-49BF-B0DC-F201D4A7B244}" type="sibTrans" cxnId="{EB9D8474-52DD-45C3-A0F0-439BBA4ACC24}">
      <dgm:prSet/>
      <dgm:spPr/>
      <dgm:t>
        <a:bodyPr/>
        <a:lstStyle/>
        <a:p>
          <a:endParaRPr lang="ru-RU"/>
        </a:p>
      </dgm:t>
    </dgm:pt>
    <dgm:pt modelId="{8E2250A5-81C1-4FF4-8D02-8DB4CCCC2844}">
      <dgm:prSet phldrT="[Текст]" custT="1"/>
      <dgm:spPr/>
      <dgm:t>
        <a:bodyPr/>
        <a:lstStyle/>
        <a:p>
          <a:r>
            <a:rPr lang="ru-RU" sz="3600" dirty="0" smtClean="0">
              <a:latin typeface="Arial" pitchFamily="34" charset="0"/>
              <a:cs typeface="Arial" pitchFamily="34" charset="0"/>
            </a:rPr>
            <a:t>Модульность </a:t>
          </a:r>
          <a:endParaRPr lang="ru-RU" sz="3600" dirty="0">
            <a:latin typeface="Arial" pitchFamily="34" charset="0"/>
            <a:cs typeface="Arial" pitchFamily="34" charset="0"/>
          </a:endParaRPr>
        </a:p>
      </dgm:t>
    </dgm:pt>
    <dgm:pt modelId="{66F77DFD-86AD-4AB5-A1C4-A4688F2B904A}" type="parTrans" cxnId="{03CF872F-EA85-4BC7-998E-E56C9E1FB7C2}">
      <dgm:prSet/>
      <dgm:spPr/>
      <dgm:t>
        <a:bodyPr/>
        <a:lstStyle/>
        <a:p>
          <a:endParaRPr lang="ru-RU"/>
        </a:p>
      </dgm:t>
    </dgm:pt>
    <dgm:pt modelId="{2306D9F4-9D8B-44CA-B042-3ABB2A1D38F7}" type="sibTrans" cxnId="{03CF872F-EA85-4BC7-998E-E56C9E1FB7C2}">
      <dgm:prSet/>
      <dgm:spPr/>
      <dgm:t>
        <a:bodyPr/>
        <a:lstStyle/>
        <a:p>
          <a:endParaRPr lang="ru-RU"/>
        </a:p>
      </dgm:t>
    </dgm:pt>
    <dgm:pt modelId="{6D2E7B75-4F77-4A51-8670-090D04133381}">
      <dgm:prSet phldrT="[Текст]" custT="1"/>
      <dgm:spPr/>
      <dgm:t>
        <a:bodyPr/>
        <a:lstStyle/>
        <a:p>
          <a:r>
            <a:rPr lang="ru-RU" sz="3000" baseline="0" dirty="0" smtClean="0">
              <a:latin typeface="Arial" pitchFamily="34" charset="0"/>
              <a:cs typeface="Arial" pitchFamily="34" charset="0"/>
            </a:rPr>
            <a:t>Специализированный контроль качества обучения</a:t>
          </a:r>
          <a:endParaRPr lang="ru-RU" sz="3000" baseline="0" dirty="0">
            <a:latin typeface="Arial" pitchFamily="34" charset="0"/>
            <a:cs typeface="Arial" pitchFamily="34" charset="0"/>
          </a:endParaRPr>
        </a:p>
      </dgm:t>
    </dgm:pt>
    <dgm:pt modelId="{86A2A107-B6F3-4D52-8316-897F41F019BA}" type="parTrans" cxnId="{BEEBF152-E59A-4BB9-8843-75336B6233F0}">
      <dgm:prSet/>
      <dgm:spPr/>
      <dgm:t>
        <a:bodyPr/>
        <a:lstStyle/>
        <a:p>
          <a:endParaRPr lang="ru-RU"/>
        </a:p>
      </dgm:t>
    </dgm:pt>
    <dgm:pt modelId="{186058A4-A83A-424A-9CC7-F5B43F977ED9}" type="sibTrans" cxnId="{BEEBF152-E59A-4BB9-8843-75336B6233F0}">
      <dgm:prSet/>
      <dgm:spPr/>
      <dgm:t>
        <a:bodyPr/>
        <a:lstStyle/>
        <a:p>
          <a:endParaRPr lang="ru-RU"/>
        </a:p>
      </dgm:t>
    </dgm:pt>
    <dgm:pt modelId="{DEA8F2D6-6186-4A88-ACE7-E7C91D30B974}">
      <dgm:prSet phldrT="[Текст]" custT="1"/>
      <dgm:spPr/>
      <dgm:t>
        <a:bodyPr/>
        <a:lstStyle/>
        <a:p>
          <a:r>
            <a:rPr lang="ru-RU" sz="3000" baseline="0" dirty="0" smtClean="0">
              <a:latin typeface="Arial" pitchFamily="34" charset="0"/>
              <a:cs typeface="Arial" pitchFamily="34" charset="0"/>
            </a:rPr>
            <a:t>Специализированные  технологии и средства обучения</a:t>
          </a:r>
          <a:endParaRPr lang="ru-RU" sz="3000" baseline="0" dirty="0">
            <a:latin typeface="Arial" pitchFamily="34" charset="0"/>
            <a:cs typeface="Arial" pitchFamily="34" charset="0"/>
          </a:endParaRPr>
        </a:p>
      </dgm:t>
    </dgm:pt>
    <dgm:pt modelId="{C2282E7B-DCDF-4350-93A2-51A374253FF1}" type="parTrans" cxnId="{92634395-35E3-4F8A-BCD4-AC35DAE98180}">
      <dgm:prSet/>
      <dgm:spPr/>
      <dgm:t>
        <a:bodyPr/>
        <a:lstStyle/>
        <a:p>
          <a:endParaRPr lang="ru-RU"/>
        </a:p>
      </dgm:t>
    </dgm:pt>
    <dgm:pt modelId="{9FD2F8B9-84DF-46B3-BB99-4B25195D0B57}" type="sibTrans" cxnId="{92634395-35E3-4F8A-BCD4-AC35DAE98180}">
      <dgm:prSet/>
      <dgm:spPr/>
      <dgm:t>
        <a:bodyPr/>
        <a:lstStyle/>
        <a:p>
          <a:endParaRPr lang="ru-RU"/>
        </a:p>
      </dgm:t>
    </dgm:pt>
    <dgm:pt modelId="{7F884A83-CBC0-4DD7-8215-EF47103D4795}" type="pres">
      <dgm:prSet presAssocID="{7424EF50-C872-4C1B-B546-543E9135AA2C}" presName="linearFlow" presStyleCnt="0">
        <dgm:presLayoutVars>
          <dgm:dir/>
          <dgm:resizeHandles val="exact"/>
        </dgm:presLayoutVars>
      </dgm:prSet>
      <dgm:spPr/>
    </dgm:pt>
    <dgm:pt modelId="{A098EDDC-265D-411C-9609-CEFEA1CDB068}" type="pres">
      <dgm:prSet presAssocID="{582846B4-DF3D-4BE0-B21B-A2C226150BBC}" presName="composite" presStyleCnt="0"/>
      <dgm:spPr/>
    </dgm:pt>
    <dgm:pt modelId="{7C384585-5F65-47CF-AAD7-C1AB648BF903}" type="pres">
      <dgm:prSet presAssocID="{582846B4-DF3D-4BE0-B21B-A2C226150BBC}" presName="imgShp" presStyleLbl="fgImgPlace1" presStyleIdx="0" presStyleCnt="4" custScaleX="90884" custScaleY="78068" custLinFactNeighborX="-93679" custLinFactNeighborY="-110"/>
      <dgm:spPr/>
    </dgm:pt>
    <dgm:pt modelId="{9DDAA1B5-6554-4AC9-89D3-1F5C28CBDCED}" type="pres">
      <dgm:prSet presAssocID="{582846B4-DF3D-4BE0-B21B-A2C226150BBC}" presName="txShp" presStyleLbl="node1" presStyleIdx="0" presStyleCnt="4" custScaleX="142685" custScaleY="56463" custLinFactNeighborX="-480" custLinFactNeighborY="154">
        <dgm:presLayoutVars>
          <dgm:bulletEnabled val="1"/>
        </dgm:presLayoutVars>
      </dgm:prSet>
      <dgm:spPr/>
    </dgm:pt>
    <dgm:pt modelId="{F113D975-DF5F-4333-8B3F-AD987AAC1FDC}" type="pres">
      <dgm:prSet presAssocID="{A54982B1-0066-49BF-B0DC-F201D4A7B244}" presName="spacing" presStyleCnt="0"/>
      <dgm:spPr/>
    </dgm:pt>
    <dgm:pt modelId="{67632310-1E10-4190-8027-A928800B5849}" type="pres">
      <dgm:prSet presAssocID="{8E2250A5-81C1-4FF4-8D02-8DB4CCCC2844}" presName="composite" presStyleCnt="0"/>
      <dgm:spPr/>
    </dgm:pt>
    <dgm:pt modelId="{10B859F7-4B1A-4B41-8F18-BE9EADD821F0}" type="pres">
      <dgm:prSet presAssocID="{8E2250A5-81C1-4FF4-8D02-8DB4CCCC2844}" presName="imgShp" presStyleLbl="fgImgPlace1" presStyleIdx="1" presStyleCnt="4" custScaleX="87977" custScaleY="89748" custLinFactNeighborX="-75016" custLinFactNeighborY="-769"/>
      <dgm:spPr/>
    </dgm:pt>
    <dgm:pt modelId="{ED30A165-4BDC-4C08-9450-22ADFFAE621D}" type="pres">
      <dgm:prSet presAssocID="{8E2250A5-81C1-4FF4-8D02-8DB4CCCC2844}" presName="txShp" presStyleLbl="node1" presStyleIdx="1" presStyleCnt="4" custScaleX="141728" custScaleY="69957">
        <dgm:presLayoutVars>
          <dgm:bulletEnabled val="1"/>
        </dgm:presLayoutVars>
      </dgm:prSet>
      <dgm:spPr/>
    </dgm:pt>
    <dgm:pt modelId="{50FF5FF9-5D36-434C-93AF-A1399382A154}" type="pres">
      <dgm:prSet presAssocID="{2306D9F4-9D8B-44CA-B042-3ABB2A1D38F7}" presName="spacing" presStyleCnt="0"/>
      <dgm:spPr/>
    </dgm:pt>
    <dgm:pt modelId="{8734DD11-71DA-4362-9DA7-82F7C1E88A73}" type="pres">
      <dgm:prSet presAssocID="{6D2E7B75-4F77-4A51-8670-090D04133381}" presName="composite" presStyleCnt="0"/>
      <dgm:spPr/>
    </dgm:pt>
    <dgm:pt modelId="{0FD5CF69-695C-4D86-8E30-F0622CD76BBA}" type="pres">
      <dgm:prSet presAssocID="{6D2E7B75-4F77-4A51-8670-090D04133381}" presName="imgShp" presStyleLbl="fgImgPlace1" presStyleIdx="2" presStyleCnt="4" custScaleX="88677" custScaleY="93278" custLinFactNeighborX="-72079" custLinFactNeighborY="-5734"/>
      <dgm:spPr/>
    </dgm:pt>
    <dgm:pt modelId="{EC72C62A-0D0A-4513-84F9-F1F003400A68}" type="pres">
      <dgm:prSet presAssocID="{6D2E7B75-4F77-4A51-8670-090D04133381}" presName="txShp" presStyleLbl="node1" presStyleIdx="2" presStyleCnt="4" custScaleX="141725" custScaleY="68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E9DACC-AE23-4966-9E0E-289750EF9007}" type="pres">
      <dgm:prSet presAssocID="{186058A4-A83A-424A-9CC7-F5B43F977ED9}" presName="spacing" presStyleCnt="0"/>
      <dgm:spPr/>
    </dgm:pt>
    <dgm:pt modelId="{A1419ECE-347E-4ACB-B0B7-3F379584DB9D}" type="pres">
      <dgm:prSet presAssocID="{DEA8F2D6-6186-4A88-ACE7-E7C91D30B974}" presName="composite" presStyleCnt="0"/>
      <dgm:spPr/>
    </dgm:pt>
    <dgm:pt modelId="{13120720-C6C3-47E9-8907-31A48EAB1076}" type="pres">
      <dgm:prSet presAssocID="{DEA8F2D6-6186-4A88-ACE7-E7C91D30B974}" presName="imgShp" presStyleLbl="fgImgPlace1" presStyleIdx="3" presStyleCnt="4" custScaleX="80637" custScaleY="70895" custLinFactNeighborX="-89138" custLinFactNeighborY="-14273"/>
      <dgm:spPr/>
    </dgm:pt>
    <dgm:pt modelId="{2C02241F-D91B-4368-ABF4-1047C1D476D9}" type="pres">
      <dgm:prSet presAssocID="{DEA8F2D6-6186-4A88-ACE7-E7C91D30B974}" presName="txShp" presStyleLbl="node1" presStyleIdx="3" presStyleCnt="4" custScaleX="145676" custScaleY="73992" custLinFactNeighborX="-3666" custLinFactNeighborY="-13949">
        <dgm:presLayoutVars>
          <dgm:bulletEnabled val="1"/>
        </dgm:presLayoutVars>
      </dgm:prSet>
      <dgm:spPr/>
    </dgm:pt>
  </dgm:ptLst>
  <dgm:cxnLst>
    <dgm:cxn modelId="{BEEBF152-E59A-4BB9-8843-75336B6233F0}" srcId="{7424EF50-C872-4C1B-B546-543E9135AA2C}" destId="{6D2E7B75-4F77-4A51-8670-090D04133381}" srcOrd="2" destOrd="0" parTransId="{86A2A107-B6F3-4D52-8316-897F41F019BA}" sibTransId="{186058A4-A83A-424A-9CC7-F5B43F977ED9}"/>
    <dgm:cxn modelId="{03CF872F-EA85-4BC7-998E-E56C9E1FB7C2}" srcId="{7424EF50-C872-4C1B-B546-543E9135AA2C}" destId="{8E2250A5-81C1-4FF4-8D02-8DB4CCCC2844}" srcOrd="1" destOrd="0" parTransId="{66F77DFD-86AD-4AB5-A1C4-A4688F2B904A}" sibTransId="{2306D9F4-9D8B-44CA-B042-3ABB2A1D38F7}"/>
    <dgm:cxn modelId="{06ABAEF3-F04E-4F3F-805E-5ACB9BF43433}" type="presOf" srcId="{7424EF50-C872-4C1B-B546-543E9135AA2C}" destId="{7F884A83-CBC0-4DD7-8215-EF47103D4795}" srcOrd="0" destOrd="0" presId="urn:microsoft.com/office/officeart/2005/8/layout/vList3"/>
    <dgm:cxn modelId="{92634395-35E3-4F8A-BCD4-AC35DAE98180}" srcId="{7424EF50-C872-4C1B-B546-543E9135AA2C}" destId="{DEA8F2D6-6186-4A88-ACE7-E7C91D30B974}" srcOrd="3" destOrd="0" parTransId="{C2282E7B-DCDF-4350-93A2-51A374253FF1}" sibTransId="{9FD2F8B9-84DF-46B3-BB99-4B25195D0B57}"/>
    <dgm:cxn modelId="{EB9D8474-52DD-45C3-A0F0-439BBA4ACC24}" srcId="{7424EF50-C872-4C1B-B546-543E9135AA2C}" destId="{582846B4-DF3D-4BE0-B21B-A2C226150BBC}" srcOrd="0" destOrd="0" parTransId="{486CAA18-6450-49D2-9CEC-1F369EBDC85F}" sibTransId="{A54982B1-0066-49BF-B0DC-F201D4A7B244}"/>
    <dgm:cxn modelId="{09C7230E-00D1-43FB-9CDD-3425A6262667}" type="presOf" srcId="{582846B4-DF3D-4BE0-B21B-A2C226150BBC}" destId="{9DDAA1B5-6554-4AC9-89D3-1F5C28CBDCED}" srcOrd="0" destOrd="0" presId="urn:microsoft.com/office/officeart/2005/8/layout/vList3"/>
    <dgm:cxn modelId="{299EDD70-D697-44BE-A98D-9B97F7472F3B}" type="presOf" srcId="{DEA8F2D6-6186-4A88-ACE7-E7C91D30B974}" destId="{2C02241F-D91B-4368-ABF4-1047C1D476D9}" srcOrd="0" destOrd="0" presId="urn:microsoft.com/office/officeart/2005/8/layout/vList3"/>
    <dgm:cxn modelId="{8DE55A2A-B5A1-40D3-A4E2-AA4869F2B7FA}" type="presOf" srcId="{8E2250A5-81C1-4FF4-8D02-8DB4CCCC2844}" destId="{ED30A165-4BDC-4C08-9450-22ADFFAE621D}" srcOrd="0" destOrd="0" presId="urn:microsoft.com/office/officeart/2005/8/layout/vList3"/>
    <dgm:cxn modelId="{21B60E03-E693-4BFD-8B26-62E44EF5DB38}" type="presOf" srcId="{6D2E7B75-4F77-4A51-8670-090D04133381}" destId="{EC72C62A-0D0A-4513-84F9-F1F003400A68}" srcOrd="0" destOrd="0" presId="urn:microsoft.com/office/officeart/2005/8/layout/vList3"/>
    <dgm:cxn modelId="{A1B21589-471F-44B0-ABDC-70BE2161E64D}" type="presParOf" srcId="{7F884A83-CBC0-4DD7-8215-EF47103D4795}" destId="{A098EDDC-265D-411C-9609-CEFEA1CDB068}" srcOrd="0" destOrd="0" presId="urn:microsoft.com/office/officeart/2005/8/layout/vList3"/>
    <dgm:cxn modelId="{3A04721E-2516-4A9D-A167-2609BA655C11}" type="presParOf" srcId="{A098EDDC-265D-411C-9609-CEFEA1CDB068}" destId="{7C384585-5F65-47CF-AAD7-C1AB648BF903}" srcOrd="0" destOrd="0" presId="urn:microsoft.com/office/officeart/2005/8/layout/vList3"/>
    <dgm:cxn modelId="{EEE6CDDF-16C9-4975-9376-76A5CC880E4B}" type="presParOf" srcId="{A098EDDC-265D-411C-9609-CEFEA1CDB068}" destId="{9DDAA1B5-6554-4AC9-89D3-1F5C28CBDCED}" srcOrd="1" destOrd="0" presId="urn:microsoft.com/office/officeart/2005/8/layout/vList3"/>
    <dgm:cxn modelId="{375504FA-0A93-4EC8-BD8A-56BAB7507551}" type="presParOf" srcId="{7F884A83-CBC0-4DD7-8215-EF47103D4795}" destId="{F113D975-DF5F-4333-8B3F-AD987AAC1FDC}" srcOrd="1" destOrd="0" presId="urn:microsoft.com/office/officeart/2005/8/layout/vList3"/>
    <dgm:cxn modelId="{8078B9BA-0480-499F-B320-5B3D650265C4}" type="presParOf" srcId="{7F884A83-CBC0-4DD7-8215-EF47103D4795}" destId="{67632310-1E10-4190-8027-A928800B5849}" srcOrd="2" destOrd="0" presId="urn:microsoft.com/office/officeart/2005/8/layout/vList3"/>
    <dgm:cxn modelId="{60350787-C142-41A9-BAA2-F1310FE2D97E}" type="presParOf" srcId="{67632310-1E10-4190-8027-A928800B5849}" destId="{10B859F7-4B1A-4B41-8F18-BE9EADD821F0}" srcOrd="0" destOrd="0" presId="urn:microsoft.com/office/officeart/2005/8/layout/vList3"/>
    <dgm:cxn modelId="{76A2A5DF-3535-4F72-9EA7-3A2726463C8C}" type="presParOf" srcId="{67632310-1E10-4190-8027-A928800B5849}" destId="{ED30A165-4BDC-4C08-9450-22ADFFAE621D}" srcOrd="1" destOrd="0" presId="urn:microsoft.com/office/officeart/2005/8/layout/vList3"/>
    <dgm:cxn modelId="{17C6580F-563E-43C1-A928-0D934E8CB9BF}" type="presParOf" srcId="{7F884A83-CBC0-4DD7-8215-EF47103D4795}" destId="{50FF5FF9-5D36-434C-93AF-A1399382A154}" srcOrd="3" destOrd="0" presId="urn:microsoft.com/office/officeart/2005/8/layout/vList3"/>
    <dgm:cxn modelId="{7C38630B-67F0-49E9-A4DD-691D588D4438}" type="presParOf" srcId="{7F884A83-CBC0-4DD7-8215-EF47103D4795}" destId="{8734DD11-71DA-4362-9DA7-82F7C1E88A73}" srcOrd="4" destOrd="0" presId="urn:microsoft.com/office/officeart/2005/8/layout/vList3"/>
    <dgm:cxn modelId="{E602A031-E7F2-44BE-A8AD-0BF43F3B30DB}" type="presParOf" srcId="{8734DD11-71DA-4362-9DA7-82F7C1E88A73}" destId="{0FD5CF69-695C-4D86-8E30-F0622CD76BBA}" srcOrd="0" destOrd="0" presId="urn:microsoft.com/office/officeart/2005/8/layout/vList3"/>
    <dgm:cxn modelId="{3E141075-93F4-4C69-A1F8-42C6D4E08FF3}" type="presParOf" srcId="{8734DD11-71DA-4362-9DA7-82F7C1E88A73}" destId="{EC72C62A-0D0A-4513-84F9-F1F003400A68}" srcOrd="1" destOrd="0" presId="urn:microsoft.com/office/officeart/2005/8/layout/vList3"/>
    <dgm:cxn modelId="{8454F5D6-154D-49BD-9713-8A922E90CE65}" type="presParOf" srcId="{7F884A83-CBC0-4DD7-8215-EF47103D4795}" destId="{55E9DACC-AE23-4966-9E0E-289750EF9007}" srcOrd="5" destOrd="0" presId="urn:microsoft.com/office/officeart/2005/8/layout/vList3"/>
    <dgm:cxn modelId="{1809A159-4361-4A68-8D7F-54D003287BFB}" type="presParOf" srcId="{7F884A83-CBC0-4DD7-8215-EF47103D4795}" destId="{A1419ECE-347E-4ACB-B0B7-3F379584DB9D}" srcOrd="6" destOrd="0" presId="urn:microsoft.com/office/officeart/2005/8/layout/vList3"/>
    <dgm:cxn modelId="{AC58AA45-F432-4C03-AE21-50A857BAD800}" type="presParOf" srcId="{A1419ECE-347E-4ACB-B0B7-3F379584DB9D}" destId="{13120720-C6C3-47E9-8907-31A48EAB1076}" srcOrd="0" destOrd="0" presId="urn:microsoft.com/office/officeart/2005/8/layout/vList3"/>
    <dgm:cxn modelId="{CFF8AE5C-9110-4ADB-BB06-FB65C25E9F19}" type="presParOf" srcId="{A1419ECE-347E-4ACB-B0B7-3F379584DB9D}" destId="{2C02241F-D91B-4368-ABF4-1047C1D476D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8047D1-F13C-4796-80EE-256DD2691CA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B06EE5-984E-4AB5-801A-6283E2E8E81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Arial" pitchFamily="34" charset="0"/>
              <a:cs typeface="Arial" pitchFamily="34" charset="0"/>
            </a:rPr>
            <a:t>Лица, желающие повысить свой уровень образования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5E50D3AA-1524-4D97-A043-0D333B682D7D}" type="parTrans" cxnId="{CD255E78-6277-4D7F-88CD-5761B56F6DB1}">
      <dgm:prSet/>
      <dgm:spPr/>
      <dgm:t>
        <a:bodyPr/>
        <a:lstStyle/>
        <a:p>
          <a:endParaRPr lang="ru-RU"/>
        </a:p>
      </dgm:t>
    </dgm:pt>
    <dgm:pt modelId="{22C0B3C9-8045-491D-A3B7-09FA6B223BDB}" type="sibTrans" cxnId="{CD255E78-6277-4D7F-88CD-5761B56F6DB1}">
      <dgm:prSet/>
      <dgm:spPr/>
      <dgm:t>
        <a:bodyPr/>
        <a:lstStyle/>
        <a:p>
          <a:endParaRPr lang="ru-RU"/>
        </a:p>
      </dgm:t>
    </dgm:pt>
    <dgm:pt modelId="{4F5946D4-81C6-438D-B1D3-BAD41D4B78DB}">
      <dgm:prSet custT="1"/>
      <dgm:spPr/>
      <dgm:t>
        <a:bodyPr/>
        <a:lstStyle/>
        <a:p>
          <a:pPr algn="ctr"/>
          <a:r>
            <a:rPr lang="ru-RU" sz="2000" b="0" dirty="0" smtClean="0">
              <a:latin typeface="Arial" pitchFamily="34" charset="0"/>
              <a:cs typeface="Arial" pitchFamily="34" charset="0"/>
            </a:rPr>
            <a:t>Дети и молодежь</a:t>
          </a:r>
          <a:endParaRPr lang="ru-RU" sz="2000" b="0" dirty="0">
            <a:latin typeface="Arial" pitchFamily="34" charset="0"/>
            <a:cs typeface="Arial" pitchFamily="34" charset="0"/>
          </a:endParaRPr>
        </a:p>
      </dgm:t>
    </dgm:pt>
    <dgm:pt modelId="{A1155123-6437-48A5-94E8-A90E718394AE}" type="parTrans" cxnId="{86564AF6-55DE-43FB-AC5B-D01F7A78F8FE}">
      <dgm:prSet/>
      <dgm:spPr/>
      <dgm:t>
        <a:bodyPr/>
        <a:lstStyle/>
        <a:p>
          <a:endParaRPr lang="ru-RU"/>
        </a:p>
      </dgm:t>
    </dgm:pt>
    <dgm:pt modelId="{4109E1B1-560F-45CA-B3B7-104689BE6302}" type="sibTrans" cxnId="{86564AF6-55DE-43FB-AC5B-D01F7A78F8FE}">
      <dgm:prSet/>
      <dgm:spPr/>
      <dgm:t>
        <a:bodyPr/>
        <a:lstStyle/>
        <a:p>
          <a:endParaRPr lang="ru-RU"/>
        </a:p>
      </dgm:t>
    </dgm:pt>
    <dgm:pt modelId="{FA3BC990-3674-411E-B8ED-20F770BAC472}">
      <dgm:prSet custT="1"/>
      <dgm:spPr/>
      <dgm:t>
        <a:bodyPr/>
        <a:lstStyle/>
        <a:p>
          <a:pPr algn="ctr"/>
          <a:r>
            <a:rPr lang="ru-RU" sz="2000" b="0" dirty="0" smtClean="0">
              <a:latin typeface="Arial" pitchFamily="34" charset="0"/>
              <a:cs typeface="Arial" pitchFamily="34" charset="0"/>
            </a:rPr>
            <a:t>Студенты, территориально удаленные от образовательного центра</a:t>
          </a:r>
          <a:endParaRPr lang="ru-RU" sz="2000" b="0" dirty="0">
            <a:latin typeface="Arial" pitchFamily="34" charset="0"/>
            <a:cs typeface="Arial" pitchFamily="34" charset="0"/>
          </a:endParaRPr>
        </a:p>
      </dgm:t>
    </dgm:pt>
    <dgm:pt modelId="{6E04352C-5699-454E-B0CF-595D7B5B56E6}" type="parTrans" cxnId="{E89841D8-0915-4EC9-A7E8-3D30895D52E4}">
      <dgm:prSet/>
      <dgm:spPr/>
      <dgm:t>
        <a:bodyPr/>
        <a:lstStyle/>
        <a:p>
          <a:endParaRPr lang="ru-RU"/>
        </a:p>
      </dgm:t>
    </dgm:pt>
    <dgm:pt modelId="{B500EE2F-C037-468C-B477-FB5621FD512B}" type="sibTrans" cxnId="{E89841D8-0915-4EC9-A7E8-3D30895D52E4}">
      <dgm:prSet/>
      <dgm:spPr/>
      <dgm:t>
        <a:bodyPr/>
        <a:lstStyle/>
        <a:p>
          <a:endParaRPr lang="ru-RU"/>
        </a:p>
      </dgm:t>
    </dgm:pt>
    <dgm:pt modelId="{3A9F9756-7D47-4F3C-A613-FBC95F6706BF}">
      <dgm:prSet custT="1"/>
      <dgm:spPr/>
      <dgm:t>
        <a:bodyPr/>
        <a:lstStyle/>
        <a:p>
          <a:pPr algn="ctr"/>
          <a:r>
            <a:rPr lang="ru-RU" sz="2000" dirty="0" smtClean="0">
              <a:latin typeface="Arial" pitchFamily="34" charset="0"/>
              <a:cs typeface="Arial" pitchFamily="34" charset="0"/>
            </a:rPr>
            <a:t>Студенты, которые по каким-либо причинам не могут посещать занятия регулярно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7DEBCBAE-6D7D-4B1A-8091-F3C1F3B5563F}" type="parTrans" cxnId="{2896F987-782F-4940-86D3-3F1915306CA4}">
      <dgm:prSet/>
      <dgm:spPr/>
      <dgm:t>
        <a:bodyPr/>
        <a:lstStyle/>
        <a:p>
          <a:endParaRPr lang="ru-RU"/>
        </a:p>
      </dgm:t>
    </dgm:pt>
    <dgm:pt modelId="{99755B28-EF33-42C6-971D-7C20ED61153B}" type="sibTrans" cxnId="{2896F987-782F-4940-86D3-3F1915306CA4}">
      <dgm:prSet/>
      <dgm:spPr/>
      <dgm:t>
        <a:bodyPr/>
        <a:lstStyle/>
        <a:p>
          <a:endParaRPr lang="ru-RU"/>
        </a:p>
      </dgm:t>
    </dgm:pt>
    <dgm:pt modelId="{DBB01039-FABD-4211-87E3-33035D634128}" type="pres">
      <dgm:prSet presAssocID="{CA8047D1-F13C-4796-80EE-256DD2691CA1}" presName="linear" presStyleCnt="0">
        <dgm:presLayoutVars>
          <dgm:dir/>
          <dgm:animLvl val="lvl"/>
          <dgm:resizeHandles val="exact"/>
        </dgm:presLayoutVars>
      </dgm:prSet>
      <dgm:spPr/>
    </dgm:pt>
    <dgm:pt modelId="{E97A5B12-59B7-4072-A591-526785FDF9FD}" type="pres">
      <dgm:prSet presAssocID="{B2B06EE5-984E-4AB5-801A-6283E2E8E81E}" presName="parentLin" presStyleCnt="0"/>
      <dgm:spPr/>
    </dgm:pt>
    <dgm:pt modelId="{398C5971-0751-495D-89EC-E15449934BCF}" type="pres">
      <dgm:prSet presAssocID="{B2B06EE5-984E-4AB5-801A-6283E2E8E81E}" presName="parentLeftMargin" presStyleLbl="node1" presStyleIdx="0" presStyleCnt="4"/>
      <dgm:spPr/>
    </dgm:pt>
    <dgm:pt modelId="{C282DA03-08A2-46B2-A51E-970B20483C66}" type="pres">
      <dgm:prSet presAssocID="{B2B06EE5-984E-4AB5-801A-6283E2E8E81E}" presName="parentText" presStyleLbl="node1" presStyleIdx="0" presStyleCnt="4" custScaleY="216907" custLinFactNeighborX="7512" custLinFactNeighborY="34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6F786-293B-4F42-BC14-6ED70BF24D5B}" type="pres">
      <dgm:prSet presAssocID="{B2B06EE5-984E-4AB5-801A-6283E2E8E81E}" presName="negativeSpace" presStyleCnt="0"/>
      <dgm:spPr/>
    </dgm:pt>
    <dgm:pt modelId="{94E91B21-A5E9-4287-B285-BF7055C42ACC}" type="pres">
      <dgm:prSet presAssocID="{B2B06EE5-984E-4AB5-801A-6283E2E8E81E}" presName="childText" presStyleLbl="conFgAcc1" presStyleIdx="0" presStyleCnt="4">
        <dgm:presLayoutVars>
          <dgm:bulletEnabled val="1"/>
        </dgm:presLayoutVars>
      </dgm:prSet>
      <dgm:spPr/>
    </dgm:pt>
    <dgm:pt modelId="{83F2155A-224A-4D51-A583-DBC4872861DE}" type="pres">
      <dgm:prSet presAssocID="{22C0B3C9-8045-491D-A3B7-09FA6B223BDB}" presName="spaceBetweenRectangles" presStyleCnt="0"/>
      <dgm:spPr/>
    </dgm:pt>
    <dgm:pt modelId="{6789E409-8E5B-4B9F-BA7A-F9E04A78BBFD}" type="pres">
      <dgm:prSet presAssocID="{4F5946D4-81C6-438D-B1D3-BAD41D4B78DB}" presName="parentLin" presStyleCnt="0"/>
      <dgm:spPr/>
    </dgm:pt>
    <dgm:pt modelId="{FA30754C-9DED-4584-83EF-FD2A7E0C3C84}" type="pres">
      <dgm:prSet presAssocID="{4F5946D4-81C6-438D-B1D3-BAD41D4B78DB}" presName="parentLeftMargin" presStyleLbl="node1" presStyleIdx="0" presStyleCnt="4"/>
      <dgm:spPr/>
    </dgm:pt>
    <dgm:pt modelId="{595AED3E-E3F5-48E4-9C9D-13DA7560385C}" type="pres">
      <dgm:prSet presAssocID="{4F5946D4-81C6-438D-B1D3-BAD41D4B78DB}" presName="parentText" presStyleLbl="node1" presStyleIdx="1" presStyleCnt="4" custScaleY="178789" custLinFactNeighborX="-9987" custLinFactNeighborY="-4158">
        <dgm:presLayoutVars>
          <dgm:chMax val="0"/>
          <dgm:bulletEnabled val="1"/>
        </dgm:presLayoutVars>
      </dgm:prSet>
      <dgm:spPr/>
    </dgm:pt>
    <dgm:pt modelId="{7EE78FDA-7CE3-401F-ADDD-B3D59E318DEC}" type="pres">
      <dgm:prSet presAssocID="{4F5946D4-81C6-438D-B1D3-BAD41D4B78DB}" presName="negativeSpace" presStyleCnt="0"/>
      <dgm:spPr/>
    </dgm:pt>
    <dgm:pt modelId="{F8C49E84-5367-4478-A830-8FDEBEC17E3B}" type="pres">
      <dgm:prSet presAssocID="{4F5946D4-81C6-438D-B1D3-BAD41D4B78DB}" presName="childText" presStyleLbl="conFgAcc1" presStyleIdx="1" presStyleCnt="4">
        <dgm:presLayoutVars>
          <dgm:bulletEnabled val="1"/>
        </dgm:presLayoutVars>
      </dgm:prSet>
      <dgm:spPr/>
    </dgm:pt>
    <dgm:pt modelId="{A655CBEB-01D9-4AE7-B715-9F8FB5DD66AD}" type="pres">
      <dgm:prSet presAssocID="{4109E1B1-560F-45CA-B3B7-104689BE6302}" presName="spaceBetweenRectangles" presStyleCnt="0"/>
      <dgm:spPr/>
    </dgm:pt>
    <dgm:pt modelId="{290033D8-FE53-4FF6-A469-5DDAD4BC84AF}" type="pres">
      <dgm:prSet presAssocID="{FA3BC990-3674-411E-B8ED-20F770BAC472}" presName="parentLin" presStyleCnt="0"/>
      <dgm:spPr/>
    </dgm:pt>
    <dgm:pt modelId="{43446C25-DDCA-4780-9E30-F1104B326CBA}" type="pres">
      <dgm:prSet presAssocID="{FA3BC990-3674-411E-B8ED-20F770BAC472}" presName="parentLeftMargin" presStyleLbl="node1" presStyleIdx="1" presStyleCnt="4"/>
      <dgm:spPr/>
    </dgm:pt>
    <dgm:pt modelId="{5F156426-F6A4-4B41-8AD4-73398B31E06A}" type="pres">
      <dgm:prSet presAssocID="{FA3BC990-3674-411E-B8ED-20F770BAC472}" presName="parentText" presStyleLbl="node1" presStyleIdx="2" presStyleCnt="4" custScaleY="199233">
        <dgm:presLayoutVars>
          <dgm:chMax val="0"/>
          <dgm:bulletEnabled val="1"/>
        </dgm:presLayoutVars>
      </dgm:prSet>
      <dgm:spPr/>
    </dgm:pt>
    <dgm:pt modelId="{3A7C9E4F-6655-4938-9D75-DF2F265DF39A}" type="pres">
      <dgm:prSet presAssocID="{FA3BC990-3674-411E-B8ED-20F770BAC472}" presName="negativeSpace" presStyleCnt="0"/>
      <dgm:spPr/>
    </dgm:pt>
    <dgm:pt modelId="{020E3E6B-9B81-41E4-857F-02403FC36C2E}" type="pres">
      <dgm:prSet presAssocID="{FA3BC990-3674-411E-B8ED-20F770BAC472}" presName="childText" presStyleLbl="conFgAcc1" presStyleIdx="2" presStyleCnt="4">
        <dgm:presLayoutVars>
          <dgm:bulletEnabled val="1"/>
        </dgm:presLayoutVars>
      </dgm:prSet>
      <dgm:spPr/>
    </dgm:pt>
    <dgm:pt modelId="{07769DAF-59EB-490E-9994-C049F3330C5E}" type="pres">
      <dgm:prSet presAssocID="{B500EE2F-C037-468C-B477-FB5621FD512B}" presName="spaceBetweenRectangles" presStyleCnt="0"/>
      <dgm:spPr/>
    </dgm:pt>
    <dgm:pt modelId="{FD8EFF64-6551-45AA-BDBA-F1788240AB9A}" type="pres">
      <dgm:prSet presAssocID="{3A9F9756-7D47-4F3C-A613-FBC95F6706BF}" presName="parentLin" presStyleCnt="0"/>
      <dgm:spPr/>
    </dgm:pt>
    <dgm:pt modelId="{87ABCDA7-FA30-4879-8621-475C84A4BF36}" type="pres">
      <dgm:prSet presAssocID="{3A9F9756-7D47-4F3C-A613-FBC95F6706BF}" presName="parentLeftMargin" presStyleLbl="node1" presStyleIdx="2" presStyleCnt="4"/>
      <dgm:spPr/>
    </dgm:pt>
    <dgm:pt modelId="{76B4FB9F-1A24-4677-BADF-330D17B8689A}" type="pres">
      <dgm:prSet presAssocID="{3A9F9756-7D47-4F3C-A613-FBC95F6706BF}" presName="parentText" presStyleLbl="node1" presStyleIdx="3" presStyleCnt="4" custScaleY="245787">
        <dgm:presLayoutVars>
          <dgm:chMax val="0"/>
          <dgm:bulletEnabled val="1"/>
        </dgm:presLayoutVars>
      </dgm:prSet>
      <dgm:spPr/>
    </dgm:pt>
    <dgm:pt modelId="{D79DA149-00BC-47B9-8F50-3769EA074577}" type="pres">
      <dgm:prSet presAssocID="{3A9F9756-7D47-4F3C-A613-FBC95F6706BF}" presName="negativeSpace" presStyleCnt="0"/>
      <dgm:spPr/>
    </dgm:pt>
    <dgm:pt modelId="{B8CCE0F1-FB33-49B8-B435-BF0874E58141}" type="pres">
      <dgm:prSet presAssocID="{3A9F9756-7D47-4F3C-A613-FBC95F6706B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D255E78-6277-4D7F-88CD-5761B56F6DB1}" srcId="{CA8047D1-F13C-4796-80EE-256DD2691CA1}" destId="{B2B06EE5-984E-4AB5-801A-6283E2E8E81E}" srcOrd="0" destOrd="0" parTransId="{5E50D3AA-1524-4D97-A043-0D333B682D7D}" sibTransId="{22C0B3C9-8045-491D-A3B7-09FA6B223BDB}"/>
    <dgm:cxn modelId="{05A18C4A-1DA7-4A6E-889E-BE569E12E777}" type="presOf" srcId="{B2B06EE5-984E-4AB5-801A-6283E2E8E81E}" destId="{C282DA03-08A2-46B2-A51E-970B20483C66}" srcOrd="1" destOrd="0" presId="urn:microsoft.com/office/officeart/2005/8/layout/list1"/>
    <dgm:cxn modelId="{D47C3BA8-69E9-4DFB-B099-147BC5CEB94E}" type="presOf" srcId="{4F5946D4-81C6-438D-B1D3-BAD41D4B78DB}" destId="{FA30754C-9DED-4584-83EF-FD2A7E0C3C84}" srcOrd="0" destOrd="0" presId="urn:microsoft.com/office/officeart/2005/8/layout/list1"/>
    <dgm:cxn modelId="{EB10DF90-314A-48BE-865E-C71FE0496815}" type="presOf" srcId="{3A9F9756-7D47-4F3C-A613-FBC95F6706BF}" destId="{87ABCDA7-FA30-4879-8621-475C84A4BF36}" srcOrd="0" destOrd="0" presId="urn:microsoft.com/office/officeart/2005/8/layout/list1"/>
    <dgm:cxn modelId="{E89841D8-0915-4EC9-A7E8-3D30895D52E4}" srcId="{CA8047D1-F13C-4796-80EE-256DD2691CA1}" destId="{FA3BC990-3674-411E-B8ED-20F770BAC472}" srcOrd="2" destOrd="0" parTransId="{6E04352C-5699-454E-B0CF-595D7B5B56E6}" sibTransId="{B500EE2F-C037-468C-B477-FB5621FD512B}"/>
    <dgm:cxn modelId="{AD0F9F90-2259-4BBF-8054-EE058738514A}" type="presOf" srcId="{CA8047D1-F13C-4796-80EE-256DD2691CA1}" destId="{DBB01039-FABD-4211-87E3-33035D634128}" srcOrd="0" destOrd="0" presId="urn:microsoft.com/office/officeart/2005/8/layout/list1"/>
    <dgm:cxn modelId="{DDB98B26-0530-404C-A161-C70ABA57A2DF}" type="presOf" srcId="{FA3BC990-3674-411E-B8ED-20F770BAC472}" destId="{5F156426-F6A4-4B41-8AD4-73398B31E06A}" srcOrd="1" destOrd="0" presId="urn:microsoft.com/office/officeart/2005/8/layout/list1"/>
    <dgm:cxn modelId="{168057CE-092C-4C1A-AAFD-0345F66E9480}" type="presOf" srcId="{B2B06EE5-984E-4AB5-801A-6283E2E8E81E}" destId="{398C5971-0751-495D-89EC-E15449934BCF}" srcOrd="0" destOrd="0" presId="urn:microsoft.com/office/officeart/2005/8/layout/list1"/>
    <dgm:cxn modelId="{939F6E9A-214D-4BB6-A1E5-3F47BCB94198}" type="presOf" srcId="{3A9F9756-7D47-4F3C-A613-FBC95F6706BF}" destId="{76B4FB9F-1A24-4677-BADF-330D17B8689A}" srcOrd="1" destOrd="0" presId="urn:microsoft.com/office/officeart/2005/8/layout/list1"/>
    <dgm:cxn modelId="{2896F987-782F-4940-86D3-3F1915306CA4}" srcId="{CA8047D1-F13C-4796-80EE-256DD2691CA1}" destId="{3A9F9756-7D47-4F3C-A613-FBC95F6706BF}" srcOrd="3" destOrd="0" parTransId="{7DEBCBAE-6D7D-4B1A-8091-F3C1F3B5563F}" sibTransId="{99755B28-EF33-42C6-971D-7C20ED61153B}"/>
    <dgm:cxn modelId="{86564AF6-55DE-43FB-AC5B-D01F7A78F8FE}" srcId="{CA8047D1-F13C-4796-80EE-256DD2691CA1}" destId="{4F5946D4-81C6-438D-B1D3-BAD41D4B78DB}" srcOrd="1" destOrd="0" parTransId="{A1155123-6437-48A5-94E8-A90E718394AE}" sibTransId="{4109E1B1-560F-45CA-B3B7-104689BE6302}"/>
    <dgm:cxn modelId="{4587033C-2A2E-456D-B5DA-61727195B663}" type="presOf" srcId="{4F5946D4-81C6-438D-B1D3-BAD41D4B78DB}" destId="{595AED3E-E3F5-48E4-9C9D-13DA7560385C}" srcOrd="1" destOrd="0" presId="urn:microsoft.com/office/officeart/2005/8/layout/list1"/>
    <dgm:cxn modelId="{E6F297E4-CF6B-4DDA-87D3-1754E21AA2E3}" type="presOf" srcId="{FA3BC990-3674-411E-B8ED-20F770BAC472}" destId="{43446C25-DDCA-4780-9E30-F1104B326CBA}" srcOrd="0" destOrd="0" presId="urn:microsoft.com/office/officeart/2005/8/layout/list1"/>
    <dgm:cxn modelId="{D3F55D37-B9B8-48CA-A3D2-CB3AF85D5D21}" type="presParOf" srcId="{DBB01039-FABD-4211-87E3-33035D634128}" destId="{E97A5B12-59B7-4072-A591-526785FDF9FD}" srcOrd="0" destOrd="0" presId="urn:microsoft.com/office/officeart/2005/8/layout/list1"/>
    <dgm:cxn modelId="{7EB09DB1-A544-4AB0-AC5A-4CC1940ADBAA}" type="presParOf" srcId="{E97A5B12-59B7-4072-A591-526785FDF9FD}" destId="{398C5971-0751-495D-89EC-E15449934BCF}" srcOrd="0" destOrd="0" presId="urn:microsoft.com/office/officeart/2005/8/layout/list1"/>
    <dgm:cxn modelId="{90FADBCE-1AB9-4365-8490-83B7E19452BC}" type="presParOf" srcId="{E97A5B12-59B7-4072-A591-526785FDF9FD}" destId="{C282DA03-08A2-46B2-A51E-970B20483C66}" srcOrd="1" destOrd="0" presId="urn:microsoft.com/office/officeart/2005/8/layout/list1"/>
    <dgm:cxn modelId="{C98380EA-E8E3-4A7D-8FF3-664CB24B27E7}" type="presParOf" srcId="{DBB01039-FABD-4211-87E3-33035D634128}" destId="{3C26F786-293B-4F42-BC14-6ED70BF24D5B}" srcOrd="1" destOrd="0" presId="urn:microsoft.com/office/officeart/2005/8/layout/list1"/>
    <dgm:cxn modelId="{0A133386-9D23-4303-8A52-92AA0BE16D2E}" type="presParOf" srcId="{DBB01039-FABD-4211-87E3-33035D634128}" destId="{94E91B21-A5E9-4287-B285-BF7055C42ACC}" srcOrd="2" destOrd="0" presId="urn:microsoft.com/office/officeart/2005/8/layout/list1"/>
    <dgm:cxn modelId="{1D1EBE16-1C8B-4938-9A08-8959E61F9D85}" type="presParOf" srcId="{DBB01039-FABD-4211-87E3-33035D634128}" destId="{83F2155A-224A-4D51-A583-DBC4872861DE}" srcOrd="3" destOrd="0" presId="urn:microsoft.com/office/officeart/2005/8/layout/list1"/>
    <dgm:cxn modelId="{0A1F3DE1-BA23-4D37-AD76-0531532C640D}" type="presParOf" srcId="{DBB01039-FABD-4211-87E3-33035D634128}" destId="{6789E409-8E5B-4B9F-BA7A-F9E04A78BBFD}" srcOrd="4" destOrd="0" presId="urn:microsoft.com/office/officeart/2005/8/layout/list1"/>
    <dgm:cxn modelId="{D3E7F1B4-490C-45CD-9442-28DD688D19D7}" type="presParOf" srcId="{6789E409-8E5B-4B9F-BA7A-F9E04A78BBFD}" destId="{FA30754C-9DED-4584-83EF-FD2A7E0C3C84}" srcOrd="0" destOrd="0" presId="urn:microsoft.com/office/officeart/2005/8/layout/list1"/>
    <dgm:cxn modelId="{2CB0E6A4-59CF-4C24-92D0-523B55F08C7E}" type="presParOf" srcId="{6789E409-8E5B-4B9F-BA7A-F9E04A78BBFD}" destId="{595AED3E-E3F5-48E4-9C9D-13DA7560385C}" srcOrd="1" destOrd="0" presId="urn:microsoft.com/office/officeart/2005/8/layout/list1"/>
    <dgm:cxn modelId="{656D2FD7-9431-4D48-A5DC-87084F49D772}" type="presParOf" srcId="{DBB01039-FABD-4211-87E3-33035D634128}" destId="{7EE78FDA-7CE3-401F-ADDD-B3D59E318DEC}" srcOrd="5" destOrd="0" presId="urn:microsoft.com/office/officeart/2005/8/layout/list1"/>
    <dgm:cxn modelId="{F61C0D33-0D41-40D2-AECF-1D351ED3AF93}" type="presParOf" srcId="{DBB01039-FABD-4211-87E3-33035D634128}" destId="{F8C49E84-5367-4478-A830-8FDEBEC17E3B}" srcOrd="6" destOrd="0" presId="urn:microsoft.com/office/officeart/2005/8/layout/list1"/>
    <dgm:cxn modelId="{DAC8DD74-E6F1-4EA1-8C30-2022D9191F13}" type="presParOf" srcId="{DBB01039-FABD-4211-87E3-33035D634128}" destId="{A655CBEB-01D9-4AE7-B715-9F8FB5DD66AD}" srcOrd="7" destOrd="0" presId="urn:microsoft.com/office/officeart/2005/8/layout/list1"/>
    <dgm:cxn modelId="{4030C2F0-1844-4F59-B06A-461CB5FD227B}" type="presParOf" srcId="{DBB01039-FABD-4211-87E3-33035D634128}" destId="{290033D8-FE53-4FF6-A469-5DDAD4BC84AF}" srcOrd="8" destOrd="0" presId="urn:microsoft.com/office/officeart/2005/8/layout/list1"/>
    <dgm:cxn modelId="{27BA89C1-95E3-4604-88C4-9D2D59627DC9}" type="presParOf" srcId="{290033D8-FE53-4FF6-A469-5DDAD4BC84AF}" destId="{43446C25-DDCA-4780-9E30-F1104B326CBA}" srcOrd="0" destOrd="0" presId="urn:microsoft.com/office/officeart/2005/8/layout/list1"/>
    <dgm:cxn modelId="{415F9A75-7B7B-4FC7-853E-D66C854A6F06}" type="presParOf" srcId="{290033D8-FE53-4FF6-A469-5DDAD4BC84AF}" destId="{5F156426-F6A4-4B41-8AD4-73398B31E06A}" srcOrd="1" destOrd="0" presId="urn:microsoft.com/office/officeart/2005/8/layout/list1"/>
    <dgm:cxn modelId="{A2A6D806-23ED-441F-9C30-4DE5EF110863}" type="presParOf" srcId="{DBB01039-FABD-4211-87E3-33035D634128}" destId="{3A7C9E4F-6655-4938-9D75-DF2F265DF39A}" srcOrd="9" destOrd="0" presId="urn:microsoft.com/office/officeart/2005/8/layout/list1"/>
    <dgm:cxn modelId="{59CFC08A-A395-46FB-A329-19FA49D84FE2}" type="presParOf" srcId="{DBB01039-FABD-4211-87E3-33035D634128}" destId="{020E3E6B-9B81-41E4-857F-02403FC36C2E}" srcOrd="10" destOrd="0" presId="urn:microsoft.com/office/officeart/2005/8/layout/list1"/>
    <dgm:cxn modelId="{737E97CB-0D48-4A01-85EC-BF7B0C6AADBF}" type="presParOf" srcId="{DBB01039-FABD-4211-87E3-33035D634128}" destId="{07769DAF-59EB-490E-9994-C049F3330C5E}" srcOrd="11" destOrd="0" presId="urn:microsoft.com/office/officeart/2005/8/layout/list1"/>
    <dgm:cxn modelId="{64E6428D-0169-4E09-93E3-484CF817AE65}" type="presParOf" srcId="{DBB01039-FABD-4211-87E3-33035D634128}" destId="{FD8EFF64-6551-45AA-BDBA-F1788240AB9A}" srcOrd="12" destOrd="0" presId="urn:microsoft.com/office/officeart/2005/8/layout/list1"/>
    <dgm:cxn modelId="{A4EF4B71-6600-45FE-ACE9-C87666DA576E}" type="presParOf" srcId="{FD8EFF64-6551-45AA-BDBA-F1788240AB9A}" destId="{87ABCDA7-FA30-4879-8621-475C84A4BF36}" srcOrd="0" destOrd="0" presId="urn:microsoft.com/office/officeart/2005/8/layout/list1"/>
    <dgm:cxn modelId="{36F0266B-5779-43A2-A068-99F9817128ED}" type="presParOf" srcId="{FD8EFF64-6551-45AA-BDBA-F1788240AB9A}" destId="{76B4FB9F-1A24-4677-BADF-330D17B8689A}" srcOrd="1" destOrd="0" presId="urn:microsoft.com/office/officeart/2005/8/layout/list1"/>
    <dgm:cxn modelId="{F34485D6-D82B-4D3E-BC7F-1DBCA312C485}" type="presParOf" srcId="{DBB01039-FABD-4211-87E3-33035D634128}" destId="{D79DA149-00BC-47B9-8F50-3769EA074577}" srcOrd="13" destOrd="0" presId="urn:microsoft.com/office/officeart/2005/8/layout/list1"/>
    <dgm:cxn modelId="{88B27569-8943-4541-9304-0E91B4775581}" type="presParOf" srcId="{DBB01039-FABD-4211-87E3-33035D634128}" destId="{B8CCE0F1-FB33-49B8-B435-BF0874E5814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DAA1B5-6554-4AC9-89D3-1F5C28CBDCED}">
      <dsp:nvSpPr>
        <dsp:cNvPr id="0" name=""/>
        <dsp:cNvSpPr/>
      </dsp:nvSpPr>
      <dsp:spPr>
        <a:xfrm rot="10800000">
          <a:off x="184181" y="118861"/>
          <a:ext cx="7808699" cy="60122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549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Arial" pitchFamily="34" charset="0"/>
              <a:cs typeface="Arial" pitchFamily="34" charset="0"/>
            </a:rPr>
            <a:t>Гибкость</a:t>
          </a:r>
          <a:r>
            <a:rPr lang="ru-RU" sz="4800" kern="1200" dirty="0" smtClean="0"/>
            <a:t> </a:t>
          </a:r>
          <a:endParaRPr lang="ru-RU" sz="4800" kern="1200" dirty="0"/>
        </a:p>
      </dsp:txBody>
      <dsp:txXfrm rot="10800000">
        <a:off x="184181" y="118861"/>
        <a:ext cx="7808699" cy="601220"/>
      </dsp:txXfrm>
    </dsp:sp>
    <dsp:sp modelId="{7C384585-5F65-47CF-AAD7-C1AB648BF903}">
      <dsp:nvSpPr>
        <dsp:cNvPr id="0" name=""/>
        <dsp:cNvSpPr/>
      </dsp:nvSpPr>
      <dsp:spPr>
        <a:xfrm>
          <a:off x="0" y="1025"/>
          <a:ext cx="967737" cy="83127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30A165-4BDC-4C08-9450-22ADFFAE621D}">
      <dsp:nvSpPr>
        <dsp:cNvPr id="0" name=""/>
        <dsp:cNvSpPr/>
      </dsp:nvSpPr>
      <dsp:spPr>
        <a:xfrm rot="10800000">
          <a:off x="236637" y="1256688"/>
          <a:ext cx="7756325" cy="7449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549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Arial" pitchFamily="34" charset="0"/>
              <a:cs typeface="Arial" pitchFamily="34" charset="0"/>
            </a:rPr>
            <a:t>Модульность </a:t>
          </a:r>
          <a:endParaRPr lang="ru-RU" sz="3600" kern="1200" dirty="0">
            <a:latin typeface="Arial" pitchFamily="34" charset="0"/>
            <a:cs typeface="Arial" pitchFamily="34" charset="0"/>
          </a:endParaRPr>
        </a:p>
      </dsp:txBody>
      <dsp:txXfrm rot="10800000">
        <a:off x="236637" y="1256688"/>
        <a:ext cx="7756325" cy="744905"/>
      </dsp:txXfrm>
    </dsp:sp>
    <dsp:sp modelId="{10B859F7-4B1A-4B41-8F18-BE9EADD821F0}">
      <dsp:nvSpPr>
        <dsp:cNvPr id="0" name=""/>
        <dsp:cNvSpPr/>
      </dsp:nvSpPr>
      <dsp:spPr>
        <a:xfrm>
          <a:off x="111292" y="1143132"/>
          <a:ext cx="936783" cy="95564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72C62A-0D0A-4513-84F9-F1F003400A68}">
      <dsp:nvSpPr>
        <dsp:cNvPr id="0" name=""/>
        <dsp:cNvSpPr/>
      </dsp:nvSpPr>
      <dsp:spPr>
        <a:xfrm rot="10800000">
          <a:off x="236719" y="2554874"/>
          <a:ext cx="7756161" cy="73310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549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baseline="0" dirty="0" smtClean="0">
              <a:latin typeface="Arial" pitchFamily="34" charset="0"/>
              <a:cs typeface="Arial" pitchFamily="34" charset="0"/>
            </a:rPr>
            <a:t>Специализированный контроль качества обучения</a:t>
          </a:r>
          <a:endParaRPr lang="ru-RU" sz="3000" kern="1200" baseline="0" dirty="0">
            <a:latin typeface="Arial" pitchFamily="34" charset="0"/>
            <a:cs typeface="Arial" pitchFamily="34" charset="0"/>
          </a:endParaRPr>
        </a:p>
      </dsp:txBody>
      <dsp:txXfrm rot="10800000">
        <a:off x="236719" y="2554874"/>
        <a:ext cx="7756161" cy="733107"/>
      </dsp:txXfrm>
    </dsp:sp>
    <dsp:sp modelId="{0FD5CF69-695C-4D86-8E30-F0622CD76BBA}">
      <dsp:nvSpPr>
        <dsp:cNvPr id="0" name=""/>
        <dsp:cNvSpPr/>
      </dsp:nvSpPr>
      <dsp:spPr>
        <a:xfrm>
          <a:off x="138838" y="2363758"/>
          <a:ext cx="944237" cy="99322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02241F-D91B-4368-ABF4-1047C1D476D9}">
      <dsp:nvSpPr>
        <dsp:cNvPr id="0" name=""/>
        <dsp:cNvSpPr/>
      </dsp:nvSpPr>
      <dsp:spPr>
        <a:xfrm rot="10800000">
          <a:off x="0" y="3587365"/>
          <a:ext cx="7972387" cy="7878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549" tIns="114300" rIns="21336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baseline="0" dirty="0" smtClean="0">
              <a:latin typeface="Arial" pitchFamily="34" charset="0"/>
              <a:cs typeface="Arial" pitchFamily="34" charset="0"/>
            </a:rPr>
            <a:t>Специализированные  технологии и средства обучения</a:t>
          </a:r>
          <a:endParaRPr lang="ru-RU" sz="3000" kern="1200" baseline="0" dirty="0">
            <a:latin typeface="Arial" pitchFamily="34" charset="0"/>
            <a:cs typeface="Arial" pitchFamily="34" charset="0"/>
          </a:endParaRPr>
        </a:p>
      </dsp:txBody>
      <dsp:txXfrm rot="10800000">
        <a:off x="0" y="3587365"/>
        <a:ext cx="7972387" cy="787870"/>
      </dsp:txXfrm>
    </dsp:sp>
    <dsp:sp modelId="{13120720-C6C3-47E9-8907-31A48EAB1076}">
      <dsp:nvSpPr>
        <dsp:cNvPr id="0" name=""/>
        <dsp:cNvSpPr/>
      </dsp:nvSpPr>
      <dsp:spPr>
        <a:xfrm>
          <a:off x="0" y="3600403"/>
          <a:ext cx="858626" cy="75489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E91B21-A5E9-4287-B285-BF7055C42ACC}">
      <dsp:nvSpPr>
        <dsp:cNvPr id="0" name=""/>
        <dsp:cNvSpPr/>
      </dsp:nvSpPr>
      <dsp:spPr>
        <a:xfrm>
          <a:off x="0" y="809798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82DA03-08A2-46B2-A51E-970B20483C66}">
      <dsp:nvSpPr>
        <dsp:cNvPr id="0" name=""/>
        <dsp:cNvSpPr/>
      </dsp:nvSpPr>
      <dsp:spPr>
        <a:xfrm>
          <a:off x="442390" y="134102"/>
          <a:ext cx="5760720" cy="8964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Лица, желающие повысить свой уровень образования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442390" y="134102"/>
        <a:ext cx="5760720" cy="896433"/>
      </dsp:txXfrm>
    </dsp:sp>
    <dsp:sp modelId="{F8C49E84-5367-4478-A830-8FDEBEC17E3B}">
      <dsp:nvSpPr>
        <dsp:cNvPr id="0" name=""/>
        <dsp:cNvSpPr/>
      </dsp:nvSpPr>
      <dsp:spPr>
        <a:xfrm>
          <a:off x="0" y="1770457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5AED3E-E3F5-48E4-9C9D-13DA7560385C}">
      <dsp:nvSpPr>
        <dsp:cNvPr id="0" name=""/>
        <dsp:cNvSpPr/>
      </dsp:nvSpPr>
      <dsp:spPr>
        <a:xfrm>
          <a:off x="370385" y="1221014"/>
          <a:ext cx="5760720" cy="7388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Arial" pitchFamily="34" charset="0"/>
              <a:cs typeface="Arial" pitchFamily="34" charset="0"/>
            </a:rPr>
            <a:t>Дети и молодежь</a:t>
          </a:r>
          <a:endParaRPr lang="ru-RU" sz="2000" b="0" kern="1200" dirty="0">
            <a:latin typeface="Arial" pitchFamily="34" charset="0"/>
            <a:cs typeface="Arial" pitchFamily="34" charset="0"/>
          </a:endParaRPr>
        </a:p>
      </dsp:txBody>
      <dsp:txXfrm>
        <a:off x="370385" y="1221014"/>
        <a:ext cx="5760720" cy="738899"/>
      </dsp:txXfrm>
    </dsp:sp>
    <dsp:sp modelId="{020E3E6B-9B81-41E4-857F-02403FC36C2E}">
      <dsp:nvSpPr>
        <dsp:cNvPr id="0" name=""/>
        <dsp:cNvSpPr/>
      </dsp:nvSpPr>
      <dsp:spPr>
        <a:xfrm>
          <a:off x="0" y="2815608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156426-F6A4-4B41-8AD4-73398B31E06A}">
      <dsp:nvSpPr>
        <dsp:cNvPr id="0" name=""/>
        <dsp:cNvSpPr/>
      </dsp:nvSpPr>
      <dsp:spPr>
        <a:xfrm>
          <a:off x="411480" y="2198857"/>
          <a:ext cx="5760720" cy="823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Arial" pitchFamily="34" charset="0"/>
              <a:cs typeface="Arial" pitchFamily="34" charset="0"/>
            </a:rPr>
            <a:t>Студенты, территориально удаленные от образовательного центра</a:t>
          </a:r>
          <a:endParaRPr lang="ru-RU" sz="2000" b="0" kern="1200" dirty="0">
            <a:latin typeface="Arial" pitchFamily="34" charset="0"/>
            <a:cs typeface="Arial" pitchFamily="34" charset="0"/>
          </a:endParaRPr>
        </a:p>
      </dsp:txBody>
      <dsp:txXfrm>
        <a:off x="411480" y="2198857"/>
        <a:ext cx="5760720" cy="823390"/>
      </dsp:txXfrm>
    </dsp:sp>
    <dsp:sp modelId="{B8CCE0F1-FB33-49B8-B435-BF0874E58141}">
      <dsp:nvSpPr>
        <dsp:cNvPr id="0" name=""/>
        <dsp:cNvSpPr/>
      </dsp:nvSpPr>
      <dsp:spPr>
        <a:xfrm>
          <a:off x="0" y="4053156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B4FB9F-1A24-4677-BADF-330D17B8689A}">
      <dsp:nvSpPr>
        <dsp:cNvPr id="0" name=""/>
        <dsp:cNvSpPr/>
      </dsp:nvSpPr>
      <dsp:spPr>
        <a:xfrm>
          <a:off x="411078" y="3244008"/>
          <a:ext cx="5755094" cy="1015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Студенты, которые по каким-либо причинам не могут посещать занятия регулярно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411078" y="3244008"/>
        <a:ext cx="5755094" cy="1015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7364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Дистанционное обучение: основные термины и определения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7772400" cy="1199704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Педагогический совет</a:t>
            </a:r>
          </a:p>
          <a:p>
            <a:r>
              <a:rPr lang="ru-RU" dirty="0" smtClean="0"/>
              <a:t>16 ноября 2011год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Принцип базовых знаний</a:t>
            </a:r>
          </a:p>
          <a:p>
            <a:r>
              <a:rPr lang="ru-RU" sz="2800" b="1" dirty="0" smtClean="0"/>
              <a:t>Принцип интерактивности</a:t>
            </a:r>
          </a:p>
          <a:p>
            <a:r>
              <a:rPr lang="ru-RU" sz="2800" b="1" dirty="0" smtClean="0"/>
              <a:t>Принцип идентификации</a:t>
            </a:r>
          </a:p>
          <a:p>
            <a:r>
              <a:rPr lang="ru-RU" sz="2800" b="1" dirty="0" smtClean="0"/>
              <a:t>Принцип индивидуализации</a:t>
            </a:r>
          </a:p>
          <a:p>
            <a:r>
              <a:rPr lang="ru-RU" sz="2800" b="1" dirty="0" smtClean="0"/>
              <a:t>Принцип </a:t>
            </a:r>
            <a:r>
              <a:rPr lang="ru-RU" sz="2800" b="1" dirty="0" err="1" smtClean="0"/>
              <a:t>регламентности</a:t>
            </a:r>
            <a:r>
              <a:rPr lang="ru-RU" sz="2800" b="1" dirty="0" smtClean="0"/>
              <a:t> обучения</a:t>
            </a:r>
          </a:p>
          <a:p>
            <a:r>
              <a:rPr lang="ru-RU" sz="2800" b="1" dirty="0" smtClean="0"/>
              <a:t>Принцип педагогической целесообразности применения средств новых информационных технологий</a:t>
            </a:r>
          </a:p>
          <a:p>
            <a:r>
              <a:rPr lang="ru-RU" sz="2800" b="1" dirty="0" smtClean="0"/>
              <a:t>Принцип открытости и гибкости ДО</a:t>
            </a:r>
          </a:p>
          <a:p>
            <a:pPr lvl="0"/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cap="all" dirty="0" smtClean="0">
                <a:latin typeface="Arial" pitchFamily="34" charset="0"/>
                <a:cs typeface="Arial" pitchFamily="34" charset="0"/>
              </a:rPr>
              <a:t>Специфические Принципы ДО</a:t>
            </a:r>
            <a:endParaRPr lang="ru-RU" sz="3200" cap="al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435280" cy="511602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2800" dirty="0" smtClean="0">
                <a:latin typeface="Arial" pitchFamily="34" charset="0"/>
                <a:cs typeface="Arial" pitchFamily="34" charset="0"/>
              </a:rPr>
              <a:t>Сужение потенциальной аудитории учащихся, которое объясняется отсутствием технической возможности включения в учебный процесс (компьютер, Интернет-связь); </a:t>
            </a:r>
          </a:p>
          <a:p>
            <a:pPr lvl="0"/>
            <a:r>
              <a:rPr lang="ru-RU" sz="2800" dirty="0" smtClean="0">
                <a:latin typeface="Arial" pitchFamily="34" charset="0"/>
                <a:cs typeface="Arial" pitchFamily="34" charset="0"/>
              </a:rPr>
              <a:t>Обязательность компьютерной подготовки как необходимого условия вхождения в систему дистанционного образования; </a:t>
            </a:r>
          </a:p>
          <a:p>
            <a:pPr lvl="0"/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Неадаптированность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учебно-методических комплексов к учебным курсам дистанционного образования (в частности электронных учебных пособий). </a:t>
            </a:r>
          </a:p>
          <a:p>
            <a:pPr lvl="0"/>
            <a:r>
              <a:rPr lang="ru-RU" sz="2800" dirty="0" smtClean="0">
                <a:latin typeface="Arial" pitchFamily="34" charset="0"/>
                <a:cs typeface="Arial" pitchFamily="34" charset="0"/>
              </a:rPr>
              <a:t>Недостаточная разработанность систем администрирования учебного процесса и, как результат, снижение качества дистанционного образования в сравнении с очным обучением. </a:t>
            </a:r>
          </a:p>
          <a:p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cap="all" dirty="0" smtClean="0">
                <a:latin typeface="Arial" pitchFamily="34" charset="0"/>
                <a:cs typeface="Arial" pitchFamily="34" charset="0"/>
              </a:rPr>
              <a:t>Недостатки ДО</a:t>
            </a:r>
            <a:endParaRPr lang="ru-RU" sz="3200" cap="al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cap="all" dirty="0" smtClean="0">
                <a:latin typeface="Arial" pitchFamily="34" charset="0"/>
                <a:cs typeface="Arial" pitchFamily="34" charset="0"/>
              </a:rPr>
              <a:t>Современные проблемы ДО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Нормативно-правовая область </a:t>
            </a:r>
            <a:endParaRPr lang="ru-RU" sz="2800" dirty="0" smtClean="0"/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Педагогическая область</a:t>
            </a:r>
          </a:p>
          <a:p>
            <a:pPr eaLnBrk="1" hangingPunct="1">
              <a:defRPr/>
            </a:pPr>
            <a:r>
              <a:rPr lang="ru-RU" sz="2800" b="1" dirty="0" smtClean="0"/>
              <a:t>Техническая область</a:t>
            </a:r>
          </a:p>
          <a:p>
            <a:pPr eaLnBrk="1" hangingPunct="1">
              <a:defRPr/>
            </a:pPr>
            <a:r>
              <a:rPr lang="ru-RU" sz="2800" b="1" dirty="0" smtClean="0"/>
              <a:t>Психологическая область</a:t>
            </a:r>
          </a:p>
          <a:p>
            <a:pPr eaLnBrk="1" hangingPunct="1">
              <a:defRPr/>
            </a:pPr>
            <a:r>
              <a:rPr lang="ru-RU" sz="2800" b="1" dirty="0" smtClean="0"/>
              <a:t>Эргономическая область</a:t>
            </a:r>
          </a:p>
          <a:p>
            <a:pPr eaLnBrk="1" hangingPunct="1">
              <a:defRPr/>
            </a:pPr>
            <a:r>
              <a:rPr lang="ru-RU" sz="2800" b="1" dirty="0" smtClean="0"/>
              <a:t>Экономическая и финансовая область</a:t>
            </a:r>
          </a:p>
          <a:p>
            <a:pPr eaLnBrk="1" hangingPunct="1">
              <a:defRPr/>
            </a:pPr>
            <a:r>
              <a:rPr lang="ru-RU" sz="2800" b="1" dirty="0" smtClean="0"/>
              <a:t>Социальная</a:t>
            </a:r>
          </a:p>
          <a:p>
            <a:pPr eaLnBrk="1" hangingPunct="1">
              <a:defRPr/>
            </a:pPr>
            <a:r>
              <a:rPr lang="ru-RU" sz="2800" b="1" dirty="0" smtClean="0"/>
              <a:t>Информационная безопасность</a:t>
            </a:r>
          </a:p>
          <a:p>
            <a:pPr eaLnBrk="1" hangingPunct="1">
              <a:defRPr/>
            </a:pPr>
            <a:r>
              <a:rPr lang="ru-RU" sz="2800" b="1" dirty="0" smtClean="0"/>
              <a:t>Оценка качества</a:t>
            </a:r>
          </a:p>
          <a:p>
            <a:pPr>
              <a:defRPr/>
            </a:pPr>
            <a:endParaRPr lang="ru-RU" sz="2800" dirty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3174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39028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СИСТЕМА ДИСТАНЦИОННОГО ОБУЧЕНИЯ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200400" y="1905000"/>
            <a:ext cx="27432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sy="-50000" kx="-2453608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</a:rPr>
              <a:t>Система обучения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09600" y="3124200"/>
            <a:ext cx="35052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1">
              <a:schemeClr val="bg2"/>
            </a:prstShdw>
          </a:effectLst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</a:rPr>
              <a:t>Проектирование модели ДО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029200" y="3048000"/>
            <a:ext cx="35052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2">
              <a:schemeClr val="bg2"/>
            </a:prstShdw>
          </a:effectLst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</a:rPr>
              <a:t>Учебный процесс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1752600" y="4114800"/>
            <a:ext cx="14478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Концепция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33400" y="4800600"/>
            <a:ext cx="1143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latin typeface="Times New Roman" pitchFamily="18" charset="0"/>
              </a:rPr>
              <a:t>Цели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57200" y="5334000"/>
            <a:ext cx="18288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latin typeface="Times New Roman" pitchFamily="18" charset="0"/>
              </a:rPr>
              <a:t>Содержание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533400" y="6019800"/>
            <a:ext cx="16002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latin typeface="Times New Roman" pitchFamily="18" charset="0"/>
              </a:rPr>
              <a:t>Методы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2362200" y="4800600"/>
            <a:ext cx="20574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latin typeface="Times New Roman" pitchFamily="18" charset="0"/>
              </a:rPr>
              <a:t>Средства обучения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2895600" y="5638800"/>
            <a:ext cx="19050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latin typeface="Times New Roman" pitchFamily="18" charset="0"/>
              </a:rPr>
              <a:t>Организационные </a:t>
            </a:r>
          </a:p>
          <a:p>
            <a:pPr algn="ctr"/>
            <a:r>
              <a:rPr lang="ru-RU" b="1">
                <a:latin typeface="Times New Roman" pitchFamily="18" charset="0"/>
              </a:rPr>
              <a:t>формы</a:t>
            </a:r>
          </a:p>
        </p:txBody>
      </p:sp>
      <p:sp>
        <p:nvSpPr>
          <p:cNvPr id="40972" name="Oval 12"/>
          <p:cNvSpPr>
            <a:spLocks noChangeArrowheads="1"/>
          </p:cNvSpPr>
          <p:nvPr/>
        </p:nvSpPr>
        <p:spPr bwMode="auto">
          <a:xfrm>
            <a:off x="6248400" y="3962400"/>
            <a:ext cx="1219200" cy="1981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Модель </a:t>
            </a:r>
          </a:p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системы</a:t>
            </a:r>
          </a:p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обучения</a:t>
            </a:r>
          </a:p>
        </p:txBody>
      </p:sp>
      <p:sp>
        <p:nvSpPr>
          <p:cNvPr id="40973" name="AutoShape 13"/>
          <p:cNvSpPr>
            <a:spLocks noChangeArrowheads="1"/>
          </p:cNvSpPr>
          <p:nvPr/>
        </p:nvSpPr>
        <p:spPr bwMode="auto">
          <a:xfrm>
            <a:off x="4495800" y="4648200"/>
            <a:ext cx="1752600" cy="762000"/>
          </a:xfrm>
          <a:prstGeom prst="wedgeRoundRectCallout">
            <a:avLst>
              <a:gd name="adj1" fmla="val 72375"/>
              <a:gd name="adj2" fmla="val 105000"/>
              <a:gd name="adj3" fmla="val 16667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Деятельность учителя</a:t>
            </a:r>
          </a:p>
        </p:txBody>
      </p:sp>
      <p:sp>
        <p:nvSpPr>
          <p:cNvPr id="40974" name="AutoShape 14"/>
          <p:cNvSpPr>
            <a:spLocks noChangeArrowheads="1"/>
          </p:cNvSpPr>
          <p:nvPr/>
        </p:nvSpPr>
        <p:spPr bwMode="auto">
          <a:xfrm>
            <a:off x="7467600" y="4495800"/>
            <a:ext cx="1905000" cy="914400"/>
          </a:xfrm>
          <a:prstGeom prst="wedgeRoundRectCallout">
            <a:avLst>
              <a:gd name="adj1" fmla="val -63583"/>
              <a:gd name="adj2" fmla="val 956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</a:rPr>
              <a:t>Деятельность учащихся</a:t>
            </a:r>
          </a:p>
        </p:txBody>
      </p:sp>
      <p:sp>
        <p:nvSpPr>
          <p:cNvPr id="15375" name="AutoShape 15"/>
          <p:cNvSpPr>
            <a:spLocks noChangeArrowheads="1"/>
          </p:cNvSpPr>
          <p:nvPr/>
        </p:nvSpPr>
        <p:spPr bwMode="auto">
          <a:xfrm>
            <a:off x="2514600" y="2133600"/>
            <a:ext cx="685800" cy="914400"/>
          </a:xfrm>
          <a:prstGeom prst="curvedRightArrow">
            <a:avLst>
              <a:gd name="adj1" fmla="val 26667"/>
              <a:gd name="adj2" fmla="val 53333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6" name="AutoShape 16"/>
          <p:cNvSpPr>
            <a:spLocks noChangeArrowheads="1"/>
          </p:cNvSpPr>
          <p:nvPr/>
        </p:nvSpPr>
        <p:spPr bwMode="auto">
          <a:xfrm>
            <a:off x="6019800" y="2209800"/>
            <a:ext cx="762000" cy="762000"/>
          </a:xfrm>
          <a:prstGeom prst="curvedLeftArrow">
            <a:avLst>
              <a:gd name="adj1" fmla="val 20000"/>
              <a:gd name="adj2" fmla="val 40000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>
            <a:off x="2438400" y="3733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 flipH="1">
            <a:off x="1143000" y="43434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3200400" y="43434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11430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>
            <a:off x="1143000" y="571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>
            <a:off x="34290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1676400" y="49530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>
            <a:off x="1676400" y="51054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 flipH="1">
            <a:off x="304800" y="434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304800" y="43434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>
            <a:off x="304800" y="6248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304800" y="4876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>
            <a:off x="304800" y="5486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>
            <a:off x="381000" y="6248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91" name="Line 31"/>
          <p:cNvSpPr>
            <a:spLocks noChangeShapeType="1"/>
          </p:cNvSpPr>
          <p:nvPr/>
        </p:nvSpPr>
        <p:spPr bwMode="auto">
          <a:xfrm flipH="1">
            <a:off x="5334000" y="3657600"/>
            <a:ext cx="1371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>
            <a:off x="6705600" y="3657600"/>
            <a:ext cx="1371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6705600" y="3657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7793037" cy="9361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МОДЕЛИ ДИСТАНЦИОННОГО ОБУЧЕНИЯ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676400" y="1524000"/>
            <a:ext cx="5410200" cy="8382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189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</a:rPr>
              <a:t>Интеграция очного и </a:t>
            </a:r>
          </a:p>
          <a:p>
            <a:pPr algn="ctr">
              <a:defRPr/>
            </a:pPr>
            <a:r>
              <a:rPr lang="ru-RU" sz="2400" b="1" dirty="0">
                <a:latin typeface="Times New Roman" pitchFamily="18" charset="0"/>
              </a:rPr>
              <a:t>дистанционного обучения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676400" y="2590800"/>
            <a:ext cx="5410200" cy="9144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189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Сетевое обучение</a:t>
            </a:r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838200" y="3962400"/>
            <a:ext cx="2971800" cy="762000"/>
          </a:xfrm>
          <a:prstGeom prst="wedgeRectCallout">
            <a:avLst>
              <a:gd name="adj1" fmla="val 66667"/>
              <a:gd name="adj2" fmla="val -108125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Автономные курсы</a:t>
            </a:r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4343400" y="3962400"/>
            <a:ext cx="3124200" cy="762000"/>
          </a:xfrm>
          <a:prstGeom prst="wedgeRectCallout">
            <a:avLst>
              <a:gd name="adj1" fmla="val -50204"/>
              <a:gd name="adj2" fmla="val -100208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Информационно-образовательная среда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1447800" y="5105400"/>
            <a:ext cx="6172200" cy="5334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189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Дистанционное обучение и кейс-технологии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1600200" y="5867400"/>
            <a:ext cx="5867400" cy="7620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189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Дистанционное обучение на базе </a:t>
            </a:r>
          </a:p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видеоконференций, интерактивного видео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ИНТЕГРАЦИЯ ОЧНОГО И ДИСТАНЦИОННОГО ОБУЧЕНИЯ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1676400" y="1676400"/>
            <a:ext cx="5943600" cy="8382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y="-50000" kx="-2453608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>
                <a:latin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</a:rPr>
              <a:t>ИНТЕГРАЦИЯ ОЧНОГО И</a:t>
            </a:r>
          </a:p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ДИСТАНЦИОННОГО ОБУЧЕНИЯ</a:t>
            </a:r>
          </a:p>
        </p:txBody>
      </p:sp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762000" y="3581400"/>
            <a:ext cx="2971800" cy="762000"/>
          </a:xfrm>
          <a:prstGeom prst="wedgeRectCallout">
            <a:avLst>
              <a:gd name="adj1" fmla="val 68375"/>
              <a:gd name="adj2" fmla="val -132708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Базовое обучение - очное</a:t>
            </a:r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5867400" y="3581400"/>
            <a:ext cx="3048000" cy="762000"/>
          </a:xfrm>
          <a:prstGeom prst="wedgeRectCallout">
            <a:avLst>
              <a:gd name="adj1" fmla="val -74009"/>
              <a:gd name="adj2" fmla="val -135208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Базовое обучение - дистанционно</a:t>
            </a:r>
          </a:p>
        </p:txBody>
      </p:sp>
      <p:sp>
        <p:nvSpPr>
          <p:cNvPr id="43014" name="AutoShape 6"/>
          <p:cNvSpPr>
            <a:spLocks noChangeArrowheads="1"/>
          </p:cNvSpPr>
          <p:nvPr/>
        </p:nvSpPr>
        <p:spPr bwMode="auto">
          <a:xfrm>
            <a:off x="3657600" y="5486400"/>
            <a:ext cx="2971800" cy="838200"/>
          </a:xfrm>
          <a:prstGeom prst="wedgeRectCallout">
            <a:avLst>
              <a:gd name="adj1" fmla="val -8653"/>
              <a:gd name="adj2" fmla="val -35663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Базовое обучение - дистанционно</a:t>
            </a:r>
          </a:p>
        </p:txBody>
      </p:sp>
      <p:sp>
        <p:nvSpPr>
          <p:cNvPr id="43015" name="AutoShape 7"/>
          <p:cNvSpPr>
            <a:spLocks noChangeArrowheads="1"/>
          </p:cNvSpPr>
          <p:nvPr/>
        </p:nvSpPr>
        <p:spPr bwMode="auto">
          <a:xfrm>
            <a:off x="457200" y="4953000"/>
            <a:ext cx="2133600" cy="1066800"/>
          </a:xfrm>
          <a:prstGeom prst="wedgeRoundRectCallout">
            <a:avLst>
              <a:gd name="adj1" fmla="val 30134"/>
              <a:gd name="adj2" fmla="val -99403"/>
              <a:gd name="adj3" fmla="val 16667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Отдельные виды деятельности - дистанционно</a:t>
            </a:r>
          </a:p>
        </p:txBody>
      </p:sp>
      <p:sp>
        <p:nvSpPr>
          <p:cNvPr id="43016" name="AutoShape 8"/>
          <p:cNvSpPr>
            <a:spLocks noChangeArrowheads="1"/>
          </p:cNvSpPr>
          <p:nvPr/>
        </p:nvSpPr>
        <p:spPr bwMode="auto">
          <a:xfrm>
            <a:off x="6629400" y="4800600"/>
            <a:ext cx="2514600" cy="685800"/>
          </a:xfrm>
          <a:prstGeom prst="wedgeRoundRectCallout">
            <a:avLst>
              <a:gd name="adj1" fmla="val -6880"/>
              <a:gd name="adj2" fmla="val -116667"/>
              <a:gd name="adj3" fmla="val 16667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Очные семинары, обзорные лекции</a:t>
            </a:r>
          </a:p>
        </p:txBody>
      </p:sp>
      <p:sp>
        <p:nvSpPr>
          <p:cNvPr id="43017" name="AutoShape 9"/>
          <p:cNvSpPr>
            <a:spLocks noChangeArrowheads="1"/>
          </p:cNvSpPr>
          <p:nvPr/>
        </p:nvSpPr>
        <p:spPr bwMode="auto">
          <a:xfrm>
            <a:off x="7086600" y="5791200"/>
            <a:ext cx="2057400" cy="1066800"/>
          </a:xfrm>
          <a:prstGeom prst="wedgeRoundRectCallout">
            <a:avLst>
              <a:gd name="adj1" fmla="val -73227"/>
              <a:gd name="adj2" fmla="val -33185"/>
              <a:gd name="adj3" fmla="val 16667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</a:rPr>
              <a:t>Очный </a:t>
            </a:r>
            <a:r>
              <a:rPr lang="ru-RU" b="1" dirty="0" smtClean="0">
                <a:latin typeface="Times New Roman" pitchFamily="18" charset="0"/>
              </a:rPr>
              <a:t>краткосрочный</a:t>
            </a:r>
          </a:p>
          <a:p>
            <a:pPr algn="ctr">
              <a:defRPr/>
            </a:pPr>
            <a:r>
              <a:rPr lang="ru-RU" b="1" dirty="0" smtClean="0">
                <a:latin typeface="Times New Roman" pitchFamily="18" charset="0"/>
              </a:rPr>
              <a:t>к</a:t>
            </a:r>
            <a:r>
              <a:rPr lang="ru-RU" b="1" dirty="0" smtClean="0">
                <a:latin typeface="Times New Roman" pitchFamily="18" charset="0"/>
              </a:rPr>
              <a:t>урс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77628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СЕТЕВОЙ КУРС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505200" y="2438400"/>
            <a:ext cx="2057400" cy="1112838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flatTx/>
          </a:bodyPr>
          <a:lstStyle/>
          <a:p>
            <a:pPr eaLnBrk="0" hangingPunct="0"/>
            <a:r>
              <a:rPr lang="ru-RU" sz="2000" b="1" dirty="0">
                <a:latin typeface="Times New Roman" pitchFamily="18" charset="0"/>
              </a:rPr>
              <a:t>Курс  ДО Электронный учебник.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1143000" y="1158875"/>
            <a:ext cx="1905000" cy="5937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Общие сведения о курсе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04800" y="1958975"/>
            <a:ext cx="2438400" cy="9366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Информационно-справочные материалы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152400" y="3124200"/>
            <a:ext cx="2667000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Практические, лабораторные работы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228600" y="4114800"/>
            <a:ext cx="2590800" cy="8382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Задания (индивидуальные, групповые)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228600" y="5562600"/>
            <a:ext cx="2667000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Контрольные задания, тесты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6248400" y="1219200"/>
            <a:ext cx="22098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Личные дела студентов</a:t>
            </a: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6172200" y="2362200"/>
            <a:ext cx="24384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Документация учебного процесса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6096000" y="3505200"/>
            <a:ext cx="2743200" cy="3429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Телеконференции</a:t>
            </a: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6172200" y="4267200"/>
            <a:ext cx="2667000" cy="3429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Текущие объявления</a:t>
            </a: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6629400" y="5029200"/>
            <a:ext cx="1485900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Форумы,</a:t>
            </a:r>
          </a:p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Чаты</a:t>
            </a:r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6553200" y="5943600"/>
            <a:ext cx="2133600" cy="5334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Веб-квесты, веб-сайты</a:t>
            </a:r>
          </a:p>
        </p:txBody>
      </p:sp>
      <p:sp>
        <p:nvSpPr>
          <p:cNvPr id="46095" name="Rectangle 15"/>
          <p:cNvSpPr>
            <a:spLocks noChangeArrowheads="1"/>
          </p:cNvSpPr>
          <p:nvPr/>
        </p:nvSpPr>
        <p:spPr bwMode="auto">
          <a:xfrm>
            <a:off x="3124200" y="5410200"/>
            <a:ext cx="31242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sy="50000" kx="-2453608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Совместная деятельность учащихся</a:t>
            </a:r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>
            <a:off x="3048000" y="1447800"/>
            <a:ext cx="762000" cy="990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>
            <a:off x="2743200" y="2514600"/>
            <a:ext cx="685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2819400" y="3429000"/>
            <a:ext cx="533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 flipV="1">
            <a:off x="2819400" y="3810000"/>
            <a:ext cx="762000" cy="838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 flipV="1">
            <a:off x="2895600" y="3733800"/>
            <a:ext cx="1143000" cy="1828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 flipV="1">
            <a:off x="4495800" y="3657600"/>
            <a:ext cx="0" cy="1752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6" name="AutoShape 22"/>
          <p:cNvSpPr>
            <a:spLocks noChangeArrowheads="1"/>
          </p:cNvSpPr>
          <p:nvPr/>
        </p:nvSpPr>
        <p:spPr bwMode="auto">
          <a:xfrm>
            <a:off x="7391400" y="1981200"/>
            <a:ext cx="76200" cy="381000"/>
          </a:xfrm>
          <a:prstGeom prst="upDown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27" name="AutoShape 23"/>
          <p:cNvSpPr>
            <a:spLocks noChangeArrowheads="1"/>
          </p:cNvSpPr>
          <p:nvPr/>
        </p:nvSpPr>
        <p:spPr bwMode="auto">
          <a:xfrm>
            <a:off x="5410200" y="3733800"/>
            <a:ext cx="685800" cy="1752600"/>
          </a:xfrm>
          <a:prstGeom prst="curvedRightArrow">
            <a:avLst>
              <a:gd name="adj1" fmla="val 51111"/>
              <a:gd name="adj2" fmla="val 102222"/>
              <a:gd name="adj3" fmla="val 33333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 flipH="1">
            <a:off x="6248400" y="5410200"/>
            <a:ext cx="381000" cy="152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>
            <a:off x="6324600" y="6172200"/>
            <a:ext cx="2286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triangle" w="sm" len="sm"/>
            <a:tailEnd type="triangle" w="sm" len="sm"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14313"/>
            <a:ext cx="8764463" cy="100488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ИНФОРМАЦИОННО-ОБРАЗОВАТЕЛЬНАЯ СРЕДА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981200" y="1676400"/>
            <a:ext cx="4732338" cy="9144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prstShdw prst="shdw16">
              <a:schemeClr val="folHlink"/>
            </a:prstShdw>
          </a:effectLst>
        </p:spPr>
        <p:txBody>
          <a:bodyPr/>
          <a:lstStyle/>
          <a:p>
            <a:pPr algn="ctr" eaLnBrk="0" hangingPunct="0"/>
            <a:r>
              <a:rPr lang="ru-RU" sz="1600" b="1">
                <a:latin typeface="Times New Roman" pitchFamily="18" charset="0"/>
              </a:rPr>
              <a:t>ИНФОРМАЦИОННО-ОБРАЗОВАТЕЛЬНАЯ СРЕДА ВУЗА</a:t>
            </a:r>
          </a:p>
          <a:p>
            <a:pPr algn="ctr" eaLnBrk="0" hangingPunct="0"/>
            <a:r>
              <a:rPr lang="ru-RU" sz="1600" b="1">
                <a:latin typeface="Times New Roman" pitchFamily="18" charset="0"/>
              </a:rPr>
              <a:t>(ВИРТУАЛЬНАЯ КАФЕДРА)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81000" y="2819400"/>
            <a:ext cx="2286000" cy="8382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Учебный процесс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4038600" y="2895600"/>
            <a:ext cx="4419600" cy="7620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Информационно-методическое </a:t>
            </a:r>
          </a:p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обеспечение учебного процесса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304800" y="3962400"/>
            <a:ext cx="2286000" cy="6096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Курсы,</a:t>
            </a:r>
          </a:p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электронный учебник</a:t>
            </a: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4191000" y="3962400"/>
            <a:ext cx="1524000" cy="3429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eaLnBrk="0" hangingPunct="0">
              <a:defRPr/>
            </a:pPr>
            <a:r>
              <a:rPr lang="ru-RU" b="1">
                <a:latin typeface="Times New Roman" pitchFamily="18" charset="0"/>
              </a:rPr>
              <a:t>Медиатека</a:t>
            </a: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5943600" y="3962400"/>
            <a:ext cx="2971800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Виртуальные библиотеки</a:t>
            </a:r>
          </a:p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(по предметам)</a:t>
            </a:r>
          </a:p>
        </p:txBody>
      </p:sp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228600" y="4800600"/>
            <a:ext cx="28194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spcBef>
                <a:spcPts val="500"/>
              </a:spcBef>
              <a:spcAft>
                <a:spcPts val="500"/>
              </a:spcAft>
              <a:defRPr/>
            </a:pPr>
            <a:r>
              <a:rPr lang="ru-RU" b="1">
                <a:latin typeface="Times New Roman" pitchFamily="18" charset="0"/>
              </a:rPr>
              <a:t>Лабораторные работы, практикумы</a:t>
            </a: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4191000" y="4724400"/>
            <a:ext cx="4038600" cy="381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Телеконференции (on-line, off-line)</a:t>
            </a:r>
          </a:p>
        </p:txBody>
      </p: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381000" y="5715000"/>
            <a:ext cx="1295400" cy="381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eaLnBrk="0" hangingPunct="0">
              <a:spcBef>
                <a:spcPts val="500"/>
              </a:spcBef>
              <a:spcAft>
                <a:spcPts val="500"/>
              </a:spcAft>
              <a:defRPr/>
            </a:pPr>
            <a:r>
              <a:rPr lang="ru-RU" b="1">
                <a:latin typeface="Times New Roman" pitchFamily="18" charset="0"/>
              </a:rPr>
              <a:t>Проекты</a:t>
            </a:r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4343400" y="5334000"/>
            <a:ext cx="3810000" cy="3524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Образовательные Веб-квесты</a:t>
            </a:r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4343400" y="5943600"/>
            <a:ext cx="3810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Электронная база данных ресурсов Интернет</a:t>
            </a:r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1981200" y="5791200"/>
            <a:ext cx="762000" cy="3810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Тесты</a:t>
            </a:r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457200" y="6400800"/>
            <a:ext cx="1600200" cy="4572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y="50000" kx="-2453608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Форум</a:t>
            </a:r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2590800" y="6400800"/>
            <a:ext cx="1371600" cy="4572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y="50000" kx="-2453608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Чат</a:t>
            </a:r>
          </a:p>
        </p:txBody>
      </p:sp>
      <p:sp>
        <p:nvSpPr>
          <p:cNvPr id="22545" name="AutoShape 17"/>
          <p:cNvSpPr>
            <a:spLocks noChangeArrowheads="1"/>
          </p:cNvSpPr>
          <p:nvPr/>
        </p:nvSpPr>
        <p:spPr bwMode="auto">
          <a:xfrm>
            <a:off x="2667000" y="3200400"/>
            <a:ext cx="1371600" cy="304800"/>
          </a:xfrm>
          <a:prstGeom prst="leftRightArrow">
            <a:avLst>
              <a:gd name="adj1" fmla="val 50000"/>
              <a:gd name="adj2" fmla="val 900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6" name="AutoShape 18"/>
          <p:cNvSpPr>
            <a:spLocks noChangeArrowheads="1"/>
          </p:cNvSpPr>
          <p:nvPr/>
        </p:nvSpPr>
        <p:spPr bwMode="auto">
          <a:xfrm>
            <a:off x="1752600" y="5562600"/>
            <a:ext cx="228600" cy="381000"/>
          </a:xfrm>
          <a:custGeom>
            <a:avLst/>
            <a:gdLst>
              <a:gd name="T0" fmla="*/ 135491975 w 21600"/>
              <a:gd name="T1" fmla="*/ 0 h 21600"/>
              <a:gd name="T2" fmla="*/ 0 w 21600"/>
              <a:gd name="T3" fmla="*/ 1493557278 h 21600"/>
              <a:gd name="T4" fmla="*/ 135491975 w 21600"/>
              <a:gd name="T5" fmla="*/ 1792191178 h 21600"/>
              <a:gd name="T6" fmla="*/ 270983951 w 21600"/>
              <a:gd name="T7" fmla="*/ 149355727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47" name="AutoShape 19"/>
          <p:cNvSpPr>
            <a:spLocks noChangeArrowheads="1"/>
          </p:cNvSpPr>
          <p:nvPr/>
        </p:nvSpPr>
        <p:spPr bwMode="auto">
          <a:xfrm>
            <a:off x="2590800" y="4191000"/>
            <a:ext cx="1066800" cy="609600"/>
          </a:xfrm>
          <a:prstGeom prst="curvedLeftArrow">
            <a:avLst>
              <a:gd name="adj1" fmla="val 20000"/>
              <a:gd name="adj2" fmla="val 40000"/>
              <a:gd name="adj3" fmla="val 58333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СЕТЕВОЕ ОБУЧЕНИЕ + КЕЙС-ТЕХНОЛОГИИ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609600" y="2209800"/>
            <a:ext cx="2133600" cy="7620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y="-50000" kx="2453608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КЕЙС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343400" y="1828800"/>
            <a:ext cx="3505200" cy="6858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Индивидуальные задания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4343400" y="2895600"/>
            <a:ext cx="3581400" cy="6858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Задания для малых групп</a:t>
            </a: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4419600" y="4038600"/>
            <a:ext cx="1905000" cy="4572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Консультации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838200" y="5181600"/>
            <a:ext cx="1905000" cy="5334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prstShdw prst="shdw11">
              <a:schemeClr val="folHlink"/>
            </a:prstShdw>
          </a:effectLst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</a:rPr>
              <a:t>Форум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3352800" y="5105400"/>
            <a:ext cx="990600" cy="5334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prstShdw prst="shdw13" dist="53882" dir="13500000">
              <a:schemeClr val="folHlink"/>
            </a:prstShdw>
          </a:effectLst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</a:rPr>
              <a:t>Чат</a:t>
            </a:r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4876800" y="5029200"/>
            <a:ext cx="2819400" cy="5334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y="50000" kx="-2453608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>
                <a:latin typeface="Times New Roman" pitchFamily="18" charset="0"/>
              </a:rPr>
              <a:t>Телеконференции</a:t>
            </a:r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762000" y="3962400"/>
            <a:ext cx="2133600" cy="7620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Библиотека, </a:t>
            </a:r>
          </a:p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медиатека</a:t>
            </a:r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6705600" y="4038600"/>
            <a:ext cx="1828800" cy="4572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Проекты</a:t>
            </a:r>
          </a:p>
        </p:txBody>
      </p:sp>
      <p:cxnSp>
        <p:nvCxnSpPr>
          <p:cNvPr id="24588" name="AutoShape 12"/>
          <p:cNvCxnSpPr>
            <a:cxnSpLocks noChangeShapeType="1"/>
            <a:stCxn id="56324" idx="1"/>
            <a:endCxn id="56326" idx="1"/>
          </p:cNvCxnSpPr>
          <p:nvPr/>
        </p:nvCxnSpPr>
        <p:spPr bwMode="auto">
          <a:xfrm rot="10800000" flipH="1" flipV="1">
            <a:off x="4343400" y="2171700"/>
            <a:ext cx="76200" cy="2095500"/>
          </a:xfrm>
          <a:prstGeom prst="curvedConnector3">
            <a:avLst>
              <a:gd name="adj1" fmla="val -1095838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24589" name="AutoShape 13"/>
          <p:cNvCxnSpPr>
            <a:cxnSpLocks noChangeShapeType="1"/>
            <a:stCxn id="56324" idx="3"/>
            <a:endCxn id="56331" idx="3"/>
          </p:cNvCxnSpPr>
          <p:nvPr/>
        </p:nvCxnSpPr>
        <p:spPr bwMode="auto">
          <a:xfrm>
            <a:off x="7848600" y="2171700"/>
            <a:ext cx="685800" cy="2095500"/>
          </a:xfrm>
          <a:prstGeom prst="bentConnector3">
            <a:avLst>
              <a:gd name="adj1" fmla="val 133333"/>
            </a:avLst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sm" len="sm"/>
          </a:ln>
        </p:spPr>
      </p:cxnSp>
      <p:sp>
        <p:nvSpPr>
          <p:cNvPr id="24590" name="Line 14"/>
          <p:cNvSpPr>
            <a:spLocks noChangeShapeType="1"/>
          </p:cNvSpPr>
          <p:nvPr/>
        </p:nvSpPr>
        <p:spPr bwMode="auto">
          <a:xfrm flipH="1">
            <a:off x="8001000" y="3200400"/>
            <a:ext cx="7620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5257800" y="2590800"/>
            <a:ext cx="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5257800" y="3657600"/>
            <a:ext cx="0" cy="381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1828800" y="3352800"/>
            <a:ext cx="0" cy="609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94" name="Line 18"/>
          <p:cNvSpPr>
            <a:spLocks noChangeShapeType="1"/>
          </p:cNvSpPr>
          <p:nvPr/>
        </p:nvSpPr>
        <p:spPr bwMode="auto">
          <a:xfrm>
            <a:off x="2743200" y="5410200"/>
            <a:ext cx="533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>
            <a:off x="4343400" y="5334000"/>
            <a:ext cx="533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cap="all" dirty="0" err="1" smtClean="0">
                <a:latin typeface="Arial" pitchFamily="34" charset="0"/>
                <a:cs typeface="Arial" pitchFamily="34" charset="0"/>
              </a:rPr>
              <a:t>Кейсовая</a:t>
            </a:r>
            <a:r>
              <a:rPr lang="ru-RU" sz="3200" cap="all" dirty="0" smtClean="0">
                <a:latin typeface="Arial" pitchFamily="34" charset="0"/>
                <a:cs typeface="Arial" pitchFamily="34" charset="0"/>
              </a:rPr>
              <a:t> технология </a:t>
            </a:r>
            <a:endParaRPr lang="ru-RU" sz="3200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ДОТ, основанная на предоставлении обучающимся информационных образовательных ресурсов в виде специализированных наборов учебно-методических комплексов, предназначенных для самостоятельного изучения (кейсов) с использованием различных видов носителей информации. Доставка материалов обучающимся осуществляется любыми приемлемыми для организации учебного процесса способами. Телекоммуникационные средства применяются для обеспечения взаимодействия обучающихся с преподавателем и между собой, а также для обеспечения их дополнительными информационными ресурсами. Существенная роль отводится организации аудиторных занятий (консультаций), проводимых специально подготовленным преподавателем.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Это комплекс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образовательных услуг, предоставляемых широким слоям населения в стране и за рубежом с помощью специализированной образовательной среды, основанной на использовании новейших информационных технологий, обеспечивающих обмен учебной информацией на расстоянии (спутниковое телевидение, компьютерная связь и т.д.).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"Концепции создания и развития единой системы дистанционного образования в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России«</a:t>
            </a:r>
          </a:p>
          <a:p>
            <a:pPr algn="just">
              <a:buNone/>
            </a:pP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Это образование, реализуемое посредством дистанционного обучения.</a:t>
            </a:r>
          </a:p>
          <a:p>
            <a:pPr algn="r">
              <a:buNone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39028A"/>
                </a:solidFill>
              </a:rPr>
              <a:t>Дистанционное образование</a:t>
            </a:r>
            <a:endParaRPr lang="ru-RU" sz="4400" dirty="0">
              <a:solidFill>
                <a:srgbClr val="39028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cap="all" dirty="0" smtClean="0"/>
              <a:t>Интернет-технология </a:t>
            </a:r>
            <a:r>
              <a:rPr lang="ru-RU" sz="3200" cap="all" dirty="0" smtClean="0"/>
              <a:t/>
            </a:r>
            <a:br>
              <a:rPr lang="ru-RU" sz="3200" cap="all" dirty="0" smtClean="0"/>
            </a:br>
            <a:r>
              <a:rPr lang="ru-RU" sz="3200" dirty="0" smtClean="0"/>
              <a:t>(</a:t>
            </a:r>
            <a:r>
              <a:rPr lang="ru-RU" sz="3200" dirty="0" smtClean="0"/>
              <a:t>сетевая технология)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828092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это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ДОТ, основанная на использовании глобальных и локальных компьютерных сетей для обеспечения доступа обучающихся к информационным образовательным ресурсам и для формирования совокупности методических, организационных, технических и программных средств реализации и управления учебным процессом независимо от места нахождения его субъектов.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cap="all" dirty="0" smtClean="0"/>
              <a:t>Компьютерные видеоконференции</a:t>
            </a:r>
            <a:endParaRPr lang="ru-RU" sz="3200" cap="all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indent="-274320">
              <a:lnSpc>
                <a:spcPct val="80000"/>
              </a:lnSpc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зависимости от программного обеспечения и аппаратных средств, использованных для видеоконференций, участники могут пересылать электронную почту друг другу в течение видеоконференции, обмениваться текстовыми сообщениями или различными документами, файлами. </a:t>
            </a:r>
          </a:p>
          <a:p>
            <a:pPr eaLnBrk="1" hangingPunct="1">
              <a:lnSpc>
                <a:spcPct val="80000"/>
              </a:lnSpc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93038" cy="14620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ВИДЕОКОНФЕРЕНЦИЯ, ИНТЕРАКТИВНОЕ ТЕЛЕВИДЕНИЕ</a:t>
            </a:r>
            <a:endParaRPr lang="en-US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685800" y="2133600"/>
            <a:ext cx="1676400" cy="8382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sy="-50000" kx="2453608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</a:rPr>
              <a:t>ВИДЕО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3810000" y="2209800"/>
            <a:ext cx="3048000" cy="6096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Индивидуальные задания</a:t>
            </a: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3810000" y="3429000"/>
            <a:ext cx="2971800" cy="6096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Групповые задания</a:t>
            </a:r>
          </a:p>
        </p:txBody>
      </p:sp>
      <p:sp>
        <p:nvSpPr>
          <p:cNvPr id="59398" name="AutoShape 6"/>
          <p:cNvSpPr>
            <a:spLocks noChangeArrowheads="1"/>
          </p:cNvSpPr>
          <p:nvPr/>
        </p:nvSpPr>
        <p:spPr bwMode="auto">
          <a:xfrm>
            <a:off x="685800" y="4267200"/>
            <a:ext cx="1676400" cy="685800"/>
          </a:xfrm>
          <a:prstGeom prst="wedgeRoundRectCallout">
            <a:avLst>
              <a:gd name="adj1" fmla="val 1134"/>
              <a:gd name="adj2" fmla="val -179630"/>
              <a:gd name="adj3" fmla="val 16667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>
                <a:latin typeface="Times New Roman" pitchFamily="18" charset="0"/>
              </a:rPr>
              <a:t>Лекции</a:t>
            </a:r>
          </a:p>
        </p:txBody>
      </p:sp>
      <p:sp>
        <p:nvSpPr>
          <p:cNvPr id="59399" name="AutoShape 7"/>
          <p:cNvSpPr>
            <a:spLocks noChangeArrowheads="1"/>
          </p:cNvSpPr>
          <p:nvPr/>
        </p:nvSpPr>
        <p:spPr bwMode="auto">
          <a:xfrm>
            <a:off x="2667000" y="4572000"/>
            <a:ext cx="1600200" cy="762000"/>
          </a:xfrm>
          <a:prstGeom prst="wedgeRoundRectCallout">
            <a:avLst>
              <a:gd name="adj1" fmla="val -79764"/>
              <a:gd name="adj2" fmla="val -247292"/>
              <a:gd name="adj3" fmla="val 16667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Защиты проектов</a:t>
            </a:r>
          </a:p>
        </p:txBody>
      </p:sp>
      <p:sp>
        <p:nvSpPr>
          <p:cNvPr id="59400" name="AutoShape 8"/>
          <p:cNvSpPr>
            <a:spLocks noChangeArrowheads="1"/>
          </p:cNvSpPr>
          <p:nvPr/>
        </p:nvSpPr>
        <p:spPr bwMode="auto">
          <a:xfrm>
            <a:off x="457200" y="5410200"/>
            <a:ext cx="1600200" cy="685800"/>
          </a:xfrm>
          <a:prstGeom prst="wedgeRoundRectCallout">
            <a:avLst>
              <a:gd name="adj1" fmla="val -59426"/>
              <a:gd name="adj2" fmla="val -351620"/>
              <a:gd name="adj3" fmla="val 16667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folHlink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Семинары, дискуссии</a:t>
            </a:r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5257800" y="4724400"/>
            <a:ext cx="2590800" cy="6096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Библиотека, медиатека</a:t>
            </a:r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2667000" y="5715000"/>
            <a:ext cx="1447800" cy="4572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latin typeface="Times New Roman" pitchFamily="18" charset="0"/>
              </a:rPr>
              <a:t>Контроль</a:t>
            </a: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5410200" y="5715000"/>
            <a:ext cx="1676400" cy="4572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Тесты</a:t>
            </a:r>
          </a:p>
        </p:txBody>
      </p:sp>
      <p:cxnSp>
        <p:nvCxnSpPr>
          <p:cNvPr id="25612" name="AutoShape 12"/>
          <p:cNvCxnSpPr>
            <a:cxnSpLocks noChangeShapeType="1"/>
            <a:stCxn id="59396" idx="3"/>
            <a:endCxn id="59397" idx="3"/>
          </p:cNvCxnSpPr>
          <p:nvPr/>
        </p:nvCxnSpPr>
        <p:spPr bwMode="auto">
          <a:xfrm flipH="1">
            <a:off x="6781800" y="2514600"/>
            <a:ext cx="76200" cy="1219200"/>
          </a:xfrm>
          <a:prstGeom prst="curvedConnector3">
            <a:avLst>
              <a:gd name="adj1" fmla="val -11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25613" name="AutoShape 13"/>
          <p:cNvCxnSpPr>
            <a:cxnSpLocks noChangeShapeType="1"/>
            <a:stCxn id="59395" idx="3"/>
            <a:endCxn id="59397" idx="1"/>
          </p:cNvCxnSpPr>
          <p:nvPr/>
        </p:nvCxnSpPr>
        <p:spPr bwMode="auto">
          <a:xfrm>
            <a:off x="2362200" y="2552700"/>
            <a:ext cx="1447800" cy="1181100"/>
          </a:xfrm>
          <a:prstGeom prst="bentConnector3">
            <a:avLst>
              <a:gd name="adj1" fmla="val 50000"/>
            </a:avLst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sm" len="sm"/>
          </a:ln>
        </p:spPr>
      </p:cxnSp>
      <p:cxnSp>
        <p:nvCxnSpPr>
          <p:cNvPr id="25614" name="AutoShape 14"/>
          <p:cNvCxnSpPr>
            <a:cxnSpLocks noChangeShapeType="1"/>
            <a:stCxn id="59396" idx="2"/>
          </p:cNvCxnSpPr>
          <p:nvPr/>
        </p:nvCxnSpPr>
        <p:spPr bwMode="auto">
          <a:xfrm>
            <a:off x="5334000" y="2819400"/>
            <a:ext cx="0" cy="609600"/>
          </a:xfrm>
          <a:prstGeom prst="straightConnector1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25615" name="AutoShape 15"/>
          <p:cNvCxnSpPr>
            <a:cxnSpLocks noChangeShapeType="1"/>
            <a:stCxn id="59402" idx="3"/>
            <a:endCxn id="59403" idx="1"/>
          </p:cNvCxnSpPr>
          <p:nvPr/>
        </p:nvCxnSpPr>
        <p:spPr bwMode="auto">
          <a:xfrm>
            <a:off x="4114800" y="5943600"/>
            <a:ext cx="1295400" cy="0"/>
          </a:xfrm>
          <a:prstGeom prst="straightConnector1">
            <a:avLst/>
          </a:prstGeom>
          <a:noFill/>
          <a:ln w="12700" cap="sq">
            <a:solidFill>
              <a:schemeClr val="tx1"/>
            </a:solidFill>
            <a:round/>
            <a:headEnd type="triangle" w="sm" len="sm"/>
            <a:tailEnd type="triangle" w="sm" len="sm"/>
          </a:ln>
        </p:spPr>
      </p:cxnSp>
      <p:cxnSp>
        <p:nvCxnSpPr>
          <p:cNvPr id="25616" name="AutoShape 16"/>
          <p:cNvCxnSpPr>
            <a:cxnSpLocks noChangeShapeType="1"/>
            <a:stCxn id="59398" idx="3"/>
            <a:endCxn id="59400" idx="3"/>
          </p:cNvCxnSpPr>
          <p:nvPr/>
        </p:nvCxnSpPr>
        <p:spPr bwMode="auto">
          <a:xfrm flipH="1">
            <a:off x="2057400" y="4610100"/>
            <a:ext cx="304800" cy="1143000"/>
          </a:xfrm>
          <a:prstGeom prst="curvedConnector3">
            <a:avLst>
              <a:gd name="adj1" fmla="val -75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/>
            <a:r>
              <a:rPr lang="ru-RU" sz="3200" dirty="0" smtClean="0">
                <a:latin typeface="Arial" pitchFamily="34" charset="0"/>
                <a:cs typeface="Arial" pitchFamily="34" charset="0"/>
              </a:rPr>
              <a:t>Педагогические технологии дистанционного обучения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Базовая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лекция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Обучение в сотрудничестве (в малых группах)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Метод проектов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Ролевые и деловые игры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Ситуационной анализ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Дискуссии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Дифференциация обучения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(на основе гипертекстовых технологий).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Мозговая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атака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Исследовательские, поисковые методы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Портфель ученика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(личные </a:t>
            </a:r>
            <a:r>
              <a:rPr lang="ru-RU" sz="3200" i="1" dirty="0" err="1" smtClean="0">
                <a:latin typeface="Arial" pitchFamily="34" charset="0"/>
                <a:cs typeface="Arial" pitchFamily="34" charset="0"/>
              </a:rPr>
              <a:t>веб-страницы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учащихся)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ЭФФЕКТИВНОСТЬ ДО</a:t>
            </a:r>
          </a:p>
        </p:txBody>
      </p:sp>
      <p:sp>
        <p:nvSpPr>
          <p:cNvPr id="27651" name="Rectangle 3"/>
          <p:cNvSpPr>
            <a:spLocks noChangeArrowheads="1"/>
          </p:cNvSpPr>
          <p:nvPr>
            <p:ph type="body" idx="1"/>
          </p:nvPr>
        </p:nvSpPr>
        <p:spPr>
          <a:xfrm>
            <a:off x="2971800" y="1905000"/>
            <a:ext cx="2595563" cy="685800"/>
          </a:xfrm>
          <a:solidFill>
            <a:schemeClr val="accent2"/>
          </a:solidFill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>
            <a:flatTx/>
          </a:bodyPr>
          <a:lstStyle/>
          <a:p>
            <a:pPr algn="ctr" eaLnBrk="1" hangingPunct="1">
              <a:spcBef>
                <a:spcPct val="0"/>
              </a:spcBef>
              <a:buClr>
                <a:schemeClr val="bg1"/>
              </a:buClr>
              <a:buFont typeface="Wingdings" pitchFamily="2" charset="2"/>
              <a:buNone/>
            </a:pP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</a:rPr>
              <a:t>КОНЦЕПЦИЯ</a:t>
            </a:r>
          </a:p>
          <a:p>
            <a:pPr algn="ctr" eaLnBrk="1" hangingPunct="1">
              <a:spcBef>
                <a:spcPct val="0"/>
              </a:spcBef>
              <a:buClr>
                <a:schemeClr val="bg1"/>
              </a:buClr>
              <a:buFont typeface="Wingdings" pitchFamily="2" charset="2"/>
              <a:buNone/>
            </a:pPr>
            <a:endParaRPr lang="ru-RU" sz="2400" b="1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295400" y="2895600"/>
            <a:ext cx="2209800" cy="609600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ЦЕЛИ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762000" y="4419600"/>
            <a:ext cx="2438400" cy="990600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>
            <a:flatTx/>
          </a:bodyPr>
          <a:lstStyle/>
          <a:p>
            <a:pPr marL="342900" indent="-342900" algn="ctr">
              <a:lnSpc>
                <a:spcPct val="90000"/>
              </a:lnSpc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Отбор </a:t>
            </a:r>
          </a:p>
          <a:p>
            <a:pPr marL="342900" indent="-342900" algn="ctr">
              <a:lnSpc>
                <a:spcPct val="90000"/>
              </a:lnSpc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и структуризация </a:t>
            </a:r>
          </a:p>
          <a:p>
            <a:pPr marL="342900" indent="-342900" algn="ctr">
              <a:lnSpc>
                <a:spcPct val="90000"/>
              </a:lnSpc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содержания</a:t>
            </a:r>
          </a:p>
          <a:p>
            <a:pPr marL="342900" indent="-342900" algn="ctr">
              <a:lnSpc>
                <a:spcPct val="90000"/>
              </a:lnSpc>
            </a:pPr>
            <a:endParaRPr lang="ru-RU" sz="2000" b="1">
              <a:latin typeface="Times New Roman" pitchFamily="18" charset="0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5181600" y="3048000"/>
            <a:ext cx="2362200" cy="609600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Модели ДО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6172200" y="4419600"/>
            <a:ext cx="2590800" cy="914400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Информационные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технологии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3581400" y="4343400"/>
            <a:ext cx="2286000" cy="914400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 sz="2400" b="1">
              <a:latin typeface="Times New Roman" pitchFamily="18" charset="0"/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Педагогические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технологии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 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914400" y="5791200"/>
            <a:ext cx="2438400" cy="762000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Квалификация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педагога ДО</a:t>
            </a: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6019800" y="5715000"/>
            <a:ext cx="2819400" cy="838200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Координация ,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администрирование</a:t>
            </a:r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 flipH="1">
            <a:off x="3429000" y="25908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3581400" y="32004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4191000" y="25908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 flipH="1">
            <a:off x="5562600" y="3657600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6248400" y="36576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2286000" y="3581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 flipH="1">
            <a:off x="3124200" y="2590800"/>
            <a:ext cx="10668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3200400" y="4800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5867400" y="4800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 flipH="1">
            <a:off x="3505200" y="5334000"/>
            <a:ext cx="1143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69" name="Line 21"/>
          <p:cNvSpPr>
            <a:spLocks noChangeShapeType="1"/>
          </p:cNvSpPr>
          <p:nvPr/>
        </p:nvSpPr>
        <p:spPr bwMode="auto">
          <a:xfrm>
            <a:off x="4191000" y="25908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2286000" y="3581400"/>
            <a:ext cx="1371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 flipH="1">
            <a:off x="3429000" y="5334000"/>
            <a:ext cx="2743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>
            <a:off x="7010400" y="5334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73" name="Line 25"/>
          <p:cNvSpPr>
            <a:spLocks noChangeShapeType="1"/>
          </p:cNvSpPr>
          <p:nvPr/>
        </p:nvSpPr>
        <p:spPr bwMode="auto">
          <a:xfrm>
            <a:off x="2362200" y="5410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7674" name="Line 26"/>
          <p:cNvSpPr>
            <a:spLocks noChangeShapeType="1"/>
          </p:cNvSpPr>
          <p:nvPr/>
        </p:nvSpPr>
        <p:spPr bwMode="auto">
          <a:xfrm>
            <a:off x="3429000" y="60960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Система «</a:t>
            </a:r>
            <a:r>
              <a:rPr lang="ru-RU" b="1" dirty="0" err="1" smtClean="0"/>
              <a:t>Learning</a:t>
            </a:r>
            <a:r>
              <a:rPr lang="ru-RU" b="1" dirty="0" smtClean="0"/>
              <a:t> </a:t>
            </a:r>
            <a:r>
              <a:rPr lang="ru-RU" b="1" dirty="0" err="1" smtClean="0"/>
              <a:t>Space</a:t>
            </a:r>
            <a:r>
              <a:rPr lang="ru-RU" dirty="0" smtClean="0"/>
              <a:t>» </a:t>
            </a:r>
            <a:endParaRPr lang="ru-RU" dirty="0" smtClean="0"/>
          </a:p>
          <a:p>
            <a:r>
              <a:rPr lang="ru-RU" dirty="0" smtClean="0"/>
              <a:t>Система «</a:t>
            </a:r>
            <a:r>
              <a:rPr lang="ru-RU" b="1" dirty="0" err="1" smtClean="0"/>
              <a:t>Hot</a:t>
            </a:r>
            <a:r>
              <a:rPr lang="ru-RU" b="1" dirty="0" smtClean="0"/>
              <a:t> </a:t>
            </a:r>
            <a:r>
              <a:rPr lang="ru-RU" b="1" dirty="0" err="1" smtClean="0"/>
              <a:t>Potatoes</a:t>
            </a:r>
            <a:r>
              <a:rPr lang="ru-RU" dirty="0" smtClean="0"/>
              <a:t>» </a:t>
            </a:r>
            <a:endParaRPr lang="ru-RU" dirty="0" smtClean="0"/>
          </a:p>
          <a:p>
            <a:r>
              <a:rPr lang="ru-RU" dirty="0" smtClean="0"/>
              <a:t>Система дистанционного обучения «</a:t>
            </a:r>
            <a:r>
              <a:rPr lang="ru-RU" b="1" dirty="0" smtClean="0"/>
              <a:t>Доцент</a:t>
            </a:r>
            <a:r>
              <a:rPr lang="ru-RU" dirty="0" smtClean="0"/>
              <a:t>»</a:t>
            </a:r>
          </a:p>
          <a:p>
            <a:r>
              <a:rPr lang="ru-RU" b="1" dirty="0" smtClean="0"/>
              <a:t>Система дистанционного обучения «Прометей»</a:t>
            </a:r>
          </a:p>
          <a:p>
            <a:endParaRPr lang="ru-RU" dirty="0" smtClean="0"/>
          </a:p>
          <a:p>
            <a:r>
              <a:rPr lang="ru-RU" dirty="0" smtClean="0"/>
              <a:t>И другие.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i="1" cap="all" dirty="0" smtClean="0">
                <a:latin typeface="Arial" pitchFamily="34" charset="0"/>
                <a:cs typeface="Arial" pitchFamily="34" charset="0"/>
              </a:rPr>
              <a:t>Системы дистанционного </a:t>
            </a:r>
            <a:r>
              <a:rPr lang="ru-RU" sz="3200" i="1" cap="all" dirty="0" smtClean="0">
                <a:latin typeface="Arial" pitchFamily="34" charset="0"/>
                <a:cs typeface="Arial" pitchFamily="34" charset="0"/>
              </a:rPr>
              <a:t>обучения</a:t>
            </a:r>
            <a:endParaRPr lang="ru-RU" sz="3200" cap="al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2739" y="2276872"/>
            <a:ext cx="6923755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0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000" b="1" cap="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/>
              <a:t>-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процесс получения знаний, умений и навыков в системе дистанционного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образования</a:t>
            </a:r>
            <a:endParaRPr lang="ru-RU" dirty="0" smtClean="0"/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Это обучение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, при котором все или большая часть учебных процедур осуществляется с использованием современных информационных и телекоммуникационных технологий при территориальной разобщенности преподавателя и студентов.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39028A"/>
                </a:solidFill>
              </a:rPr>
              <a:t>Дистанционное обучение</a:t>
            </a:r>
            <a:endParaRPr lang="ru-RU" sz="4400" dirty="0">
              <a:solidFill>
                <a:srgbClr val="39028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39028A"/>
                </a:solidFill>
              </a:rPr>
              <a:t>Дистанционное обучение</a:t>
            </a:r>
            <a:endParaRPr lang="ru-RU" sz="4400" dirty="0">
              <a:solidFill>
                <a:srgbClr val="39028A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20840"/>
            <a:ext cx="8208912" cy="504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Char char="-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Это форма получения образования (также как и очное, заочное, экстернат), представляющая собой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систему обучения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которая предполагает наличие в ней единства двух этапов: этапа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проектирования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т.е. разработки компонентов (целей, содержания, методов, организационных форм и средств), и этапа собственно  обучения, т.е.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взаимодействие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учителя и учащегося в совместной познавательной деятельности и учащихся между собой. </a:t>
            </a:r>
          </a:p>
          <a:p>
            <a:pPr algn="r">
              <a:lnSpc>
                <a:spcPct val="8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(Е.С.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Полат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1998-2006)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1556792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39028A"/>
                </a:solidFill>
              </a:rPr>
              <a:t>Характерные черты ДО</a:t>
            </a:r>
            <a:endParaRPr lang="ru-RU" sz="4400" dirty="0">
              <a:solidFill>
                <a:srgbClr val="39028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Круг лиц заинтересованных в дистанционном обучении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Очная форма обучения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Заочная форма обучения</a:t>
            </a:r>
          </a:p>
          <a:p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Очно-заочная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форма обучения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Экстернат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Самообразование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Дистанционное обучение и другие формы обучения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Интерактивность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– т.е. систематическое взаимодействие преподавателя и студента и студентов между собой. В заочном – эпизодическое.</a:t>
            </a:r>
          </a:p>
          <a:p>
            <a:pPr>
              <a:lnSpc>
                <a:spcPct val="80000"/>
              </a:lnSpc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Самостоятельность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, но под руководством преподавателя.</a:t>
            </a:r>
          </a:p>
          <a:p>
            <a:pPr>
              <a:lnSpc>
                <a:spcPct val="80000"/>
              </a:lnSpc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Совместные виды деятельности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в малых группах сотрудничества (в заочном отсутствуют)</a:t>
            </a:r>
          </a:p>
          <a:p>
            <a:pPr>
              <a:lnSpc>
                <a:spcPct val="80000"/>
              </a:lnSpc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Систематические обсуждения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всей группой проблем, в форуме, чате, видеоконференции</a:t>
            </a:r>
          </a:p>
          <a:p>
            <a:pPr>
              <a:lnSpc>
                <a:spcPct val="80000"/>
              </a:lnSpc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Использование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метода проектов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, проблемных ролевых и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деловых игр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кейс-метода</a:t>
            </a:r>
          </a:p>
          <a:p>
            <a:pPr>
              <a:lnSpc>
                <a:spcPct val="80000"/>
              </a:lnSpc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Формы и виды контроля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Специфика ДО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свободный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доступ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, т.е. право каждого, без вступительных испытаний, начинать учиться и получить среднее или высшее образование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дистанционность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обучения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, т.е. обучение при минимальном контакте с преподавателем, с упором на самостоятельную работу».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endParaRPr lang="ru-RU" sz="3600" dirty="0" smtClean="0"/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Дидактика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опирается главным образом на следующие принципы обучения: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lvl="5"/>
            <a:r>
              <a:rPr lang="ru-RU" sz="2600" dirty="0" smtClean="0">
                <a:latin typeface="Arial" pitchFamily="34" charset="0"/>
                <a:cs typeface="Arial" pitchFamily="34" charset="0"/>
              </a:rPr>
              <a:t>научности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 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lvl="5"/>
            <a:r>
              <a:rPr lang="ru-RU" sz="2600" dirty="0" smtClean="0">
                <a:latin typeface="Arial" pitchFamily="34" charset="0"/>
                <a:cs typeface="Arial" pitchFamily="34" charset="0"/>
              </a:rPr>
              <a:t>системности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 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lvl="5"/>
            <a:r>
              <a:rPr lang="ru-RU" sz="2600" dirty="0" smtClean="0">
                <a:latin typeface="Arial" pitchFamily="34" charset="0"/>
                <a:cs typeface="Arial" pitchFamily="34" charset="0"/>
              </a:rPr>
              <a:t>связи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теории с практикой, 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lvl="5"/>
            <a:r>
              <a:rPr lang="ru-RU" sz="2600" dirty="0" smtClean="0">
                <a:latin typeface="Arial" pitchFamily="34" charset="0"/>
                <a:cs typeface="Arial" pitchFamily="34" charset="0"/>
              </a:rPr>
              <a:t>сознательности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обучения, 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lvl="5"/>
            <a:r>
              <a:rPr lang="ru-RU" sz="2600" dirty="0" smtClean="0">
                <a:latin typeface="Arial" pitchFamily="34" charset="0"/>
                <a:cs typeface="Arial" pitchFamily="34" charset="0"/>
              </a:rPr>
              <a:t>единства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конкретного и абстрактного, 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lvl="5"/>
            <a:r>
              <a:rPr lang="ru-RU" sz="2600" dirty="0" smtClean="0">
                <a:latin typeface="Arial" pitchFamily="34" charset="0"/>
                <a:cs typeface="Arial" pitchFamily="34" charset="0"/>
              </a:rPr>
              <a:t>доступности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 прочности знаний, 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lvl="5"/>
            <a:r>
              <a:rPr lang="ru-RU" sz="2600" dirty="0" smtClean="0">
                <a:latin typeface="Arial" pitchFamily="34" charset="0"/>
                <a:cs typeface="Arial" pitchFamily="34" charset="0"/>
              </a:rPr>
              <a:t>соединения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индивидуального и коллективного. </a:t>
            </a:r>
          </a:p>
          <a:p>
            <a:pPr lvl="0"/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cap="all" dirty="0" smtClean="0">
                <a:latin typeface="Arial" pitchFamily="34" charset="0"/>
                <a:cs typeface="Arial" pitchFamily="34" charset="0"/>
              </a:rPr>
              <a:t>Принципы ДО</a:t>
            </a:r>
            <a:endParaRPr lang="ru-RU" sz="3200" cap="al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1001</Words>
  <Application>Microsoft Office PowerPoint</Application>
  <PresentationFormat>Экран (4:3)</PresentationFormat>
  <Paragraphs>217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Дистанционное обучение: основные термины и определения</vt:lpstr>
      <vt:lpstr>Дистанционное образование</vt:lpstr>
      <vt:lpstr>Дистанционное обучение</vt:lpstr>
      <vt:lpstr>Дистанционное обучение</vt:lpstr>
      <vt:lpstr>Характерные черты ДО</vt:lpstr>
      <vt:lpstr>Круг лиц заинтересованных в дистанционном обучении</vt:lpstr>
      <vt:lpstr>Дистанционное обучение и другие формы обучения</vt:lpstr>
      <vt:lpstr>Специфика ДО</vt:lpstr>
      <vt:lpstr>Принципы ДО</vt:lpstr>
      <vt:lpstr>Специфические Принципы ДО</vt:lpstr>
      <vt:lpstr>Недостатки ДО</vt:lpstr>
      <vt:lpstr>Современные проблемы ДО</vt:lpstr>
      <vt:lpstr>СИСТЕМА ДИСТАНЦИОННОГО ОБУЧЕНИЯ</vt:lpstr>
      <vt:lpstr>МОДЕЛИ ДИСТАНЦИОННОГО ОБУЧЕНИЯ</vt:lpstr>
      <vt:lpstr>ИНТЕГРАЦИЯ ОЧНОГО И ДИСТАНЦИОННОГО ОБУЧЕНИЯ</vt:lpstr>
      <vt:lpstr>СЕТЕВОЙ КУРС</vt:lpstr>
      <vt:lpstr>ИНФОРМАЦИОННО-ОБРАЗОВАТЕЛЬНАЯ СРЕДА</vt:lpstr>
      <vt:lpstr>СЕТЕВОЕ ОБУЧЕНИЕ + КЕЙС-ТЕХНОЛОГИИ</vt:lpstr>
      <vt:lpstr>Кейсовая технология </vt:lpstr>
      <vt:lpstr>Интернет-технология  (сетевая технология) </vt:lpstr>
      <vt:lpstr>Компьютерные видеоконференции</vt:lpstr>
      <vt:lpstr>ВИДЕОКОНФЕРЕНЦИЯ, ИНТЕРАКТИВНОЕ ТЕЛЕВИДЕНИЕ</vt:lpstr>
      <vt:lpstr>Педагогические технологии дистанционного обучения</vt:lpstr>
      <vt:lpstr>ЭФФЕКТИВНОСТЬ ДО</vt:lpstr>
      <vt:lpstr>Системы дистанционного обучения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Дистанционное обучение: основные термины и определения</dc:title>
  <cp:lastModifiedBy>Методист</cp:lastModifiedBy>
  <cp:revision>33</cp:revision>
  <dcterms:modified xsi:type="dcterms:W3CDTF">2011-11-16T08:29:04Z</dcterms:modified>
</cp:coreProperties>
</file>