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1" r:id="rId7"/>
    <p:sldId id="262" r:id="rId8"/>
    <p:sldId id="263" r:id="rId9"/>
    <p:sldId id="264" r:id="rId10"/>
    <p:sldId id="272" r:id="rId11"/>
    <p:sldId id="273" r:id="rId12"/>
    <p:sldId id="274" r:id="rId13"/>
    <p:sldId id="265" r:id="rId14"/>
    <p:sldId id="270" r:id="rId15"/>
    <p:sldId id="275" r:id="rId16"/>
    <p:sldId id="260" r:id="rId17"/>
    <p:sldId id="277" r:id="rId18"/>
    <p:sldId id="276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1" autoAdjust="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2FDF1-7DA5-4ACB-85CD-044A28FAC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4768C-B379-4761-B8B8-EA75FE517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48B636-03C5-4715-BF7A-6038400CAB78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580639B-7ECF-4769-9257-45B8A4487A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Portrait_of_Alexander_Danilovich_Menshikov1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perekop.info/wp-content/uploads/ballroom-dance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hyperlink" Target="http://www.ljplus.ru/img4/r/o/rostislava/Natalya-Petrovna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s60.radikal.ru/i168/0905/6c/da72138fa24c.jpg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dic.academic.ru/pictures/wiki/files/65/Anna_petweird.jpe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osorden.appee.ru/media/z-ekaterina-k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0.liveinternet.ru/images/attach/c/0/30/421/30421265_1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8305800" cy="1143000"/>
          </a:xfrm>
        </p:spPr>
        <p:txBody>
          <a:bodyPr/>
          <a:lstStyle/>
          <a:p>
            <a:r>
              <a:rPr lang="ru-RU" sz="4400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 прачки до царицы</a:t>
            </a:r>
            <a:endParaRPr lang="ru-RU" sz="4400" b="1" spc="0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305800" cy="1981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spc="0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Екатерина </a:t>
            </a:r>
            <a:r>
              <a:rPr sz="8800" b="1" cap="all" spc="0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  <a:endParaRPr lang="ru-RU" sz="8800" b="1" cap="all" spc="0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643314"/>
            <a:ext cx="243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ln>
                  <a:solidFill>
                    <a:srgbClr val="CC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Автор </a:t>
            </a:r>
            <a:r>
              <a:rPr lang="ru-RU" sz="2800" dirty="0">
                <a:ln>
                  <a:solidFill>
                    <a:srgbClr val="CC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проекта </a:t>
            </a:r>
            <a:r>
              <a:rPr lang="ru-RU" sz="2800" dirty="0" smtClean="0">
                <a:ln>
                  <a:solidFill>
                    <a:srgbClr val="CC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:</a:t>
            </a:r>
            <a:endParaRPr lang="ru-RU" sz="2800" dirty="0">
              <a:ln>
                <a:solidFill>
                  <a:srgbClr val="CC0000"/>
                </a:solidFill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5715016"/>
            <a:ext cx="2667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3300"/>
                </a:solidFill>
                <a:latin typeface="Monotype Corsiva" pitchFamily="66" charset="0"/>
              </a:rPr>
              <a:t>Руководитель проекта : </a:t>
            </a:r>
          </a:p>
          <a:p>
            <a:pPr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3300"/>
                </a:solidFill>
                <a:latin typeface="Monotype Corsiva" pitchFamily="66" charset="0"/>
              </a:rPr>
              <a:t>Ерёмина Ольга Викторовна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143380"/>
            <a:ext cx="3114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ru-RU" dirty="0" err="1" smtClean="0">
                <a:solidFill>
                  <a:srgbClr val="0033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Шпакова</a:t>
            </a:r>
            <a:r>
              <a:rPr lang="ru-RU" dirty="0" smtClean="0">
                <a:solidFill>
                  <a:srgbClr val="0033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Татьяна 10 «а» класса:</a:t>
            </a:r>
            <a:endParaRPr lang="ru-RU" dirty="0">
              <a:solidFill>
                <a:srgbClr val="0033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1500197" cy="109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500306"/>
            <a:ext cx="17859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500306"/>
            <a:ext cx="1904992" cy="110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2500306"/>
            <a:ext cx="1857388" cy="108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2500306"/>
            <a:ext cx="1524010" cy="107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001000" cy="1216025"/>
          </a:xfrm>
        </p:spPr>
        <p:txBody>
          <a:bodyPr/>
          <a:lstStyle/>
          <a:p>
            <a:pPr algn="ctr" eaLnBrk="1" hangingPunct="1"/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Правление. 1725 – 1727 годы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1643050"/>
            <a:ext cx="4210052" cy="4519626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Фактическую власть в царствование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Екатерины сосредоточил князь 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фельдмаршал Меншиков, а также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Верховный Тайный Совет. Екатерина же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была полностью удовлетворена ролью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первой хозяйки Царского Села, полагаясь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в вопросах управления государством на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своих советников. Ее интересовали лишь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дела флота – любовь Петра к морю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коснулась и ее. Вельможи хотели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управлять при женщине и теперь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действительно добились своего. Роль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Сената резко упала, хотя его 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переименовали в «Высокий Сенат».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err="1" smtClean="0">
                <a:solidFill>
                  <a:schemeClr val="bg1"/>
                </a:solidFill>
              </a:rPr>
              <a:t>Верховники</a:t>
            </a:r>
            <a:r>
              <a:rPr lang="ru-RU" sz="1700" dirty="0" smtClean="0">
                <a:solidFill>
                  <a:schemeClr val="bg1"/>
                </a:solidFill>
              </a:rPr>
              <a:t> сообща решали все важные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дела, а Екатерина только подписывала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присылаемые ими бумаги.  </a:t>
            </a:r>
            <a:endParaRPr lang="ru-RU" sz="1300" dirty="0" smtClean="0">
              <a:solidFill>
                <a:schemeClr val="bg1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600" dirty="0" smtClean="0"/>
          </a:p>
        </p:txBody>
      </p:sp>
      <p:pic>
        <p:nvPicPr>
          <p:cNvPr id="43015" name="Picture 7" descr="230px-04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072" y="1285860"/>
            <a:ext cx="1737399" cy="1927116"/>
          </a:xfrm>
          <a:noFill/>
        </p:spPr>
      </p:pic>
      <p:pic>
        <p:nvPicPr>
          <p:cNvPr id="5" name="Рисунок 13" descr="http://upload.wikimedia.org/wikipedia/commons/thumb/1/1f/Portrait_of_Alexander_Danilovich_Menshikov1.jpg/200px-Portrait_of_Alexander_Danilovich_Menshikov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428736"/>
            <a:ext cx="2058384" cy="2428892"/>
          </a:xfrm>
          <a:prstGeom prst="rect">
            <a:avLst/>
          </a:prstGeom>
          <a:noFill/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786050" y="3857628"/>
            <a:ext cx="1428760" cy="21431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Портрет А. Д. Меншикова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256"/>
            <a:ext cx="3388505" cy="23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43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430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430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430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30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1000"/>
                                        <p:tgtEl>
                                          <p:spTgt spid="430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430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430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430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1000"/>
                                        <p:tgtEl>
                                          <p:spTgt spid="430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1000"/>
                                        <p:tgtEl>
                                          <p:spTgt spid="430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Правление. 1725 – 1727 годы</a:t>
            </a:r>
          </a:p>
        </p:txBody>
      </p:sp>
      <p:pic>
        <p:nvPicPr>
          <p:cNvPr id="15363" name="Picture 7" descr="230px-04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49325" y="1773238"/>
            <a:ext cx="3065463" cy="4103687"/>
          </a:xfrm>
          <a:noFill/>
        </p:spPr>
      </p:pic>
      <p:sp>
        <p:nvSpPr>
          <p:cNvPr id="4506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6" y="1752600"/>
            <a:ext cx="4357718" cy="4605358"/>
          </a:xfrm>
          <a:noFill/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Длительные войны, которые вела Россия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ранее, сказались на финансах страны.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Из-за неурожаев поднялись цены на хлеб.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Чтобы предотвратить восстания, был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снижен подушный налог (с 74 до 70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chemeClr val="bg1"/>
                </a:solidFill>
              </a:rPr>
              <a:t>копеек). </a:t>
            </a:r>
            <a:r>
              <a:rPr lang="ru-RU" sz="1400" b="1" u="sng" dirty="0" smtClean="0">
                <a:solidFill>
                  <a:schemeClr val="bg1"/>
                </a:solidFill>
              </a:rPr>
              <a:t>В годы правления Екатерины </a:t>
            </a:r>
            <a:r>
              <a:rPr lang="en-US" sz="1400" b="1" u="sng" dirty="0" smtClean="0">
                <a:solidFill>
                  <a:schemeClr val="bg1"/>
                </a:solidFill>
              </a:rPr>
              <a:t>I</a:t>
            </a:r>
            <a:endParaRPr lang="ru-RU" sz="1400" b="1" u="sng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400" b="1" u="sng" dirty="0" smtClean="0">
                <a:solidFill>
                  <a:schemeClr val="bg1"/>
                </a:solidFill>
              </a:rPr>
              <a:t>была открыта Академия наук,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u="sng" dirty="0" smtClean="0">
                <a:solidFill>
                  <a:schemeClr val="bg1"/>
                </a:solidFill>
              </a:rPr>
              <a:t>организована экспедиция В.Беринга,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u="sng" dirty="0" smtClean="0">
                <a:solidFill>
                  <a:schemeClr val="bg1"/>
                </a:solidFill>
              </a:rPr>
              <a:t>учрежден орден Св. Александра Невского.   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5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50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50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450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574675" y="304801"/>
            <a:ext cx="8001000" cy="69530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Внешняя политика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857364"/>
            <a:ext cx="43815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4786314" y="1785926"/>
            <a:ext cx="4000528" cy="328614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2 года правления Екатерины </a:t>
            </a: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Россия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вела больших войн. Россия вела войну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турками в Дагестане и Грузии. Замысел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Екатерины возвратить </a:t>
            </a:r>
            <a:r>
              <a:rPr kumimoji="0" lang="ru-RU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Голштинскому</a:t>
            </a:r>
            <a:endParaRPr kumimoji="0" lang="ru-RU" sz="19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отнятый датчанами </a:t>
            </a:r>
            <a:r>
              <a:rPr kumimoji="0" lang="ru-RU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Шелзвиг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привел к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военным действиям против России со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стороны Дании и Англии. По отношению к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Польше Россия старалась вести мирную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политику.   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К  концу 1725 года в управлении империей отчётливо назревал кризис. В среде правящей элиты не было единства: </a:t>
            </a:r>
            <a:r>
              <a:rPr lang="ru-RU" sz="2000" b="1" dirty="0" err="1" smtClean="0">
                <a:solidFill>
                  <a:schemeClr val="bg1"/>
                </a:solidFill>
              </a:rPr>
              <a:t>Ягужинский</a:t>
            </a:r>
            <a:r>
              <a:rPr lang="ru-RU" sz="2000" b="1" dirty="0" smtClean="0">
                <a:solidFill>
                  <a:schemeClr val="bg1"/>
                </a:solidFill>
              </a:rPr>
              <a:t> с Сенатом и Меньшиков со своими людьми представляли два полюса, две борющиеся силы. Недееспособность самой императрицы, занятой развлечениями, придавало ситуации драматический характер, ибо в дверь буквально ломились серьёзные внутренние и внешнеполитические проблемы.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Картинка 2 из 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857496"/>
            <a:ext cx="496698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574675" y="304801"/>
            <a:ext cx="8001000" cy="33811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400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Потомство Петра </a:t>
            </a:r>
            <a:r>
              <a:rPr lang="en-US" sz="3400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</a:t>
            </a:r>
            <a:r>
              <a:rPr lang="ru-RU" sz="3400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от Екатерины</a:t>
            </a:r>
          </a:p>
        </p:txBody>
      </p:sp>
      <p:graphicFrame>
        <p:nvGraphicFramePr>
          <p:cNvPr id="38976" name="Group 64"/>
          <p:cNvGraphicFramePr>
            <a:graphicFrameLocks noGrp="1"/>
          </p:cNvGraphicFramePr>
          <p:nvPr>
            <p:ph type="tbl" idx="1"/>
          </p:nvPr>
        </p:nvGraphicFramePr>
        <p:xfrm>
          <a:off x="566738" y="642918"/>
          <a:ext cx="8037512" cy="5676936"/>
        </p:xfrm>
        <a:graphic>
          <a:graphicData uri="http://schemas.openxmlformats.org/drawingml/2006/table">
            <a:tbl>
              <a:tblPr/>
              <a:tblGrid>
                <a:gridCol w="2679700"/>
                <a:gridCol w="2678112"/>
                <a:gridCol w="2679700"/>
              </a:tblGrid>
              <a:tr h="4286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рождения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смерти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Анна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февраля 1708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мая 1728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Елизавета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 декабря 1709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января 1762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Наталия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марта 1713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 мая 1715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Маргарита Петровна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сентябрь 1714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июня 1715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0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 Петрович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ноября 1715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апреля 1719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Павел Петрович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января 1717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января 1717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Наталья Петровна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августа 1718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марта 1725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4" descr="Картинка 11 из 10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314517"/>
            <a:ext cx="785818" cy="1095217"/>
          </a:xfrm>
          <a:prstGeom prst="rect">
            <a:avLst/>
          </a:prstGeom>
          <a:noFill/>
        </p:spPr>
      </p:pic>
      <p:pic>
        <p:nvPicPr>
          <p:cNvPr id="5" name="Picture 2" descr="Картинка 7 из 106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142984"/>
            <a:ext cx="857256" cy="982070"/>
          </a:xfrm>
          <a:prstGeom prst="rect">
            <a:avLst/>
          </a:prstGeom>
          <a:noFill/>
        </p:spPr>
      </p:pic>
      <p:pic>
        <p:nvPicPr>
          <p:cNvPr id="6" name="Picture 6" descr="Картинка 10 из 106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143116"/>
            <a:ext cx="928694" cy="114721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1000108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Екатерина </a:t>
            </a: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 правила недолго. Балы,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празднества, застолья и кутежи,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следовавшие непрерывной чередой,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подорвали ее здоровье, и с 10 апреля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1727 императрица слегла. Кашель,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прежде слабый, стал усиливаться,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обнаружилась лихорадка, больная стала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ослабевать день ото дня, явились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признаки повреждения легкого. Поэтому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правительству пришлось срочно решать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вопрос о престолонаследии. 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571472" y="0"/>
            <a:ext cx="8001000" cy="1216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j-lt"/>
                <a:ea typeface="+mj-ea"/>
                <a:cs typeface="+mj-cs"/>
              </a:rPr>
              <a:t>Конец правления</a:t>
            </a:r>
          </a:p>
        </p:txBody>
      </p:sp>
      <p:pic>
        <p:nvPicPr>
          <p:cNvPr id="4" name="Picture 11" descr="111111111111111111111111111111111111111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500174"/>
            <a:ext cx="2943225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357686" y="857232"/>
            <a:ext cx="4400552" cy="535785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Екатерину удалось легко возвести на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престол вследствие малолетства Петра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Алексеевича, однако в русском обществе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были сильные настроения в пользу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взрослевшего Петра. Императрица,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встревоженная подметными письмами,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направленными против указа Петра </a:t>
            </a:r>
            <a:r>
              <a:rPr lang="en-US" sz="3400" b="1" dirty="0" smtClean="0">
                <a:solidFill>
                  <a:schemeClr val="bg1"/>
                </a:solidFill>
              </a:rPr>
              <a:t>I</a:t>
            </a:r>
            <a:r>
              <a:rPr lang="ru-RU" sz="3400" b="1" dirty="0" smtClean="0">
                <a:solidFill>
                  <a:schemeClr val="bg1"/>
                </a:solidFill>
              </a:rPr>
              <a:t> от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1722 года (по которому царствующий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правитель имел право назначить любого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преемника), обратилась за помощью к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своим советникам. </a:t>
            </a:r>
            <a:r>
              <a:rPr lang="ru-RU" sz="3400" b="1" dirty="0" err="1" smtClean="0">
                <a:solidFill>
                  <a:schemeClr val="bg1"/>
                </a:solidFill>
              </a:rPr>
              <a:t>Вице-канцлео</a:t>
            </a:r>
            <a:endParaRPr lang="ru-RU" sz="34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Остерман предлагал для примирения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интересов родовитой и новой служивой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знати женить великого князя Петра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Алексеевича на царевне Елизавете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Петровне, дочери Екатерины. Во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избежание возможного в будущем развода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Остерман предлагал при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заключении брака строже определить</a:t>
            </a:r>
          </a:p>
          <a:p>
            <a:pPr>
              <a:lnSpc>
                <a:spcPct val="90000"/>
              </a:lnSpc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порядок престолонаследия.  </a:t>
            </a:r>
          </a:p>
          <a:p>
            <a:endParaRPr lang="ru-RU" dirty="0"/>
          </a:p>
        </p:txBody>
      </p:sp>
      <p:pic>
        <p:nvPicPr>
          <p:cNvPr id="4" name="Содержимое 7" descr="18p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357298"/>
            <a:ext cx="313055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214290"/>
            <a:ext cx="65502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 о престолонаследии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18p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357298"/>
            <a:ext cx="313055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214290"/>
            <a:ext cx="65502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 о престолонаследии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714356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Екатерина, желая назначить наследницей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дочь Елизавету, не решалась принять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проект Остермана и продолжала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настаивать на своем праве назначить себе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приемника. Остерман грозил восстаниями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народа за Петра Алексеевича как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единственного законного наследника.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Меншикову удалось воспользоваться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болезнью Екатерины, которая подписала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6 мая 1727 года, за несколько часов до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кончины, обвинительный указ против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врагов Меншикова, и в тот же день граф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Толстой и другие высокопоставленные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враги Меншикова были отправлены в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ссылку.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2643206" cy="321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714612" y="0"/>
            <a:ext cx="32832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Завещание</a:t>
            </a:r>
            <a:endParaRPr lang="ru-RU" sz="44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642918"/>
            <a:ext cx="5000660" cy="335758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Согласно завещанию, в случае бездетной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кончины Петра его преемницей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становилась Анна Петровна и ее потомки,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затем ее младшая сестра Елизавета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Петровна и ее потомки, и лишь затем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родная сестра Петра </a:t>
            </a:r>
            <a:r>
              <a:rPr lang="en-US" sz="1600" b="1" dirty="0" smtClean="0">
                <a:solidFill>
                  <a:schemeClr val="bg1"/>
                </a:solidFill>
              </a:rPr>
              <a:t>I</a:t>
            </a:r>
            <a:r>
              <a:rPr lang="ru-RU" sz="1600" b="1" dirty="0" smtClean="0">
                <a:solidFill>
                  <a:schemeClr val="bg1"/>
                </a:solidFill>
              </a:rPr>
              <a:t> Наталья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Алексеевна. Именно на завещание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Екатерины </a:t>
            </a:r>
            <a:r>
              <a:rPr lang="en-US" sz="1600" b="1" dirty="0" smtClean="0">
                <a:solidFill>
                  <a:schemeClr val="bg1"/>
                </a:solidFill>
              </a:rPr>
              <a:t>I </a:t>
            </a:r>
            <a:r>
              <a:rPr lang="ru-RU" sz="1600" b="1" dirty="0" smtClean="0">
                <a:solidFill>
                  <a:schemeClr val="bg1"/>
                </a:solidFill>
              </a:rPr>
              <a:t>14 лет спустя ссылалась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Елизавета Петровна в манифесте,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излагавшем ее права на престол после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дворцового переворота в 1741 году. 11-я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статья завещания изумила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присутствовавших. 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995678"/>
            <a:ext cx="4500594" cy="2862322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ней повелевалось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всем вельможам содействовать к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обручению Петра Алексеевича с одной из дочерей князя Меншикова, а затем по  достижении совершеннолетия содействовать их браку. Такая статья явно свидетельствовала о персоне,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участвовавшей в составлении завещания.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286256"/>
            <a:ext cx="1681163" cy="213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2643206" cy="321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714612" y="0"/>
            <a:ext cx="36626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Заключение</a:t>
            </a:r>
            <a:endParaRPr lang="ru-RU" sz="44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357694"/>
            <a:ext cx="4929222" cy="1077218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Судя по фактам истории, Екатерина 1 не смогла стать достойной продолжательницей великих дел Петра </a:t>
            </a:r>
            <a:r>
              <a:rPr lang="en-US" sz="1600" b="1" dirty="0" smtClean="0">
                <a:solidFill>
                  <a:schemeClr val="bg1"/>
                </a:solidFill>
              </a:rPr>
              <a:t>I</a:t>
            </a:r>
            <a:r>
              <a:rPr lang="ru-RU" sz="1600" b="1" dirty="0" smtClean="0">
                <a:solidFill>
                  <a:schemeClr val="bg1"/>
                </a:solidFill>
              </a:rPr>
              <a:t> .Скорее всего ответ на заданный вопрос- отрицательный! 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000504"/>
            <a:ext cx="1681163" cy="213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714744" y="785794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Может ли прачка управлять государством?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21907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возрождение чувства патриотизма и любви к своему Отечеству,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развитие умений аргументировано отстаивать свою позицию в учебных дискуссиях. Организация деятельности учащихся в ходе проекта предполагает создание ими итогового продукта (презентации,) в котором отражены результаты исследования по теме. Проект учит сознательно использовать знания и побуждает к разностороннему их применению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 :</a:t>
            </a:r>
            <a:endParaRPr lang="ru-RU" b="1" spc="0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42910" y="3643314"/>
            <a:ext cx="6429420" cy="2643206"/>
          </a:xfrm>
          <a:prstGeom prst="rect">
            <a:avLst/>
          </a:prstGeom>
          <a:ln w="12700"/>
        </p:spPr>
        <p:txBody>
          <a:bodyPr vert="horz">
            <a:normAutofit fontScale="77500" lnSpcReduction="20000"/>
          </a:bodyPr>
          <a:lstStyle/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800" b="1" i="0" u="sng" strike="noStrike" kern="1200" normalizeH="0" baseline="0" noProof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Задачи проекта: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научиться работать с разнообразными историческими источниками и дополнительной литературой,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ориентироваться в потоке разнообразной информации; 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освоить метод исторического прогнозирования; 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приобретение опыта проектной деятельности и самостоятельного поиска информации и её структурирования;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сформировать навыки самостоятельной работы, работы в команде.</a:t>
            </a: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6950" marR="0" lvl="0" indent="-722313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214290"/>
            <a:ext cx="55707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Интернет-ресурсы:</a:t>
            </a:r>
            <a:endParaRPr lang="ru-RU" sz="44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142984"/>
            <a:ext cx="3999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</a:t>
            </a:r>
            <a:r>
              <a:rPr lang="en-US" dirty="0" smtClean="0"/>
              <a:t>http://rusimper.narod.ru/katei.html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571612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2)</a:t>
            </a:r>
            <a:r>
              <a:rPr lang="en-US" dirty="0" smtClean="0"/>
              <a:t>http://www.fentu.ru/files/tipp/zaoch/3_gmu__istoriya_gos_ypravl_rossii.doc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285992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 </a:t>
            </a:r>
            <a:r>
              <a:rPr lang="en-US" dirty="0" smtClean="0"/>
              <a:t>http://5ballov.qip.ru/referats/preview/30065/3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2786058"/>
            <a:ext cx="465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</a:t>
            </a:r>
            <a:r>
              <a:rPr lang="en-US" dirty="0" smtClean="0"/>
              <a:t>http://ru.wikipedia.org/wiki/</a:t>
            </a:r>
            <a:r>
              <a:rPr lang="ru-RU" dirty="0" err="1" smtClean="0"/>
              <a:t>Екатерина_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214686"/>
            <a:ext cx="4185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5) </a:t>
            </a:r>
            <a:r>
              <a:rPr lang="en-US" dirty="0" smtClean="0"/>
              <a:t>http://russia.rin.ru/guides/6946.html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72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Может ли прачка управлять государством?</a:t>
            </a:r>
            <a:endParaRPr lang="ru-RU" sz="5400" b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43890" cy="704832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Основополагающий вопрос</a:t>
            </a:r>
            <a:endParaRPr lang="ru-RU" b="1" spc="0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40819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10955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997102" cy="1381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714752"/>
            <a:ext cx="1780502" cy="1595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j017831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3857628"/>
            <a:ext cx="100013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Екатерина1\екатерина1\екатерин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785794"/>
            <a:ext cx="2096543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649812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Императрица всероссийская.</a:t>
            </a:r>
            <a:endParaRPr lang="ru-RU" sz="28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714356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Родилась </a:t>
            </a:r>
            <a:r>
              <a:rPr lang="ru-RU" b="1" dirty="0" smtClean="0">
                <a:solidFill>
                  <a:srgbClr val="FFFF00"/>
                </a:solidFill>
              </a:rPr>
              <a:t>5 апреля 1684 </a:t>
            </a:r>
            <a:r>
              <a:rPr lang="ru-RU" b="1" dirty="0" smtClean="0">
                <a:solidFill>
                  <a:schemeClr val="bg1"/>
                </a:solidFill>
              </a:rPr>
              <a:t>года в Лифляндии, в крестьянской семье, литовского происхождения, и при крещении по католическому обряду была названа Мартой.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1857364"/>
            <a:ext cx="59293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Рано лишившись  родителей, умерших от чумы ,её дядя отдал девочку в дом лютеранского пастора Эрнста </a:t>
            </a:r>
            <a:r>
              <a:rPr lang="ru-RU" sz="1600" b="1" dirty="0" err="1" smtClean="0">
                <a:solidFill>
                  <a:schemeClr val="bg1"/>
                </a:solidFill>
              </a:rPr>
              <a:t>Глюка</a:t>
            </a:r>
            <a:r>
              <a:rPr lang="ru-RU" sz="1600" b="1" dirty="0" smtClean="0">
                <a:solidFill>
                  <a:schemeClr val="bg1"/>
                </a:solidFill>
              </a:rPr>
              <a:t>  На 18-м году жизни Марта вышла замуж за шведского драгуна Иоганна. В </a:t>
            </a:r>
            <a:r>
              <a:rPr lang="ru-RU" sz="1600" b="1" dirty="0" smtClean="0">
                <a:solidFill>
                  <a:srgbClr val="FFFF00"/>
                </a:solidFill>
              </a:rPr>
              <a:t>1702г </a:t>
            </a:r>
            <a:r>
              <a:rPr lang="ru-RU" sz="1600" b="1" dirty="0" smtClean="0">
                <a:solidFill>
                  <a:schemeClr val="bg1"/>
                </a:solidFill>
              </a:rPr>
              <a:t>она попала в плен, благодаря своей красоте и бойкости, поступила к Шереметеву, а затем к Меншикову. 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441680"/>
            <a:ext cx="43577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В </a:t>
            </a:r>
            <a:r>
              <a:rPr lang="ru-RU" sz="1600" b="1" dirty="0" smtClean="0">
                <a:solidFill>
                  <a:srgbClr val="FFFF00"/>
                </a:solidFill>
              </a:rPr>
              <a:t>1703 г </a:t>
            </a:r>
            <a:r>
              <a:rPr lang="ru-RU" sz="1600" b="1" dirty="0" smtClean="0">
                <a:solidFill>
                  <a:schemeClr val="bg1"/>
                </a:solidFill>
              </a:rPr>
              <a:t>Марту увидел царь Петр и вскоре поместил её в селе Преображенском в число придворных девиц царевны Натальи, где она приняла православие и была названа Екатериной Алексеевной. Умевшая легко применяться ко всяким обстоятельствам и никогда не терявшая присутствия духа, Екатерина приобрела громадное влияние на Петра, изучив его характер и привычки и став для него необходимой как в радости, так и в горе.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3429000"/>
            <a:ext cx="2500330" cy="279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28604"/>
            <a:ext cx="8443914" cy="250033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Она стала его любовницей, затем его женой и правящей императрицей российской. В её честь Петром 1 учрежден орден Св. Екатерины (в </a:t>
            </a:r>
            <a:r>
              <a:rPr lang="ru-RU" b="1" dirty="0" smtClean="0">
                <a:solidFill>
                  <a:srgbClr val="FFFF00"/>
                </a:solidFill>
              </a:rPr>
              <a:t>1713</a:t>
            </a:r>
            <a:r>
              <a:rPr lang="ru-RU" b="1" dirty="0" smtClean="0">
                <a:solidFill>
                  <a:schemeClr val="bg1"/>
                </a:solidFill>
              </a:rPr>
              <a:t>) и назван город Екатеринбург на Урале (в </a:t>
            </a:r>
            <a:r>
              <a:rPr lang="ru-RU" b="1" dirty="0" smtClean="0">
                <a:solidFill>
                  <a:srgbClr val="FFFF00"/>
                </a:solidFill>
              </a:rPr>
              <a:t>1723</a:t>
            </a:r>
            <a:r>
              <a:rPr lang="ru-RU" b="1" dirty="0" smtClean="0">
                <a:solidFill>
                  <a:schemeClr val="bg1"/>
                </a:solidFill>
              </a:rPr>
              <a:t>). Имя Екатерины 1 носит также Екатериновский дворец в Царском селе.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1\Рабочий стол\юляшка\3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000372"/>
            <a:ext cx="4305328" cy="3357586"/>
          </a:xfrm>
          <a:prstGeom prst="rect">
            <a:avLst/>
          </a:prstGeom>
          <a:noFill/>
        </p:spPr>
      </p:pic>
      <p:pic>
        <p:nvPicPr>
          <p:cNvPr id="5128" name="Picture 8" descr="Картинка 4 из 1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7" y="3357562"/>
            <a:ext cx="3714776" cy="305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001000" cy="1216025"/>
          </a:xfrm>
        </p:spPr>
        <p:txBody>
          <a:bodyPr/>
          <a:lstStyle/>
          <a:p>
            <a:pPr algn="ctr" eaLnBrk="1" hangingPunct="1"/>
            <a:r>
              <a:rPr lang="ru-RU" b="1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Приход к власти</a:t>
            </a:r>
          </a:p>
        </p:txBody>
      </p:sp>
      <p:pic>
        <p:nvPicPr>
          <p:cNvPr id="40967" name="Picture 7" descr="200px-Ekaterina_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357298"/>
            <a:ext cx="3140075" cy="4033837"/>
          </a:xfrm>
          <a:noFill/>
        </p:spPr>
      </p:pic>
      <p:sp>
        <p:nvSpPr>
          <p:cNvPr id="4096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2" y="1357298"/>
            <a:ext cx="3929090" cy="4143404"/>
          </a:xfrm>
          <a:solidFill>
            <a:schemeClr val="accent2"/>
          </a:solidFill>
          <a:ln>
            <a:solidFill>
              <a:schemeClr val="bg1"/>
            </a:solidFill>
          </a:ln>
        </p:spPr>
        <p:txBody>
          <a:bodyPr>
            <a:normAutofit fontScale="47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rgbClr val="FFFF00"/>
                </a:solidFill>
              </a:rPr>
              <a:t>15 ноября 1723 года</a:t>
            </a:r>
            <a:r>
              <a:rPr lang="ru-RU" sz="2900" b="1" dirty="0" smtClean="0">
                <a:solidFill>
                  <a:schemeClr val="bg1"/>
                </a:solidFill>
              </a:rPr>
              <a:t> Петр объявил о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будущей коронации Екатерины в знак ее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особых заслуг. </a:t>
            </a:r>
            <a:r>
              <a:rPr lang="ru-RU" sz="2900" b="1" dirty="0" smtClean="0">
                <a:solidFill>
                  <a:srgbClr val="FFFF00"/>
                </a:solidFill>
              </a:rPr>
              <a:t>7 мая 1724 году </a:t>
            </a:r>
            <a:r>
              <a:rPr lang="ru-RU" sz="2900" b="1" dirty="0" smtClean="0">
                <a:solidFill>
                  <a:schemeClr val="bg1"/>
                </a:solidFill>
              </a:rPr>
              <a:t>Петр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короновал Екатерину императрицей 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московском Успенском соборе. Петр умер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ранним утром </a:t>
            </a:r>
            <a:r>
              <a:rPr lang="ru-RU" sz="2900" b="1" dirty="0" smtClean="0">
                <a:solidFill>
                  <a:srgbClr val="FFFF00"/>
                </a:solidFill>
              </a:rPr>
              <a:t>28 января 1725 </a:t>
            </a:r>
            <a:r>
              <a:rPr lang="ru-RU" sz="2900" b="1" dirty="0" smtClean="0">
                <a:solidFill>
                  <a:schemeClr val="bg1"/>
                </a:solidFill>
              </a:rPr>
              <a:t>года, не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успев назвать преемника и не оставив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сыновей. </a:t>
            </a:r>
            <a:r>
              <a:rPr lang="ru-RU" sz="2900" b="1" dirty="0" smtClean="0">
                <a:solidFill>
                  <a:srgbClr val="C00000"/>
                </a:solidFill>
              </a:rPr>
              <a:t>28 января 1725 года Екатерина </a:t>
            </a:r>
            <a:r>
              <a:rPr lang="en-US" sz="2900" b="1" dirty="0" smtClean="0">
                <a:solidFill>
                  <a:srgbClr val="C00000"/>
                </a:solidFill>
              </a:rPr>
              <a:t>I</a:t>
            </a:r>
            <a:endParaRPr lang="ru-RU" sz="2900" b="1" dirty="0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rgbClr val="C00000"/>
                </a:solidFill>
              </a:rPr>
              <a:t>взошла на престол Российской империи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благодаря поддержке гвардии и вельмож,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возвысившихся при Петре. В России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началась эпоха правления императриц,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когда до конца </a:t>
            </a:r>
            <a:r>
              <a:rPr lang="en-US" sz="2900" b="1" dirty="0" smtClean="0">
                <a:solidFill>
                  <a:schemeClr val="bg1"/>
                </a:solidFill>
              </a:rPr>
              <a:t>XVIII</a:t>
            </a:r>
            <a:r>
              <a:rPr lang="ru-RU" sz="2900" b="1" dirty="0" smtClean="0">
                <a:solidFill>
                  <a:schemeClr val="bg1"/>
                </a:solidFill>
              </a:rPr>
              <a:t> века правили, за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исключением нескольких лет, одни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900" b="1" dirty="0" smtClean="0">
                <a:solidFill>
                  <a:schemeClr val="bg1"/>
                </a:solidFill>
              </a:rPr>
              <a:t>женщины.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buFont typeface="Wingdings" pitchFamily="2" charset="2"/>
              <a:buNone/>
            </a:pPr>
            <a:endParaRPr lang="ru-RU" sz="2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409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09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09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409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409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09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409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409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09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409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409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409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409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4096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1027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 первых шагов царствования Екатерина 1 и её советники стремились показать всем, что знамя в надежных руках, что страна уверенно идёт по пути, предначертанному Великим реформаторам. Лозунгом начала Екатерининского царствования были слова </a:t>
            </a:r>
            <a:r>
              <a:rPr lang="ru-RU" b="1" dirty="0" smtClean="0">
                <a:solidFill>
                  <a:srgbClr val="FFFF00"/>
                </a:solidFill>
              </a:rPr>
              <a:t>указа 19 мая 1725 года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098" name="Picture 2" descr="Картинка 7 из 121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772333"/>
            <a:ext cx="3143272" cy="34202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00438"/>
            <a:ext cx="4572000" cy="267765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«МЫ ЖЕЛАЕМ ВСЕ ДЕЛА, НАЧАТЫЕ РУКАМИ        ИНПЕРАТОРА, С ПОМОЩЬЮ БОЖИЕЙ СОВЕРШИТЬ».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22145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Екатерина продолжила амнистии, которые объявил в последние часы своей жизни Петр, повелев освободить по христианскому обычаю арестантов- должников, жуликов и воров. Она не отменила ни одного из незавершенных Петром начинаний.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357430"/>
            <a:ext cx="2924160" cy="3964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30003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Вдова Петра великого  не была в состоянии самостоятельно и полноценно осуществлять функции своего великого предшественника. Уже в первые месяцы правления Екатерины стало ясно, что прежняя система власти, основанная на активном и всесторонним участии самодержавца в управлении государством, не работает.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286124"/>
            <a:ext cx="2615581" cy="318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387</TotalTime>
  <Words>1270</Words>
  <Application>Microsoft Office PowerPoint</Application>
  <PresentationFormat>Экран (4:3)</PresentationFormat>
  <Paragraphs>188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Екатерина I</vt:lpstr>
      <vt:lpstr>Цель :</vt:lpstr>
      <vt:lpstr>Основополагающий вопрос</vt:lpstr>
      <vt:lpstr>Презентация PowerPoint</vt:lpstr>
      <vt:lpstr>Презентация PowerPoint</vt:lpstr>
      <vt:lpstr>Приход к власти</vt:lpstr>
      <vt:lpstr>Презентация PowerPoint</vt:lpstr>
      <vt:lpstr>Презентация PowerPoint</vt:lpstr>
      <vt:lpstr>Презентация PowerPoint</vt:lpstr>
      <vt:lpstr>Правление. 1725 – 1727 годы</vt:lpstr>
      <vt:lpstr>Правление. 1725 – 1727 годы</vt:lpstr>
      <vt:lpstr>Внешняя политика</vt:lpstr>
      <vt:lpstr>Презентация PowerPoint</vt:lpstr>
      <vt:lpstr>Потомство Петра I от Екатерины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1</dc:title>
  <dc:creator>1</dc:creator>
  <cp:lastModifiedBy>Дмитрий Каленюк</cp:lastModifiedBy>
  <cp:revision>43</cp:revision>
  <dcterms:created xsi:type="dcterms:W3CDTF">2011-04-20T17:18:57Z</dcterms:created>
  <dcterms:modified xsi:type="dcterms:W3CDTF">2011-12-07T14:25:58Z</dcterms:modified>
</cp:coreProperties>
</file>