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2" r:id="rId2"/>
    <p:sldId id="293" r:id="rId3"/>
    <p:sldId id="294" r:id="rId4"/>
    <p:sldId id="295" r:id="rId5"/>
    <p:sldId id="296" r:id="rId6"/>
    <p:sldId id="333" r:id="rId7"/>
    <p:sldId id="334" r:id="rId8"/>
    <p:sldId id="335" r:id="rId9"/>
    <p:sldId id="336" r:id="rId10"/>
    <p:sldId id="337" r:id="rId11"/>
    <p:sldId id="338" r:id="rId12"/>
    <p:sldId id="298" r:id="rId13"/>
    <p:sldId id="299" r:id="rId14"/>
    <p:sldId id="301" r:id="rId15"/>
    <p:sldId id="302" r:id="rId16"/>
    <p:sldId id="318" r:id="rId17"/>
    <p:sldId id="319" r:id="rId18"/>
    <p:sldId id="320" r:id="rId19"/>
    <p:sldId id="321" r:id="rId20"/>
    <p:sldId id="297" r:id="rId21"/>
    <p:sldId id="309" r:id="rId22"/>
    <p:sldId id="310" r:id="rId23"/>
    <p:sldId id="341" r:id="rId24"/>
    <p:sldId id="316" r:id="rId25"/>
    <p:sldId id="34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99"/>
    <a:srgbClr val="FF6600"/>
    <a:srgbClr val="33CCFF"/>
    <a:srgbClr val="FF0066"/>
    <a:srgbClr val="CCFFFF"/>
    <a:srgbClr val="FFCC00"/>
    <a:srgbClr val="FFFF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3" autoAdjust="0"/>
    <p:restoredTop sz="94660"/>
  </p:normalViewPr>
  <p:slideViewPr>
    <p:cSldViewPr>
      <p:cViewPr varScale="1">
        <p:scale>
          <a:sx n="51" d="100"/>
          <a:sy n="51" d="100"/>
        </p:scale>
        <p:origin x="-9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B5C59-A4EA-40F6-9D83-CF7173B1B92E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C983E-CBAA-4219-9A2B-1A7A1E44C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5%D0%B4%D0%B0%D0%BB%D1%8C_%C2%AB%D0%97%D0%BE%D0%BB%D0%BE%D1%82%D0%B0%D1%8F_%D0%97%D0%B2%D0%B5%D0%B7%D0%B4%D0%B0%C2%BB" TargetMode="External"/><Relationship Id="rId3" Type="http://schemas.openxmlformats.org/officeDocument/2006/relationships/image" Target="../media/image40.jpeg"/><Relationship Id="rId7" Type="http://schemas.openxmlformats.org/officeDocument/2006/relationships/hyperlink" Target="http://ru.wikipedia.org/wiki/%D0%9E%D1%80%D0%B4%D0%B5%D0%BD_%D0%9B%D0%B5%D0%BD%D0%B8%D0%BD%D0%B0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38_%D0%B3%D0%BE%D0%B4" TargetMode="External"/><Relationship Id="rId11" Type="http://schemas.openxmlformats.org/officeDocument/2006/relationships/hyperlink" Target="http://ru.wikipedia.org/wiki/%D0%A1%D0%B0%D1%80%D0%B0%D1%82%D0%BE%D0%B2" TargetMode="External"/><Relationship Id="rId5" Type="http://schemas.openxmlformats.org/officeDocument/2006/relationships/hyperlink" Target="http://ru.wikipedia.org/wiki/1934_%D0%B3%D0%BE%D0%B4" TargetMode="External"/><Relationship Id="rId10" Type="http://schemas.openxmlformats.org/officeDocument/2006/relationships/hyperlink" Target="http://ru.wikipedia.org/wiki/1943_%D0%B3%D0%BE%D0%B4" TargetMode="External"/><Relationship Id="rId4" Type="http://schemas.openxmlformats.org/officeDocument/2006/relationships/hyperlink" Target="http://ru.wikipedia.org/wiki/28_%D0%BC%D0%B0%D1%80%D1%82%D0%B0" TargetMode="External"/><Relationship Id="rId9" Type="http://schemas.openxmlformats.org/officeDocument/2006/relationships/hyperlink" Target="http://ru.wikipedia.org/wiki/4_%D1%8F%D0%BD%D0%B2%D0%B0%D1%80%D1%8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65pobeda.ru/files/rasskazi_mne_o_voine/istorii_semya/photo/332/__tmp/550__1271516989_voina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1%80%D0%B4%D0%B5%D0%BD_%D0%A1%D0%BB%D0%B0%D0%B2%D1%8B" TargetMode="External"/><Relationship Id="rId5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4" Type="http://schemas.openxmlformats.org/officeDocument/2006/relationships/image" Target="http://upload.wikimedia.org/wikipedia/commons/7/74/OrderOfGlory1stClass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0%D0%BB%D0%B0%D1%80%D0%B0%D1%88,_%D0%94%D0%BC%D0%B8%D1%82%D1%80%D0%B8%D0%B9_%D0%9B%D0%B5%D0%BE%D0%BD%D1%82%D1%8C%D0%B5%D0%B2%D0%B8%D1%87" TargetMode="External"/><Relationship Id="rId13" Type="http://schemas.openxmlformats.org/officeDocument/2006/relationships/hyperlink" Target="http://ru.wikipedia.org/wiki/%D0%9F%D0%B0%D0%B2%D0%BB%D0%BE%D1%86%D0%BA%D0%B8%D0%B9,_%D0%9C%D0%B8%D1%85%D0%B0%D0%B8%D0%BB_%D0%90%D1%80%D0%BA%D0%B0%D0%B4%D1%8C%D0%B5%D0%B2%D0%B8%D1%87" TargetMode="External"/><Relationship Id="rId18" Type="http://schemas.openxmlformats.org/officeDocument/2006/relationships/hyperlink" Target="http://ru.wikipedia.org/w/index.php?title=%D0%A1%D0%BE%D1%80%D0%BE%D0%BA%D0%B8%D0%BD_%D0%93._%D0%9C.&amp;action=edit&amp;redlink=1" TargetMode="External"/><Relationship Id="rId3" Type="http://schemas.openxmlformats.org/officeDocument/2006/relationships/hyperlink" Target="http://ru.wikipedia.org/w/index.php?title=%D0%91%D0%BE%D0%BB%D0%B3%D0%B0%D1%80%D0%B8%D0%BD_%D0%A1._%D0%98.&amp;action=edit&amp;redlink=1" TargetMode="External"/><Relationship Id="rId21" Type="http://schemas.openxmlformats.org/officeDocument/2006/relationships/hyperlink" Target="http://ru.wikipedia.org/wiki/%D0%A9%D0%B5%D1%80%D0%B1%D0%B8%D0%BD%D0%BA%D0%BE,_%D0%9F%D0%B0%D0%B2%D0%B5%D0%BB_%D0%90%D0%BD%D0%B4%D1%80%D0%B5%D0%B5%D0%B2%D0%B8%D1%87" TargetMode="External"/><Relationship Id="rId7" Type="http://schemas.openxmlformats.org/officeDocument/2006/relationships/hyperlink" Target="http://ru.wikipedia.org/w/index.php?title=%D0%96%D0%B0%D1%80%D1%87%D0%B8%D0%BD%D1%81%D0%BA%D0%B8%D0%B9,_%D0%A4%D1%91%D0%B4%D0%BE%D1%80_%D0%98%D0%B2%D0%B0%D0%BD%D0%BE%D0%B2%D0%B8%D1%87&amp;action=edit&amp;redlink=1" TargetMode="External"/><Relationship Id="rId12" Type="http://schemas.openxmlformats.org/officeDocument/2006/relationships/hyperlink" Target="http://ru.wikipedia.org/wiki/%D0%9C%D0%B0%D1%88%D0%BA%D0%B0%D1%83%D1%86%D0%B0%D0%BD,_%D0%A8%D0%B0%D0%B1%D1%81%D0%B0_%D0%9C%D0%B5%D0%BD%D0%B4%D0%B5%D0%BB%D0%B5%D0%B2%D0%B8%D1%87" TargetMode="External"/><Relationship Id="rId17" Type="http://schemas.openxmlformats.org/officeDocument/2006/relationships/hyperlink" Target="http://ru.wikipedia.org/w/index.php?title=%D0%A1%D0%BE%D0%BB%D1%82%D1%8B%D1%81_%D0%98%D0%B2%D0%B0%D0%BD_%D0%A1%D0%B8%D0%B4%D0%BE%D1%80%D0%BE%D0%B2%D0%B8%D1%87&amp;action=edit&amp;redlink=1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://ru.wikipedia.org/w/index.php?title=%D0%A1%D0%BE%D0%BA%D0%BE%D0%BB%D0%BE%D0%B2,_%D0%90%D0%BD%D0%B0%D1%82%D0%BE%D0%BB%D0%B8%D0%B9_%D0%9C%D0%B8%D1%85%D0%B0%D0%B9%D0%BB%D0%BE%D0%B2%D0%B8%D1%87&amp;action=edit&amp;redlink=1" TargetMode="External"/><Relationship Id="rId20" Type="http://schemas.openxmlformats.org/officeDocument/2006/relationships/hyperlink" Target="http://ru.wikipedia.org/w/index.php?title=%D0%A7%D0%B8%D1%87%D0%B8%D0%BA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94%D0%B0%D1%80%D1%8C%D0%B5%D0%B2&amp;action=edit&amp;redlink=1" TargetMode="External"/><Relationship Id="rId11" Type="http://schemas.openxmlformats.org/officeDocument/2006/relationships/hyperlink" Target="http://ru.wikipedia.org/wiki/%D0%9B%D0%B5%D0%B1%D0%B5%D0%B4%D0%B5%D0%BD%D0%BA%D0%BE,_%D0%9D%D0%B8%D0%BA%D0%B8%D1%82%D0%B0_%D0%A4%D0%B5%D0%B4%D0%BE%D1%82%D0%BE%D0%B2%D0%B8%D1%87" TargetMode="External"/><Relationship Id="rId5" Type="http://schemas.openxmlformats.org/officeDocument/2006/relationships/hyperlink" Target="http://ru.wikipedia.org/w/index.php?title=%D0%91%D0%BE%D1%87%D0%BA%D0%BE%D0%B2%D1%81%D0%BA%D0%B8%D0%B9,_%D0%92%D0%BB%D0%B0%D0%B4%D0%B8%D0%BC%D0%B8%D1%80_%D0%90%D0%BB%D0%B5%D0%BA%D1%81%D0%B0%D0%BD%D0%B4%D1%80%D0%BE%D0%B2%D0%B8%D1%87&amp;action=edit&amp;redlink=1" TargetMode="External"/><Relationship Id="rId15" Type="http://schemas.openxmlformats.org/officeDocument/2006/relationships/hyperlink" Target="http://ru.wikipedia.org/w/index.php?title=%D0%9F%D0%BE%D0%BB%D0%B5%D1%86%D0%BA%D0%B8%D0%B9,_%D0%A1%D0%B5%D1%80%D0%B3%D0%B5%D0%B9_%D0%98%D0%B2%D0%B0%D0%BD%D0%BE%D0%B2%D0%B8%D1%87&amp;action=edit&amp;redlink=1" TargetMode="External"/><Relationship Id="rId23" Type="http://schemas.openxmlformats.org/officeDocument/2006/relationships/image" Target="../media/image14.png"/><Relationship Id="rId10" Type="http://schemas.openxmlformats.org/officeDocument/2006/relationships/hyperlink" Target="http://ru.wikipedia.org/w/index.php?title=%D0%9A%D0%BE%D0%BB%D0%B5%D1%81%D0%BD%D0%B8%D1%87%D0%B5%D0%BD%D0%BA%D0%BE,_%D0%A1%D1%82%D0%B5%D0%BF%D0%B0%D0%BD_%D0%9A%D0%B0%D0%BB%D0%B8%D0%BD%D0%BE%D0%B2%D0%B8%D1%87&amp;action=edit&amp;redlink=1" TargetMode="External"/><Relationship Id="rId19" Type="http://schemas.openxmlformats.org/officeDocument/2006/relationships/hyperlink" Target="http://ru.wikipedia.org/w/index.php?title=%D0%A7%D0%B5%D1%80%D0%BD%D0%B8%D0%B5%D0%BD%D0%BA%D0%BE,_%D0%93%D0%B5%D0%BE%D1%80%D0%B3%D0%B8%D0%B9_%D0%93%D0%B5%D0%BE%D1%80%D0%B3%D0%B8%D0%B5%D0%B2%D0%B8%D1%87&amp;action=edit&amp;redlink=1" TargetMode="External"/><Relationship Id="rId4" Type="http://schemas.openxmlformats.org/officeDocument/2006/relationships/hyperlink" Target="http://ru.wikipedia.org/w/index.php?title=%D0%91%D0%BE%D1%80%D0%BE%D0%B4%D0%B0%D0%BA%D0%B8&amp;action=edit&amp;redlink=1" TargetMode="External"/><Relationship Id="rId9" Type="http://schemas.openxmlformats.org/officeDocument/2006/relationships/hyperlink" Target="http://ru.wikipedia.org/w/index.php?title=%D0%9A%D0%BE%D0%B2%D0%B0%D0%BB%D1%8C,_%D0%98%D0%B2%D0%B0%D0%BD_%D0%9D%D0%B5%D1%81%D1%82%D0%B5%D1%80%D0%BE%D0%B2%D0%B8%D1%87&amp;action=edit&amp;redlink=1" TargetMode="External"/><Relationship Id="rId14" Type="http://schemas.openxmlformats.org/officeDocument/2006/relationships/hyperlink" Target="http://ru.wikipedia.org/w/index.php?title=%D0%9F%D0%BB%D1%83%D0%B3%D0%B0%D1%80%D1%91%D0%B2,_%D0%9C%D0%B8%D1%85%D0%B0%D0%B8%D0%BB_%D0%9C%D0%B8%D1%85%D0%B0%D0%B9%D0%BB%D0%BE%D0%B2%D0%B8%D1%87&amp;action=edit&amp;redlink=1" TargetMode="External"/><Relationship Id="rId22" Type="http://schemas.openxmlformats.org/officeDocument/2006/relationships/hyperlink" Target="http://www.ww2history.ru/uploads/1260721671_2478_1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3aa5_9733a06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2180208"/>
            <a:ext cx="3286148" cy="4677791"/>
          </a:xfrm>
          <a:prstGeom prst="rect">
            <a:avLst/>
          </a:prstGeom>
        </p:spPr>
      </p:pic>
      <p:pic>
        <p:nvPicPr>
          <p:cNvPr id="2" name="Рисунок 1" descr="1 (2).jpg"/>
          <p:cNvPicPr>
            <a:picLocks noChangeAspect="1"/>
          </p:cNvPicPr>
          <p:nvPr/>
        </p:nvPicPr>
        <p:blipFill>
          <a:blip r:embed="rId4" cstate="print"/>
          <a:srcRect b="11040"/>
          <a:stretch>
            <a:fillRect/>
          </a:stretch>
        </p:blipFill>
        <p:spPr>
          <a:xfrm>
            <a:off x="0" y="0"/>
            <a:ext cx="3238500" cy="4643446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05500" y="0"/>
            <a:ext cx="3238500" cy="4667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фото СОЛТЫС Иван Сидорови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42"/>
            <a:ext cx="3554413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2"/>
          <p:cNvSpPr>
            <a:spLocks noChangeArrowheads="1"/>
          </p:cNvSpPr>
          <p:nvPr/>
        </p:nvSpPr>
        <p:spPr bwMode="auto">
          <a:xfrm>
            <a:off x="428596" y="4500570"/>
            <a:ext cx="80645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dirty="0"/>
              <a:t>З</a:t>
            </a:r>
            <a:r>
              <a:rPr lang="ru-RU" sz="2800" dirty="0"/>
              <a:t>вание Героя Советского Союза</a:t>
            </a:r>
          </a:p>
          <a:p>
            <a:pPr algn="ctr"/>
            <a:r>
              <a:rPr lang="ru-RU" sz="2800" dirty="0"/>
              <a:t> Иону </a:t>
            </a:r>
            <a:r>
              <a:rPr lang="ru-RU" sz="2800" b="1" dirty="0"/>
              <a:t>Сидоровичу</a:t>
            </a:r>
            <a:r>
              <a:rPr lang="ru-RU" sz="2800" dirty="0"/>
              <a:t> </a:t>
            </a:r>
            <a:r>
              <a:rPr lang="ru-RU" sz="2800" b="1" dirty="0" err="1"/>
              <a:t>Солтысу</a:t>
            </a:r>
            <a:r>
              <a:rPr lang="ru-RU" sz="2800" dirty="0"/>
              <a:t> присвоено посмертно </a:t>
            </a:r>
          </a:p>
          <a:p>
            <a:pPr algn="ctr"/>
            <a:r>
              <a:rPr lang="ru-RU" sz="2800" dirty="0"/>
              <a:t>10 апреля 1945  за повторение подвига Александра Матросова.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0" y="714356"/>
            <a:ext cx="9267795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Я уверен -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когда-нибудь сбудется это: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вся Земля превратится в собрание добрых друзей,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о войне позабудет усталая наша планета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и последнюю пушку сдадут во всемирный музей.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А потом, через долгие-долгие сроки,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встанет новая юность, сильна и стройна...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И учитель не сможет на самом обычном уроке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объяснить, что такое - это слово: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"ВОЙНА"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 eaLnBrk="0" hangingPunct="0"/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px-Flag_of_Georgian_SSR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876"/>
            <a:ext cx="5000660" cy="2500330"/>
          </a:xfrm>
          <a:prstGeom prst="doubleWave">
            <a:avLst>
              <a:gd name="adj1" fmla="val 6306"/>
              <a:gd name="adj2" fmla="val 0"/>
            </a:avLst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4857784" cy="29238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Грузинская</a:t>
            </a:r>
          </a:p>
          <a:p>
            <a:pPr algn="ctr"/>
            <a:r>
              <a:rPr lang="ru-RU" sz="4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советская </a:t>
            </a:r>
          </a:p>
          <a:p>
            <a:pPr algn="ctr"/>
            <a:r>
              <a:rPr lang="ru-RU" sz="4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социалистическая </a:t>
            </a:r>
          </a:p>
          <a:p>
            <a:pPr algn="ctr"/>
            <a:r>
              <a:rPr lang="ru-RU" sz="4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</a:t>
            </a:r>
            <a:endParaRPr lang="ru-RU" sz="4600" dirty="0">
              <a:solidFill>
                <a:schemeClr val="accent1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OA_Georgian_SS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85728"/>
            <a:ext cx="3929090" cy="39290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px-Flag_of_Azerbaijan_SSR_svg.png"/>
          <p:cNvPicPr>
            <a:picLocks noChangeAspect="1"/>
          </p:cNvPicPr>
          <p:nvPr/>
        </p:nvPicPr>
        <p:blipFill>
          <a:blip r:embed="rId3" cstate="print"/>
          <a:srcRect r="7499"/>
          <a:stretch>
            <a:fillRect/>
          </a:stretch>
        </p:blipFill>
        <p:spPr>
          <a:xfrm>
            <a:off x="755576" y="3573016"/>
            <a:ext cx="4929222" cy="2930870"/>
          </a:xfrm>
          <a:prstGeom prst="flowChartPunchedTape">
            <a:avLst/>
          </a:prstGeom>
        </p:spPr>
      </p:pic>
      <p:pic>
        <p:nvPicPr>
          <p:cNvPr id="3" name="Рисунок 2" descr="COA_Azerbaijan_SS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39008" y="188640"/>
            <a:ext cx="3604992" cy="40195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57166"/>
            <a:ext cx="5796136" cy="29238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ru-RU" sz="4600" b="1" dirty="0" smtClean="0">
                <a:ln w="11430">
                  <a:solidFill>
                    <a:srgbClr val="FFCC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  <a:ea typeface="BatangChe" pitchFamily="49" charset="-127"/>
              </a:rPr>
              <a:t>Азербайджанская </a:t>
            </a:r>
          </a:p>
          <a:p>
            <a:pPr algn="ctr"/>
            <a:r>
              <a:rPr lang="ru-RU" sz="4600" b="1" dirty="0" smtClean="0">
                <a:ln w="11430">
                  <a:solidFill>
                    <a:srgbClr val="FFCC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  <a:ea typeface="BatangChe" pitchFamily="49" charset="-127"/>
              </a:rPr>
              <a:t>советская </a:t>
            </a:r>
          </a:p>
          <a:p>
            <a:pPr algn="ctr"/>
            <a:r>
              <a:rPr lang="ru-RU" sz="4600" b="1" dirty="0" smtClean="0">
                <a:ln w="11430">
                  <a:solidFill>
                    <a:srgbClr val="FFCC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  <a:ea typeface="BatangChe" pitchFamily="49" charset="-127"/>
              </a:rPr>
              <a:t>социалистическая </a:t>
            </a:r>
          </a:p>
          <a:p>
            <a:pPr algn="ctr"/>
            <a:r>
              <a:rPr lang="ru-RU" sz="4600" b="1" dirty="0" smtClean="0">
                <a:ln w="11430">
                  <a:solidFill>
                    <a:srgbClr val="FFCC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  <a:ea typeface="BatangChe" pitchFamily="49" charset="-127"/>
              </a:rPr>
              <a:t>республика</a:t>
            </a:r>
            <a:endParaRPr lang="ru-RU" sz="4600" dirty="0">
              <a:ln w="11430">
                <a:solidFill>
                  <a:srgbClr val="FFCC00"/>
                </a:solidFill>
              </a:ln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ewinderMedium" pitchFamily="82" charset="-52"/>
              <a:ea typeface="BatangChe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478628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Российская 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советская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федеративная 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социалистическая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 </a:t>
            </a:r>
            <a:endParaRPr lang="ru-RU" sz="4400" dirty="0"/>
          </a:p>
        </p:txBody>
      </p:sp>
      <p:pic>
        <p:nvPicPr>
          <p:cNvPr id="3" name="Рисунок 2" descr="600px-COA_Russian_SFSR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08" y="0"/>
            <a:ext cx="4714892" cy="4714892"/>
          </a:xfrm>
          <a:prstGeom prst="rect">
            <a:avLst/>
          </a:prstGeom>
        </p:spPr>
      </p:pic>
      <p:pic>
        <p:nvPicPr>
          <p:cNvPr id="4" name="Рисунок 3" descr="РСФСР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000504"/>
            <a:ext cx="5143496" cy="2571748"/>
          </a:xfrm>
          <a:prstGeom prst="wave">
            <a:avLst>
              <a:gd name="adj1" fmla="val 5663"/>
              <a:gd name="adj2" fmla="val 3763"/>
            </a:avLst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28680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 состав РСФСР входили 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16 республик: </a:t>
            </a:r>
          </a:p>
          <a:p>
            <a:pPr algn="ctr"/>
            <a:r>
              <a:rPr lang="ru-RU" sz="4400" dirty="0" smtClean="0"/>
              <a:t>Башкирская, Бурятская, Дагестанская, Калмыцкая, Кабардино-Балкарская, Карельская, Коми, Марийская, Мордовская, Северо-Осетинская, Татарская, Тувинская, Удмуртская, Чечено-Ингушская, Чувашская, Якутская.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500398" y="1164134"/>
            <a:ext cx="564360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solidFill>
                  <a:srgbClr val="0E5A30"/>
                </a:solidFill>
              </a:rPr>
              <a:t>Залилов</a:t>
            </a:r>
            <a:r>
              <a:rPr lang="ru-RU" sz="2800" dirty="0">
                <a:solidFill>
                  <a:srgbClr val="0E5A30"/>
                </a:solidFill>
              </a:rPr>
              <a:t> </a:t>
            </a:r>
            <a:r>
              <a:rPr lang="ru-RU" sz="2800" dirty="0" err="1">
                <a:solidFill>
                  <a:srgbClr val="0E5A30"/>
                </a:solidFill>
              </a:rPr>
              <a:t>Муса</a:t>
            </a:r>
            <a:r>
              <a:rPr lang="ru-RU" sz="2800" dirty="0">
                <a:solidFill>
                  <a:srgbClr val="0E5A30"/>
                </a:solidFill>
              </a:rPr>
              <a:t> </a:t>
            </a:r>
            <a:r>
              <a:rPr lang="ru-RU" sz="2800" dirty="0" err="1">
                <a:solidFill>
                  <a:srgbClr val="0E5A30"/>
                </a:solidFill>
              </a:rPr>
              <a:t>Мустафович</a:t>
            </a:r>
            <a:r>
              <a:rPr lang="ru-RU" sz="2800" dirty="0">
                <a:solidFill>
                  <a:srgbClr val="0E5A30"/>
                </a:solidFill>
              </a:rPr>
              <a:t> </a:t>
            </a:r>
            <a:endParaRPr lang="ru-RU" sz="2800" dirty="0" smtClean="0">
              <a:solidFill>
                <a:srgbClr val="0E5A30"/>
              </a:solidFill>
            </a:endParaRPr>
          </a:p>
          <a:p>
            <a:r>
              <a:rPr lang="ru-RU" sz="2800" dirty="0" smtClean="0">
                <a:solidFill>
                  <a:srgbClr val="0E5A30"/>
                </a:solidFill>
              </a:rPr>
              <a:t>(</a:t>
            </a:r>
            <a:r>
              <a:rPr lang="ru-RU" sz="2800" dirty="0" err="1">
                <a:solidFill>
                  <a:srgbClr val="0E5A30"/>
                </a:solidFill>
              </a:rPr>
              <a:t>Муса</a:t>
            </a:r>
            <a:r>
              <a:rPr lang="ru-RU" sz="2800" dirty="0">
                <a:solidFill>
                  <a:srgbClr val="0E5A30"/>
                </a:solidFill>
              </a:rPr>
              <a:t> </a:t>
            </a:r>
            <a:r>
              <a:rPr lang="ru-RU" sz="2800" dirty="0" err="1">
                <a:solidFill>
                  <a:srgbClr val="0E5A30"/>
                </a:solidFill>
              </a:rPr>
              <a:t>Джалиль</a:t>
            </a:r>
            <a:r>
              <a:rPr lang="ru-RU" sz="2800" dirty="0">
                <a:solidFill>
                  <a:srgbClr val="0E5A30"/>
                </a:solidFill>
              </a:rPr>
              <a:t>) - татарский поэт, герой-антифашист. Родился 15 (2 по ст.с.) февраля 1906 года в селе </a:t>
            </a:r>
            <a:r>
              <a:rPr lang="ru-RU" sz="2800" dirty="0" err="1">
                <a:solidFill>
                  <a:srgbClr val="0E5A30"/>
                </a:solidFill>
              </a:rPr>
              <a:t>Мустафино</a:t>
            </a:r>
            <a:r>
              <a:rPr lang="ru-RU" sz="2800" dirty="0">
                <a:solidFill>
                  <a:srgbClr val="0E5A30"/>
                </a:solidFill>
              </a:rPr>
              <a:t> ныне </a:t>
            </a:r>
            <a:r>
              <a:rPr lang="ru-RU" sz="2800" dirty="0" err="1">
                <a:solidFill>
                  <a:srgbClr val="0E5A30"/>
                </a:solidFill>
              </a:rPr>
              <a:t>Шарлыкского</a:t>
            </a:r>
            <a:r>
              <a:rPr lang="ru-RU" sz="2800" dirty="0">
                <a:solidFill>
                  <a:srgbClr val="0E5A30"/>
                </a:solidFill>
              </a:rPr>
              <a:t> района Оренбургской области в семье крестьянина-бедняка. </a:t>
            </a:r>
            <a:endParaRPr lang="ru-RU" sz="2800" dirty="0" smtClean="0">
              <a:solidFill>
                <a:srgbClr val="0E5A30"/>
              </a:solidFill>
            </a:endParaRPr>
          </a:p>
          <a:p>
            <a:r>
              <a:rPr lang="ru-RU" sz="2800" dirty="0" smtClean="0">
                <a:solidFill>
                  <a:srgbClr val="0E5A30"/>
                </a:solidFill>
              </a:rPr>
              <a:t>Учился </a:t>
            </a:r>
            <a:r>
              <a:rPr lang="ru-RU" sz="2800" dirty="0">
                <a:solidFill>
                  <a:srgbClr val="0E5A30"/>
                </a:solidFill>
              </a:rPr>
              <a:t>в </a:t>
            </a:r>
            <a:r>
              <a:rPr lang="ru-RU" sz="2800" dirty="0" err="1">
                <a:solidFill>
                  <a:srgbClr val="0E5A30"/>
                </a:solidFill>
              </a:rPr>
              <a:t>Оребургском</a:t>
            </a:r>
            <a:r>
              <a:rPr lang="ru-RU" sz="2800" dirty="0">
                <a:solidFill>
                  <a:srgbClr val="0E5A30"/>
                </a:solidFill>
              </a:rPr>
              <a:t> медресе "</a:t>
            </a:r>
            <a:r>
              <a:rPr lang="ru-RU" sz="2800" dirty="0" err="1">
                <a:solidFill>
                  <a:srgbClr val="0E5A30"/>
                </a:solidFill>
              </a:rPr>
              <a:t>Хусаиния</a:t>
            </a:r>
            <a:r>
              <a:rPr lang="ru-RU" sz="2800" dirty="0">
                <a:solidFill>
                  <a:srgbClr val="0E5A30"/>
                </a:solidFill>
              </a:rPr>
              <a:t>", которое после Октябрьской революции было преобразована в Татарский институт народного образования - ТИНО.</a:t>
            </a:r>
          </a:p>
        </p:txBody>
      </p:sp>
      <p:pic>
        <p:nvPicPr>
          <p:cNvPr id="2053" name="Picture 5" descr="Jalil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3130550" cy="4248150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411413" y="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124075" y="188913"/>
            <a:ext cx="46799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B2B2B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err="1">
                <a:solidFill>
                  <a:srgbClr val="0E5A30"/>
                </a:solidFill>
              </a:rPr>
              <a:t>Муса</a:t>
            </a:r>
            <a:r>
              <a:rPr lang="ru-RU" sz="4800" b="1" dirty="0">
                <a:solidFill>
                  <a:srgbClr val="0E5A30"/>
                </a:solidFill>
              </a:rPr>
              <a:t> </a:t>
            </a:r>
            <a:r>
              <a:rPr lang="ru-RU" sz="4800" b="1" dirty="0" err="1">
                <a:solidFill>
                  <a:srgbClr val="0E5A30"/>
                </a:solidFill>
              </a:rPr>
              <a:t>Джалиль</a:t>
            </a:r>
            <a:endParaRPr lang="ru-RU" sz="4800" b="1" dirty="0">
              <a:solidFill>
                <a:srgbClr val="0E5A3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jal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3143272" cy="419009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500431" y="214291"/>
            <a:ext cx="53213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500" dirty="0">
                <a:solidFill>
                  <a:srgbClr val="0E5A30"/>
                </a:solidFill>
              </a:rPr>
              <a:t>После гражданской войны он активно участвует в организации первых пионерских отрядов, пишет детские стихи и </a:t>
            </a:r>
            <a:r>
              <a:rPr lang="ru-RU" sz="2500" dirty="0" smtClean="0">
                <a:solidFill>
                  <a:srgbClr val="0E5A30"/>
                </a:solidFill>
              </a:rPr>
              <a:t>пьесы. </a:t>
            </a:r>
            <a:r>
              <a:rPr lang="ru-RU" sz="2500" dirty="0">
                <a:solidFill>
                  <a:srgbClr val="0E5A30"/>
                </a:solidFill>
              </a:rPr>
              <a:t>Его избирают членом Бюро Татаро-Башкирской секции ЦК комсомола и направляют в Москву. Здесь он поступает на филологический факультет МГУ. Его стихи, которые он писал на родном языке, читались в переводах на университетских вечерах и пользовались большим успехом. По окончании университета в 1931 году его направляют в Казань, где он целиком отдается творческой работе и общественной деятельности.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00034" y="1500174"/>
            <a:ext cx="4175126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500" dirty="0">
                <a:solidFill>
                  <a:srgbClr val="0E5A30"/>
                </a:solidFill>
              </a:rPr>
              <a:t>В тюрьме он создал 115 поэтических произведений. Его записные книжки со стихами были сохранены товарищем по заключению бельгийским антифашистом Андре </a:t>
            </a:r>
            <a:r>
              <a:rPr lang="ru-RU" sz="2500" dirty="0" err="1">
                <a:solidFill>
                  <a:srgbClr val="0E5A30"/>
                </a:solidFill>
              </a:rPr>
              <a:t>Тиммермансом</a:t>
            </a:r>
            <a:r>
              <a:rPr lang="ru-RU" sz="2500" dirty="0">
                <a:solidFill>
                  <a:srgbClr val="0E5A30"/>
                </a:solidFill>
              </a:rPr>
              <a:t>.</a:t>
            </a:r>
          </a:p>
        </p:txBody>
      </p:sp>
      <p:pic>
        <p:nvPicPr>
          <p:cNvPr id="4101" name="Picture 5" descr="14316"/>
          <p:cNvPicPr>
            <a:picLocks noChangeAspect="1" noChangeArrowheads="1"/>
          </p:cNvPicPr>
          <p:nvPr/>
        </p:nvPicPr>
        <p:blipFill>
          <a:blip r:embed="rId3" cstate="print"/>
          <a:srcRect b="9605"/>
          <a:stretch>
            <a:fillRect/>
          </a:stretch>
        </p:blipFill>
        <p:spPr bwMode="auto">
          <a:xfrm>
            <a:off x="4929190" y="500042"/>
            <a:ext cx="3759200" cy="5094303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0018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873752"/>
            <a:ext cx="7410926" cy="4626949"/>
          </a:xfrm>
          <a:prstGeom prst="rect">
            <a:avLst/>
          </a:prstGeom>
          <a:solidFill>
            <a:srgbClr val="008000"/>
          </a:solidFill>
          <a:ln w="381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yelorussian_SSR.png"/>
          <p:cNvPicPr>
            <a:picLocks noChangeAspect="1"/>
          </p:cNvPicPr>
          <p:nvPr/>
        </p:nvPicPr>
        <p:blipFill>
          <a:blip r:embed="rId3" cstate="print"/>
          <a:srcRect r="7792"/>
          <a:stretch>
            <a:fillRect/>
          </a:stretch>
        </p:blipFill>
        <p:spPr>
          <a:xfrm>
            <a:off x="571472" y="3714752"/>
            <a:ext cx="5072098" cy="2750363"/>
          </a:xfrm>
          <a:prstGeom prst="wave">
            <a:avLst/>
          </a:prstGeom>
        </p:spPr>
      </p:pic>
      <p:pic>
        <p:nvPicPr>
          <p:cNvPr id="7" name="Рисунок 6" descr="597px-Coat_of_arms_of_Belorussian_SS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85728"/>
            <a:ext cx="3830945" cy="38437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44" y="285728"/>
            <a:ext cx="485778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Белорусская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оветская </a:t>
            </a:r>
          </a:p>
          <a:p>
            <a:pPr algn="ctr"/>
            <a:r>
              <a:rPr lang="ru-RU" sz="4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4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оциалистическая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350046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Кубанские</a:t>
            </a:r>
            <a:r>
              <a:rPr lang="ru-RU" sz="4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Казаки</a:t>
            </a:r>
          </a:p>
        </p:txBody>
      </p:sp>
      <p:pic>
        <p:nvPicPr>
          <p:cNvPr id="3" name="Рисунок 2" descr="800px-Image-KubanCossacks1937.jpg"/>
          <p:cNvPicPr>
            <a:picLocks noChangeAspect="1"/>
          </p:cNvPicPr>
          <p:nvPr/>
        </p:nvPicPr>
        <p:blipFill>
          <a:blip r:embed="rId3" cstate="print"/>
          <a:srcRect l="4063"/>
          <a:stretch>
            <a:fillRect/>
          </a:stretch>
        </p:blipFill>
        <p:spPr>
          <a:xfrm>
            <a:off x="3929058" y="214290"/>
            <a:ext cx="5060214" cy="3448223"/>
          </a:xfrm>
          <a:prstGeom prst="round2DiagRect">
            <a:avLst/>
          </a:prstGeom>
        </p:spPr>
      </p:pic>
      <p:pic>
        <p:nvPicPr>
          <p:cNvPr id="5" name="Рисунок 4" descr="imgB.jpg"/>
          <p:cNvPicPr>
            <a:picLocks noChangeAspect="1"/>
          </p:cNvPicPr>
          <p:nvPr/>
        </p:nvPicPr>
        <p:blipFill>
          <a:blip r:embed="rId4" cstate="print"/>
          <a:srcRect l="16250" t="16667" r="11250" b="3333"/>
          <a:stretch>
            <a:fillRect/>
          </a:stretch>
        </p:blipFill>
        <p:spPr>
          <a:xfrm>
            <a:off x="2571736" y="3428976"/>
            <a:ext cx="4143404" cy="3429024"/>
          </a:xfrm>
          <a:prstGeom prst="round2DiagRect">
            <a:avLst/>
          </a:prstGeom>
        </p:spPr>
      </p:pic>
      <p:pic>
        <p:nvPicPr>
          <p:cNvPr id="6" name="Рисунок 5" descr="25f19d86fd7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785926"/>
            <a:ext cx="2150752" cy="294749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5294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9539-big.jpg"/>
          <p:cNvPicPr>
            <a:picLocks noChangeAspect="1"/>
          </p:cNvPicPr>
          <p:nvPr/>
        </p:nvPicPr>
        <p:blipFill>
          <a:blip r:embed="rId3" cstate="print"/>
          <a:srcRect r="2499" b="3189"/>
          <a:stretch>
            <a:fillRect/>
          </a:stretch>
        </p:blipFill>
        <p:spPr>
          <a:xfrm>
            <a:off x="3214678" y="0"/>
            <a:ext cx="5572164" cy="41434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Coat_of_Arms_of_Bashkortost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85728"/>
            <a:ext cx="2255978" cy="2375764"/>
          </a:xfrm>
          <a:prstGeom prst="rect">
            <a:avLst/>
          </a:prstGeom>
        </p:spPr>
      </p:pic>
      <p:pic>
        <p:nvPicPr>
          <p:cNvPr id="6" name="Рисунок 5" descr="heroes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928934"/>
            <a:ext cx="2857520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714744" y="3929066"/>
            <a:ext cx="4374724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Башкирская </a:t>
            </a:r>
          </a:p>
          <a:p>
            <a:pPr algn="ctr"/>
            <a:r>
              <a:rPr lang="ru-RU" sz="3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автономная </a:t>
            </a:r>
          </a:p>
          <a:p>
            <a:pPr algn="ctr"/>
            <a:r>
              <a:rPr lang="ru-RU" sz="3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советская </a:t>
            </a:r>
          </a:p>
          <a:p>
            <a:pPr algn="ctr"/>
            <a:r>
              <a:rPr lang="ru-RU" sz="3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социалистическая </a:t>
            </a:r>
          </a:p>
          <a:p>
            <a:pPr algn="ctr"/>
            <a:r>
              <a:rPr lang="ru-RU" sz="3400" b="1" cap="all" spc="0" dirty="0" smtClean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республика</a:t>
            </a:r>
            <a:endParaRPr lang="ru-RU" sz="3400" b="1" cap="all" spc="0" dirty="0">
              <a:ln w="0">
                <a:solidFill>
                  <a:schemeClr val="accent6">
                    <a:lumMod val="50000"/>
                  </a:schemeClr>
                </a:solidFill>
              </a:ln>
              <a:solidFill>
                <a:srgbClr val="FF66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ofilakt_Zubalov_-_iroas_tou_Patriorikou_Polemo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142852"/>
            <a:ext cx="1748802" cy="2571768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бахчивандж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42852"/>
            <a:ext cx="1748802" cy="2571768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талах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142852"/>
            <a:ext cx="1748802" cy="2571768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цели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000503"/>
            <a:ext cx="1785950" cy="2626397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фисатиди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4000504"/>
            <a:ext cx="1785950" cy="2626397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коккинаки В.К.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6314" y="4000504"/>
            <a:ext cx="1785950" cy="2626397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Коккинаки К.К.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58016" y="4000504"/>
            <a:ext cx="1797380" cy="2643206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150px-Golden_Star_medal_47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357166"/>
            <a:ext cx="2725924" cy="207170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00034" y="2857496"/>
            <a:ext cx="821436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Герои Советского Союза</a:t>
            </a:r>
            <a:endParaRPr lang="ru-RU" sz="60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143504" cy="128588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Авиаполк </a:t>
            </a:r>
            <a:b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Марины Расковой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Picture 2" descr="Ras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339685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4286248" y="1500174"/>
            <a:ext cx="4500563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Verdana" pitchFamily="34" charset="0"/>
              </a:rPr>
              <a:t>Родилась </a:t>
            </a:r>
            <a:r>
              <a:rPr lang="ru-RU" sz="2000" dirty="0">
                <a:latin typeface="Verdana" pitchFamily="34" charset="0"/>
                <a:hlinkClick r:id="rId4" tooltip="28 марта"/>
              </a:rPr>
              <a:t>28 марта</a:t>
            </a:r>
            <a:r>
              <a:rPr lang="ru-RU" sz="2000" dirty="0">
                <a:latin typeface="Verdana" pitchFamily="34" charset="0"/>
              </a:rPr>
              <a:t> 1912 года в Москве. </a:t>
            </a:r>
            <a:endParaRPr lang="ru-RU" sz="2000" dirty="0" smtClean="0">
              <a:latin typeface="Verdana" pitchFamily="34" charset="0"/>
            </a:endParaRPr>
          </a:p>
          <a:p>
            <a:r>
              <a:rPr lang="ru-RU" sz="2000" dirty="0" smtClean="0">
                <a:latin typeface="Verdana" pitchFamily="34" charset="0"/>
              </a:rPr>
              <a:t>В </a:t>
            </a:r>
            <a:r>
              <a:rPr lang="ru-RU" sz="2000" dirty="0">
                <a:latin typeface="Verdana" pitchFamily="34" charset="0"/>
                <a:hlinkClick r:id="rId5" tooltip="1934 год"/>
              </a:rPr>
              <a:t>1934 году</a:t>
            </a:r>
            <a:r>
              <a:rPr lang="ru-RU" sz="2000" dirty="0">
                <a:latin typeface="Verdana" pitchFamily="34" charset="0"/>
              </a:rPr>
              <a:t> стала штурманом.</a:t>
            </a:r>
            <a:r>
              <a:rPr lang="ru-RU" sz="2000" dirty="0">
                <a:latin typeface="Verdana" pitchFamily="34" charset="0"/>
                <a:hlinkClick r:id="rId6" tooltip="1938 год"/>
              </a:rPr>
              <a:t> 1938 года</a:t>
            </a:r>
            <a:r>
              <a:rPr lang="ru-RU" sz="2000" dirty="0">
                <a:latin typeface="Verdana" pitchFamily="34" charset="0"/>
              </a:rPr>
              <a:t> Расковой Марине Михайловне присвоено звание Героя Советского Союза с вручением </a:t>
            </a:r>
            <a:r>
              <a:rPr lang="ru-RU" sz="2000" dirty="0">
                <a:latin typeface="Verdana" pitchFamily="34" charset="0"/>
                <a:hlinkClick r:id="rId7" tooltip="Орден Ленина"/>
              </a:rPr>
              <a:t>ордена Ленина</a:t>
            </a:r>
            <a:r>
              <a:rPr lang="ru-RU" sz="2000" dirty="0">
                <a:latin typeface="Verdana" pitchFamily="34" charset="0"/>
              </a:rPr>
              <a:t>, а после учреждения знака особого отличия ей была вручена </a:t>
            </a:r>
            <a:r>
              <a:rPr lang="ru-RU" sz="2000" dirty="0">
                <a:latin typeface="Verdana" pitchFamily="34" charset="0"/>
                <a:hlinkClick r:id="rId8" tooltip="Медаль «Золотая Звезда»"/>
              </a:rPr>
              <a:t>медаль «Золотая Звезда»</a:t>
            </a:r>
            <a:r>
              <a:rPr lang="ru-RU" sz="2000" dirty="0">
                <a:latin typeface="Verdana" pitchFamily="34" charset="0"/>
              </a:rPr>
              <a:t>. </a:t>
            </a:r>
            <a:endParaRPr lang="ru-RU" sz="2000" dirty="0" smtClean="0">
              <a:latin typeface="Verdana" pitchFamily="34" charset="0"/>
            </a:endParaRPr>
          </a:p>
          <a:p>
            <a:r>
              <a:rPr lang="ru-RU" sz="2000" dirty="0" smtClean="0">
                <a:latin typeface="Verdana" pitchFamily="34" charset="0"/>
                <a:hlinkClick r:id="rId9" tooltip="4 января"/>
              </a:rPr>
              <a:t> </a:t>
            </a:r>
            <a:r>
              <a:rPr lang="ru-RU" sz="2000" dirty="0">
                <a:latin typeface="Verdana" pitchFamily="34" charset="0"/>
                <a:hlinkClick r:id="rId9" tooltip="4 января"/>
              </a:rPr>
              <a:t>4 января</a:t>
            </a:r>
            <a:r>
              <a:rPr lang="ru-RU" sz="2000" dirty="0">
                <a:latin typeface="Verdana" pitchFamily="34" charset="0"/>
              </a:rPr>
              <a:t> </a:t>
            </a:r>
            <a:r>
              <a:rPr lang="ru-RU" sz="2000" dirty="0">
                <a:latin typeface="Verdana" pitchFamily="34" charset="0"/>
                <a:hlinkClick r:id="rId10" tooltip="1943 год"/>
              </a:rPr>
              <a:t>1943 года</a:t>
            </a:r>
            <a:r>
              <a:rPr lang="ru-RU" sz="2000" dirty="0">
                <a:latin typeface="Verdana" pitchFamily="34" charset="0"/>
              </a:rPr>
              <a:t> Герой Советского Союза майор Раскова погибла в авиакатастрофе близ </a:t>
            </a:r>
            <a:r>
              <a:rPr lang="ru-RU" sz="2000" dirty="0" smtClean="0">
                <a:latin typeface="Verdana" pitchFamily="34" charset="0"/>
                <a:hlinkClick r:id="rId11" tooltip="Саратов"/>
              </a:rPr>
              <a:t>Саратова</a:t>
            </a:r>
            <a:r>
              <a:rPr lang="ru-RU" sz="2000" dirty="0" smtClean="0">
                <a:latin typeface="Verdana" pitchFamily="34" charset="0"/>
              </a:rPr>
              <a:t>.</a:t>
            </a:r>
            <a:endParaRPr lang="ru-RU" sz="2000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500438"/>
            <a:ext cx="4762500" cy="31623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" name="Рисунок 1" descr="586iap.jpg"/>
          <p:cNvPicPr>
            <a:picLocks noChangeAspect="1"/>
          </p:cNvPicPr>
          <p:nvPr/>
        </p:nvPicPr>
        <p:blipFill>
          <a:blip r:embed="rId4" cstate="print"/>
          <a:srcRect r="12802"/>
          <a:stretch>
            <a:fillRect/>
          </a:stretch>
        </p:blipFill>
        <p:spPr>
          <a:xfrm>
            <a:off x="4357686" y="142852"/>
            <a:ext cx="4500594" cy="33575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1142984"/>
            <a:ext cx="3375307" cy="378621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е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428625"/>
            <a:ext cx="4357688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E:\Еремина фото\pic3985_4242c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643188"/>
            <a:ext cx="2370137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E:\Еремина фото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2643188"/>
            <a:ext cx="2627312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9292338.jpg"/>
          <p:cNvPicPr>
            <a:picLocks noChangeAspect="1"/>
          </p:cNvPicPr>
          <p:nvPr/>
        </p:nvPicPr>
        <p:blipFill>
          <a:blip r:embed="rId3" cstate="print"/>
          <a:srcRect r="18744" b="40000"/>
          <a:stretch>
            <a:fillRect/>
          </a:stretch>
        </p:blipFill>
        <p:spPr>
          <a:xfrm>
            <a:off x="0" y="0"/>
            <a:ext cx="5643601" cy="2271325"/>
          </a:xfrm>
          <a:prstGeom prst="rect">
            <a:avLst/>
          </a:prstGeom>
        </p:spPr>
      </p:pic>
      <p:pic>
        <p:nvPicPr>
          <p:cNvPr id="4" name="Рисунок 3" descr="________917.jpg"/>
          <p:cNvPicPr>
            <a:picLocks noChangeAspect="1"/>
          </p:cNvPicPr>
          <p:nvPr/>
        </p:nvPicPr>
        <p:blipFill>
          <a:blip r:embed="rId4" cstate="print"/>
          <a:srcRect r="2624" b="6602"/>
          <a:stretch>
            <a:fillRect/>
          </a:stretch>
        </p:blipFill>
        <p:spPr>
          <a:xfrm>
            <a:off x="4429124" y="1843756"/>
            <a:ext cx="4714876" cy="50142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2285992"/>
            <a:ext cx="464343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Защита 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Брестской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крепости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857760"/>
            <a:ext cx="421481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22 – 30 июня </a:t>
            </a:r>
            <a:r>
              <a:rPr lang="ru-RU" sz="4400" b="1" spc="5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1941 г.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A_Ukrainian_SS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2567" y="620688"/>
            <a:ext cx="3781433" cy="42093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5364088" cy="28007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4400" b="1" dirty="0" smtClean="0">
                <a:ln w="3175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C0000"/>
                </a:solidFill>
                <a:effectLst>
                  <a:glow rad="101600">
                    <a:srgbClr val="FFFF99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</a:rPr>
              <a:t>Украинская</a:t>
            </a:r>
          </a:p>
          <a:p>
            <a:pPr algn="ctr"/>
            <a:r>
              <a:rPr lang="ru-RU" sz="4400" b="1" dirty="0" smtClean="0">
                <a:ln w="3175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C0000"/>
                </a:solidFill>
                <a:effectLst>
                  <a:glow rad="101600">
                    <a:srgbClr val="FFFF99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</a:rPr>
              <a:t>советская </a:t>
            </a:r>
          </a:p>
          <a:p>
            <a:pPr algn="ctr"/>
            <a:r>
              <a:rPr lang="ru-RU" sz="4400" b="1" dirty="0" smtClean="0">
                <a:ln w="3175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C0000"/>
                </a:solidFill>
                <a:effectLst>
                  <a:glow rad="101600">
                    <a:srgbClr val="FFFF99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</a:rPr>
              <a:t>социалистическая </a:t>
            </a:r>
          </a:p>
          <a:p>
            <a:pPr algn="ctr"/>
            <a:r>
              <a:rPr lang="ru-RU" sz="4400" b="1" dirty="0" smtClean="0">
                <a:ln w="3175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C0000"/>
                </a:solidFill>
                <a:effectLst>
                  <a:glow rad="101600">
                    <a:srgbClr val="FFFF99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ewinderMedium" pitchFamily="82" charset="-52"/>
              </a:rPr>
              <a:t>республика</a:t>
            </a:r>
            <a:endParaRPr lang="ru-RU" sz="4400" dirty="0">
              <a:ln w="3175">
                <a:solidFill>
                  <a:schemeClr val="accent6">
                    <a:lumMod val="75000"/>
                  </a:schemeClr>
                </a:solidFill>
              </a:ln>
              <a:solidFill>
                <a:srgbClr val="CC0000"/>
              </a:solidFill>
              <a:effectLst>
                <a:glow rad="101600">
                  <a:srgbClr val="FFFF99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ewinderMedium" pitchFamily="82" charset="-52"/>
            </a:endParaRPr>
          </a:p>
        </p:txBody>
      </p:sp>
      <p:pic>
        <p:nvPicPr>
          <p:cNvPr id="4" name="Рисунок 3" descr="Украинская ССР.png"/>
          <p:cNvPicPr>
            <a:picLocks noChangeAspect="1"/>
          </p:cNvPicPr>
          <p:nvPr/>
        </p:nvPicPr>
        <p:blipFill>
          <a:blip r:embed="rId4" cstate="print"/>
          <a:srcRect r="5405"/>
          <a:stretch>
            <a:fillRect/>
          </a:stretch>
        </p:blipFill>
        <p:spPr>
          <a:xfrm>
            <a:off x="428596" y="3786190"/>
            <a:ext cx="5000660" cy="2643206"/>
          </a:xfrm>
          <a:prstGeom prst="flowChartPunchedTap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4857784" cy="29238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600" b="1" dirty="0" smtClean="0">
                <a:ln w="11430"/>
                <a:solidFill>
                  <a:srgbClr val="0099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haroni" pitchFamily="2" charset="-79"/>
              </a:rPr>
              <a:t>Молдавская</a:t>
            </a:r>
          </a:p>
          <a:p>
            <a:pPr algn="ctr"/>
            <a:r>
              <a:rPr lang="ru-RU" sz="4600" b="1" dirty="0" smtClean="0">
                <a:ln w="11430"/>
                <a:solidFill>
                  <a:srgbClr val="0099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haroni" pitchFamily="2" charset="-79"/>
              </a:rPr>
              <a:t>советская </a:t>
            </a:r>
          </a:p>
          <a:p>
            <a:pPr algn="ctr"/>
            <a:r>
              <a:rPr lang="ru-RU" sz="4600" b="1" dirty="0" smtClean="0">
                <a:ln w="11430"/>
                <a:solidFill>
                  <a:srgbClr val="0099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haroni" pitchFamily="2" charset="-79"/>
              </a:rPr>
              <a:t>социалистическая </a:t>
            </a:r>
          </a:p>
          <a:p>
            <a:pPr algn="ctr"/>
            <a:r>
              <a:rPr lang="ru-RU" sz="4600" b="1" dirty="0" smtClean="0">
                <a:ln w="11430"/>
                <a:solidFill>
                  <a:srgbClr val="0099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haroni" pitchFamily="2" charset="-79"/>
              </a:rPr>
              <a:t>республика</a:t>
            </a:r>
            <a:endParaRPr lang="ru-RU" sz="4600" dirty="0">
              <a:solidFill>
                <a:srgbClr val="0099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3" name="Рисунок 2" descr="600px-Flag_of_Moldavian_SSR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786190"/>
            <a:ext cx="5143536" cy="2571768"/>
          </a:xfrm>
          <a:prstGeom prst="doubleWave">
            <a:avLst/>
          </a:prstGeom>
        </p:spPr>
      </p:pic>
      <p:pic>
        <p:nvPicPr>
          <p:cNvPr id="5" name="Рисунок 4" descr="COA_Moldavian_SS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214290"/>
            <a:ext cx="3683027" cy="41434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7343775" cy="48974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52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Нашу жизнь не должны омрачать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слова - беда, катастрофа, война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Картинка 3 из 88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1557338"/>
            <a:ext cx="63373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9"/>
          <p:cNvSpPr txBox="1">
            <a:spLocks noChangeArrowheads="1"/>
          </p:cNvSpPr>
          <p:nvPr/>
        </p:nvSpPr>
        <p:spPr bwMode="auto">
          <a:xfrm>
            <a:off x="341313" y="233363"/>
            <a:ext cx="713445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Мы благодарны Вам за мир на Земле!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Мы помним Вас!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7" descr="http://upload.wikimedia.org/wikipedia/commons/7/74/OrderOfGlory1stClass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156325" y="908050"/>
            <a:ext cx="23241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17"/>
          <p:cNvSpPr>
            <a:spLocks noChangeArrowheads="1"/>
          </p:cNvSpPr>
          <p:nvPr/>
        </p:nvSpPr>
        <p:spPr bwMode="auto">
          <a:xfrm>
            <a:off x="0" y="1052513"/>
            <a:ext cx="6121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Уроженцы Молдавии —</a:t>
            </a:r>
          </a:p>
          <a:p>
            <a:pPr algn="ctr"/>
            <a:r>
              <a:rPr lang="ru-RU" sz="2800" b="1"/>
              <a:t> </a:t>
            </a:r>
            <a:r>
              <a:rPr lang="ru-RU" sz="2800" b="1">
                <a:hlinkClick r:id="rId5" tooltip="Герой Советского Союза"/>
              </a:rPr>
              <a:t>Герои Советского Союза</a:t>
            </a:r>
            <a:r>
              <a:rPr lang="ru-RU" sz="2800" b="1"/>
              <a:t> </a:t>
            </a:r>
          </a:p>
          <a:p>
            <a:pPr algn="ctr"/>
            <a:r>
              <a:rPr lang="ru-RU" sz="2800" b="1"/>
              <a:t>и кавалеры </a:t>
            </a:r>
            <a:r>
              <a:rPr lang="ru-RU" sz="2800" b="1">
                <a:hlinkClick r:id="rId6" tooltip="Орден Славы"/>
              </a:rPr>
              <a:t>ордена Славы</a:t>
            </a:r>
            <a:r>
              <a:rPr lang="ru-RU" sz="2800" b="1"/>
              <a:t> всех трёх степеней, </a:t>
            </a:r>
          </a:p>
          <a:p>
            <a:pPr algn="ctr"/>
            <a:r>
              <a:rPr lang="ru-RU" sz="2800" b="1"/>
              <a:t>удостоенные наград во время Великой Отечественной войны: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1357290" y="2071678"/>
            <a:ext cx="7559675" cy="448310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hlinkClick r:id="rId3" tooltip="Болгарин С. И. (страница отсутствует)"/>
              </a:rPr>
              <a:t>С. И. Болгарин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4" tooltip="Бородаки (страница отсутствует)"/>
              </a:rPr>
              <a:t>А. Д.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4" tooltip="Бородаки (страница отсутствует)"/>
              </a:rPr>
              <a:t>Бородаки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5" tooltip="Бочковский, Владимир Александрович (страница отсутствует)"/>
              </a:rPr>
              <a:t>В. А.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5" tooltip="Бочковский, Владимир Александрович (страница отсутствует)"/>
              </a:rPr>
              <a:t>Бочковский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6" tooltip="Дарьев (страница отсутствует)"/>
              </a:rPr>
              <a:t>Г. Н.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6" tooltip="Дарьев (страница отсутствует)"/>
              </a:rPr>
              <a:t>Дарьев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7" tooltip="Жарчинский, Фёдор Иванович (страница отсутствует)"/>
              </a:rPr>
              <a:t>Ф. И.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7" tooltip="Жарчинский, Фёдор Иванович (страница отсутствует)"/>
              </a:rPr>
              <a:t>Жарчинский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8" tooltip="Калараш, Дмитрий Леонтьевич"/>
              </a:rPr>
              <a:t>Д. Л. Калараш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9" tooltip="Коваль, Иван Нестерович (страница отсутствует)"/>
              </a:rPr>
              <a:t>И. Н. Коваль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0" tooltip="Колесниченко, Степан Калинович (страница отсутствует)"/>
              </a:rPr>
              <a:t>С. К. Колесниченко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1" tooltip="Лебеденко, Никита Федотович"/>
              </a:rPr>
              <a:t>Н. Ф.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1" tooltip="Лебеденко, Никита Федотович"/>
              </a:rPr>
              <a:t>Лебеденко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2" tooltip="Машкауцан, Шабса Менделевич"/>
              </a:rPr>
              <a:t>Ш. М.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2" tooltip="Машкауцан, Шабса Менделевич"/>
              </a:rPr>
              <a:t>Машкауцан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3" tooltip="Павлоцкий, Михаил Аркадьевич"/>
              </a:rPr>
              <a:t>М. А.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3" tooltip="Павлоцкий, Михаил Аркадьевич"/>
              </a:rPr>
              <a:t>Павлоцкий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4" tooltip="Плугарёв, Михаил Михайлович (страница отсутствует)"/>
              </a:rPr>
              <a:t>М. М.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4" tooltip="Плугарёв, Михаил Михайлович (страница отсутствует)"/>
              </a:rPr>
              <a:t>Плугарёв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5" tooltip="Полецкий, Сергей Иванович (страница отсутствует)"/>
              </a:rPr>
              <a:t>С. И.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5" tooltip="Полецкий, Сергей Иванович (страница отсутствует)"/>
              </a:rPr>
              <a:t>Полецкий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6" tooltip="Соколов, Анатолий Михайлович (страница отсутствует)"/>
              </a:rPr>
              <a:t>А. М. Соколов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 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7" tooltip="Солтыс Иван Сидорович (страница отсутствует)"/>
              </a:rPr>
              <a:t>И. С.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7" tooltip="Солтыс Иван Сидорович (страница отсутствует)"/>
              </a:rPr>
              <a:t>Солтыс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8" tooltip="Сорокин Г. М. (страница отсутствует)"/>
              </a:rPr>
              <a:t>Г. М. Сорокин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19" tooltip="Черниенко, Георгий Георгиевич (страница отсутствует)"/>
              </a:rPr>
              <a:t>Г. Г.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19" tooltip="Черниенко, Георгий Георгиевич (страница отсутствует)"/>
              </a:rPr>
              <a:t>Черниенко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20" tooltip="Чичик (страница отсутствует)"/>
              </a:rPr>
              <a:t> Г.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20" tooltip="Чичик (страница отсутствует)"/>
              </a:rPr>
              <a:t>Чичик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                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hlinkClick r:id="rId21" tooltip="Щербинко, Павел Андреевич"/>
              </a:rPr>
              <a:t>П. А.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hlinkClick r:id="rId21" tooltip="Щербинко, Павел Андреевич"/>
              </a:rPr>
              <a:t>Щербинко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63" name="Picture 7" descr="Картинка 1 из 1362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79388" y="260350"/>
            <a:ext cx="21177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430</TotalTime>
  <Words>499</Words>
  <Application>Microsoft Office PowerPoint</Application>
  <PresentationFormat>Экран (4:3)</PresentationFormat>
  <Paragraphs>100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Авиаполк  Марины Расковой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Высочанский</cp:lastModifiedBy>
  <cp:revision>55</cp:revision>
  <dcterms:created xsi:type="dcterms:W3CDTF">2010-05-02T16:10:00Z</dcterms:created>
  <dcterms:modified xsi:type="dcterms:W3CDTF">2011-12-07T18:16:04Z</dcterms:modified>
</cp:coreProperties>
</file>